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60" r:id="rId2"/>
    <p:sldId id="296" r:id="rId3"/>
    <p:sldId id="257" r:id="rId4"/>
    <p:sldId id="261" r:id="rId5"/>
    <p:sldId id="262" r:id="rId6"/>
    <p:sldId id="263" r:id="rId7"/>
    <p:sldId id="264" r:id="rId8"/>
    <p:sldId id="265" r:id="rId9"/>
    <p:sldId id="268" r:id="rId10"/>
    <p:sldId id="267" r:id="rId11"/>
    <p:sldId id="259" r:id="rId12"/>
    <p:sldId id="270" r:id="rId13"/>
    <p:sldId id="331" r:id="rId14"/>
    <p:sldId id="269" r:id="rId15"/>
    <p:sldId id="327" r:id="rId16"/>
    <p:sldId id="332" r:id="rId17"/>
    <p:sldId id="328" r:id="rId18"/>
    <p:sldId id="329" r:id="rId19"/>
    <p:sldId id="330" r:id="rId20"/>
    <p:sldId id="339" r:id="rId21"/>
    <p:sldId id="266" r:id="rId22"/>
    <p:sldId id="340" r:id="rId23"/>
    <p:sldId id="369" r:id="rId24"/>
    <p:sldId id="370" r:id="rId25"/>
    <p:sldId id="371" r:id="rId26"/>
    <p:sldId id="333" r:id="rId27"/>
    <p:sldId id="334" r:id="rId28"/>
    <p:sldId id="335" r:id="rId29"/>
    <p:sldId id="336" r:id="rId30"/>
    <p:sldId id="337" r:id="rId31"/>
    <p:sldId id="338" r:id="rId32"/>
    <p:sldId id="375" r:id="rId33"/>
    <p:sldId id="376" r:id="rId34"/>
    <p:sldId id="377" r:id="rId35"/>
    <p:sldId id="372" r:id="rId36"/>
    <p:sldId id="302" r:id="rId37"/>
    <p:sldId id="306" r:id="rId38"/>
    <p:sldId id="373" r:id="rId39"/>
    <p:sldId id="37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8178"/>
    <a:srgbClr val="503C37"/>
    <a:srgbClr val="F10300"/>
    <a:srgbClr val="95D6E9"/>
    <a:srgbClr val="F6A902"/>
    <a:srgbClr val="F9F804"/>
    <a:srgbClr val="38A305"/>
    <a:srgbClr val="BDD7EE"/>
    <a:srgbClr val="FFFFFF"/>
    <a:srgbClr val="B7D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2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3267A-4B7E-49EF-8E76-537BE66C32A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3173A-3A23-4421-BCCA-09EFBF04C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47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</p:spTree>
    <p:extLst>
      <p:ext uri="{BB962C8B-B14F-4D97-AF65-F5344CB8AC3E}">
        <p14:creationId xmlns:p14="http://schemas.microsoft.com/office/powerpoint/2010/main" val="299743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04A-B6A1-4EE8-AB45-C29F02CF89FA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0E21-768B-4FA1-B2A7-C5A128FFB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21148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04A-B6A1-4EE8-AB45-C29F02CF89FA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0E21-768B-4FA1-B2A7-C5A128FFB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5009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04A-B6A1-4EE8-AB45-C29F02CF89FA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0E21-768B-4FA1-B2A7-C5A128FFB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07425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04A-B6A1-4EE8-AB45-C29F02CF89FA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0E21-768B-4FA1-B2A7-C5A128FFB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47305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04A-B6A1-4EE8-AB45-C29F02CF89FA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0E21-768B-4FA1-B2A7-C5A128FFB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6431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04A-B6A1-4EE8-AB45-C29F02CF89FA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0E21-768B-4FA1-B2A7-C5A128FFB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03609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04A-B6A1-4EE8-AB45-C29F02CF89FA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0E21-768B-4FA1-B2A7-C5A128FFB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2553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04A-B6A1-4EE8-AB45-C29F02CF89FA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0E21-768B-4FA1-B2A7-C5A128FFB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91911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04A-B6A1-4EE8-AB45-C29F02CF89FA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0E21-768B-4FA1-B2A7-C5A128FFB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59032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04A-B6A1-4EE8-AB45-C29F02CF89FA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0E21-768B-4FA1-B2A7-C5A128FFB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18364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04A-B6A1-4EE8-AB45-C29F02CF89FA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0E21-768B-4FA1-B2A7-C5A128FFB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90877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4C04A-B6A1-4EE8-AB45-C29F02CF89FA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20E21-768B-4FA1-B2A7-C5A128FFB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45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dc.noaa.gov/paleo/study/13544" TargetMode="External"/><Relationship Id="rId3" Type="http://schemas.openxmlformats.org/officeDocument/2006/relationships/hyperlink" Target="http://www.ncdc.noaa.gov/paleo/study/12902" TargetMode="External"/><Relationship Id="rId7" Type="http://schemas.openxmlformats.org/officeDocument/2006/relationships/hyperlink" Target="http://www.ncdc.noaa.gov/paleo/study/6358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dc.noaa.gov/cdo/f?p=519:1:0::::P1_STUDY_ID:9924" TargetMode="External"/><Relationship Id="rId11" Type="http://schemas.openxmlformats.org/officeDocument/2006/relationships/hyperlink" Target="http://www.ncdc.noaa.gov/paleo/study/12036" TargetMode="External"/><Relationship Id="rId5" Type="http://schemas.openxmlformats.org/officeDocument/2006/relationships/hyperlink" Target="http://www.ncdc.noaa.gov/paleo/study/8728" TargetMode="External"/><Relationship Id="rId10" Type="http://schemas.openxmlformats.org/officeDocument/2006/relationships/hyperlink" Target="http://www.ncdc.noaa.gov/paleo/study/6267" TargetMode="External"/><Relationship Id="rId4" Type="http://schemas.openxmlformats.org/officeDocument/2006/relationships/hyperlink" Target="http://www.ncdc.noaa.gov/paleo/study/6252" TargetMode="External"/><Relationship Id="rId9" Type="http://schemas.openxmlformats.org/officeDocument/2006/relationships/hyperlink" Target="http://www.ncdc.noaa.gov/paleo/study/1425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geogr.msu.ru/cafedra/cri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10297144" cy="68625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7444" y="1996719"/>
            <a:ext cx="7091879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200" spc="100" dirty="0">
                <a:solidFill>
                  <a:schemeClr val="bg1">
                    <a:alpha val="88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Impact" pitchFamily="34" charset="0"/>
              </a:rPr>
              <a:t>Вечная мерзлота в Арктике</a:t>
            </a:r>
            <a:r>
              <a:rPr lang="ru-RU" sz="3200" spc="100" dirty="0">
                <a:solidFill>
                  <a:prstClr val="white">
                    <a:alpha val="88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Impact" pitchFamily="34" charset="0"/>
              </a:rPr>
              <a:t>: история развития, текущее состояние и прогнозные тенденции</a:t>
            </a:r>
            <a:endParaRPr lang="en-US" sz="3200" spc="100" dirty="0">
              <a:solidFill>
                <a:prstClr val="white">
                  <a:alpha val="88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Impac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3464" y="5894963"/>
            <a:ext cx="632185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/>
              <a:t>Алексей Маслаков</a:t>
            </a:r>
          </a:p>
          <a:p>
            <a:r>
              <a:rPr lang="ru-RU" sz="2000" dirty="0"/>
              <a:t>Географический факультет МГУ имени М.В. Ломоносова</a:t>
            </a:r>
          </a:p>
        </p:txBody>
      </p:sp>
    </p:spTree>
    <p:extLst>
      <p:ext uri="{BB962C8B-B14F-4D97-AF65-F5344CB8AC3E}">
        <p14:creationId xmlns:p14="http://schemas.microsoft.com/office/powerpoint/2010/main" val="2820140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5850" y="1266638"/>
            <a:ext cx="8489481" cy="4613225"/>
            <a:chOff x="587141" y="1450607"/>
            <a:chExt cx="6535554" cy="367624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141" y="1450607"/>
              <a:ext cx="6535554" cy="3676249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3041583" y="1626669"/>
              <a:ext cx="1482291" cy="972152"/>
            </a:xfrm>
            <a:prstGeom prst="rect">
              <a:avLst/>
            </a:prstGeom>
            <a:solidFill>
              <a:srgbClr val="2C9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442186" y="4069881"/>
              <a:ext cx="1482291" cy="747686"/>
            </a:xfrm>
            <a:prstGeom prst="rect">
              <a:avLst/>
            </a:prstGeom>
            <a:solidFill>
              <a:srgbClr val="A8A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13139" y="4294347"/>
              <a:ext cx="1839832" cy="367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вечная мерзлота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87125" y="4112616"/>
              <a:ext cx="2136767" cy="56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err="1"/>
                <a:t>сезонноталый</a:t>
              </a:r>
              <a:r>
                <a:rPr lang="ru-RU" sz="2000" dirty="0"/>
                <a:t> слой </a:t>
              </a:r>
            </a:p>
            <a:p>
              <a:pPr algn="ctr"/>
              <a:r>
                <a:rPr lang="ru-RU" sz="2000" dirty="0"/>
                <a:t>(0,2-5,0 метров)</a:t>
              </a: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 flipH="1" flipV="1">
              <a:off x="1809549" y="3850105"/>
              <a:ext cx="653828" cy="21977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763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72015"/>
            <a:ext cx="7886700" cy="5952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+mn-lt"/>
              </a:rPr>
              <a:t>Схематичный разрез вечной мерзлоты с севера на юг</a:t>
            </a:r>
          </a:p>
        </p:txBody>
      </p:sp>
      <p:pic>
        <p:nvPicPr>
          <p:cNvPr id="4" name="Picture 1026" descr="E:\CH16\16.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465"/>
            <a:ext cx="9144000" cy="32226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377" y="905518"/>
            <a:ext cx="122221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Северный Ледовитый океан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2229" y="1022293"/>
            <a:ext cx="11673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приморские </a:t>
            </a:r>
          </a:p>
          <a:p>
            <a:pPr algn="ctr"/>
            <a:r>
              <a:rPr lang="ru-RU" sz="1400" dirty="0"/>
              <a:t>равнины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8527" y="1022293"/>
            <a:ext cx="11464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р. Лена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84996" y="905518"/>
            <a:ext cx="170360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    Становой хребет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07765" y="976126"/>
            <a:ext cx="12063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   р. Амур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45991" y="1013240"/>
            <a:ext cx="94833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Японское </a:t>
            </a:r>
          </a:p>
          <a:p>
            <a:pPr algn="ctr"/>
            <a:r>
              <a:rPr lang="ru-RU" sz="1400" dirty="0"/>
              <a:t>море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56784" y="2379628"/>
            <a:ext cx="1186004" cy="334978"/>
          </a:xfrm>
          <a:prstGeom prst="roundRect">
            <a:avLst/>
          </a:prstGeom>
          <a:solidFill>
            <a:srgbClr val="EB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11761" y="2848899"/>
            <a:ext cx="1186004" cy="334978"/>
          </a:xfrm>
          <a:prstGeom prst="roundRect">
            <a:avLst/>
          </a:prstGeom>
          <a:solidFill>
            <a:srgbClr val="ECD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77879" y="3016388"/>
            <a:ext cx="1824561" cy="334978"/>
          </a:xfrm>
          <a:prstGeom prst="roundRect">
            <a:avLst/>
          </a:prstGeom>
          <a:solidFill>
            <a:srgbClr val="F6E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695147" y="2345274"/>
            <a:ext cx="110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мерзлота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4248" y="2821080"/>
            <a:ext cx="212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сезонноталый</a:t>
            </a:r>
            <a:r>
              <a:rPr lang="ru-RU" dirty="0"/>
              <a:t> слой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49702" y="2970462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немёрзлые</a:t>
            </a:r>
            <a:r>
              <a:rPr lang="ru-RU" dirty="0"/>
              <a:t> породы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44248" y="3749757"/>
            <a:ext cx="19030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Северная широта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48" y="4176063"/>
            <a:ext cx="4454304" cy="263025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 flipH="1" flipV="1">
            <a:off x="5295611" y="4754640"/>
            <a:ext cx="1101228" cy="18921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774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40" y="0"/>
            <a:ext cx="109728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691" y="6462107"/>
            <a:ext cx="90640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</a:rPr>
              <a:t>promtu.ru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5408" y="951553"/>
            <a:ext cx="7773176" cy="5078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700" dirty="0"/>
              <a:t>Максимальная толщина слоя вечной мерзлоты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5408" y="4862913"/>
            <a:ext cx="779318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Рекордная глубина залегания вечной мерзлоты — 1 370 метров</a:t>
            </a:r>
          </a:p>
        </p:txBody>
      </p:sp>
    </p:spTree>
    <p:extLst>
      <p:ext uri="{BB962C8B-B14F-4D97-AF65-F5344CB8AC3E}">
        <p14:creationId xmlns:p14="http://schemas.microsoft.com/office/powerpoint/2010/main" val="1732577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348" y="2651126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II</a:t>
            </a:r>
            <a:r>
              <a:rPr lang="en-US" dirty="0"/>
              <a:t>. </a:t>
            </a:r>
            <a:r>
              <a:rPr lang="ru-RU" dirty="0" smtClean="0"/>
              <a:t>Мерзлота в прошлом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517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53613"/>
            <a:ext cx="7886700" cy="906113"/>
          </a:xfrm>
        </p:spPr>
        <p:txBody>
          <a:bodyPr/>
          <a:lstStyle/>
          <a:p>
            <a:pPr algn="ctr"/>
            <a:r>
              <a:rPr lang="ru-RU" dirty="0"/>
              <a:t>Возраст мерзлоты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1C49D9-DB6E-4C2F-9E88-E7902FED6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441"/>
            <a:ext cx="9144000" cy="2950369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5C7E215B-BAB9-4166-B21E-9964AB667BD7}"/>
              </a:ext>
            </a:extLst>
          </p:cNvPr>
          <p:cNvCxnSpPr/>
          <p:nvPr/>
        </p:nvCxnSpPr>
        <p:spPr>
          <a:xfrm>
            <a:off x="4542592" y="2932771"/>
            <a:ext cx="0" cy="4650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D3CFA2-1646-44C8-ACD9-D0CC2C5EF4B5}"/>
              </a:ext>
            </a:extLst>
          </p:cNvPr>
          <p:cNvSpPr txBox="1"/>
          <p:nvPr/>
        </p:nvSpPr>
        <p:spPr>
          <a:xfrm>
            <a:off x="3307123" y="2347996"/>
            <a:ext cx="281968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формирование современной </a:t>
            </a:r>
          </a:p>
          <a:p>
            <a:pPr algn="ctr"/>
            <a:r>
              <a:rPr lang="ru-RU" sz="1600" dirty="0">
                <a:solidFill>
                  <a:srgbClr val="FF0000"/>
                </a:solidFill>
              </a:rPr>
              <a:t>мерзлоты большой мощности</a:t>
            </a:r>
          </a:p>
        </p:txBody>
      </p:sp>
    </p:spTree>
    <p:extLst>
      <p:ext uri="{BB962C8B-B14F-4D97-AF65-F5344CB8AC3E}">
        <p14:creationId xmlns:p14="http://schemas.microsoft.com/office/powerpoint/2010/main" val="3189137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191" y="167760"/>
            <a:ext cx="7625159" cy="496383"/>
          </a:xfrm>
        </p:spPr>
        <p:txBody>
          <a:bodyPr>
            <a:normAutofit/>
          </a:bodyPr>
          <a:lstStyle/>
          <a:p>
            <a:pPr algn="ctr"/>
            <a:r>
              <a:rPr lang="ru-RU" sz="2100" dirty="0"/>
              <a:t>Последнее оледенение: Валдайское/</a:t>
            </a:r>
            <a:r>
              <a:rPr lang="en-US" sz="2100" dirty="0" err="1"/>
              <a:t>Würm</a:t>
            </a:r>
            <a:r>
              <a:rPr lang="ru-RU" sz="2100" dirty="0"/>
              <a:t>/Зырянское</a:t>
            </a:r>
            <a:endParaRPr lang="ru-RU" sz="2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1" y="664143"/>
            <a:ext cx="8585092" cy="5399773"/>
          </a:xfrm>
        </p:spPr>
      </p:pic>
      <p:sp>
        <p:nvSpPr>
          <p:cNvPr id="5" name="TextBox 4"/>
          <p:cNvSpPr txBox="1"/>
          <p:nvPr/>
        </p:nvSpPr>
        <p:spPr>
          <a:xfrm>
            <a:off x="7336857" y="6401889"/>
            <a:ext cx="13484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Svendsen</a:t>
            </a:r>
            <a:r>
              <a:rPr lang="en-US" sz="1050" dirty="0"/>
              <a:t> et al., 2004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40161762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9" y="1027907"/>
            <a:ext cx="8826782" cy="5171943"/>
          </a:xfrm>
        </p:spPr>
      </p:pic>
    </p:spTree>
    <p:extLst>
      <p:ext uri="{BB962C8B-B14F-4D97-AF65-F5344CB8AC3E}">
        <p14:creationId xmlns:p14="http://schemas.microsoft.com/office/powerpoint/2010/main" val="1229113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7472436" cy="5146641"/>
          </a:xfrm>
        </p:spPr>
      </p:pic>
      <p:sp>
        <p:nvSpPr>
          <p:cNvPr id="5" name="TextBox 4"/>
          <p:cNvSpPr txBox="1"/>
          <p:nvPr/>
        </p:nvSpPr>
        <p:spPr>
          <a:xfrm>
            <a:off x="7472436" y="1805667"/>
            <a:ext cx="167156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В </a:t>
            </a:r>
            <a:r>
              <a:rPr lang="ru-RU" sz="1050" dirty="0" err="1"/>
              <a:t>позднеледниковье</a:t>
            </a:r>
            <a:r>
              <a:rPr lang="ru-RU" sz="1050" dirty="0"/>
              <a:t> </a:t>
            </a:r>
            <a:r>
              <a:rPr lang="ru-RU" sz="1050" dirty="0"/>
              <a:t>выделяются:</a:t>
            </a:r>
          </a:p>
          <a:p>
            <a:pPr marL="130969" indent="-130969">
              <a:buFont typeface="Arial" panose="020B0604020202020204" pitchFamily="34" charset="0"/>
              <a:buChar char="•"/>
            </a:pPr>
            <a:r>
              <a:rPr lang="ru-RU" sz="1050" dirty="0"/>
              <a:t>Три потепления: </a:t>
            </a:r>
            <a:r>
              <a:rPr lang="ru-RU" sz="1050" dirty="0" err="1"/>
              <a:t>раунис</a:t>
            </a:r>
            <a:r>
              <a:rPr lang="ru-RU" sz="1050" dirty="0"/>
              <a:t>, </a:t>
            </a:r>
            <a:r>
              <a:rPr lang="ru-RU" sz="1050" dirty="0" err="1"/>
              <a:t>беллинг</a:t>
            </a:r>
            <a:r>
              <a:rPr lang="ru-RU" sz="1050" dirty="0"/>
              <a:t>, </a:t>
            </a:r>
            <a:r>
              <a:rPr lang="ru-RU" sz="1050" dirty="0" err="1"/>
              <a:t>аллерёд</a:t>
            </a:r>
            <a:r>
              <a:rPr lang="ru-RU" sz="1050" dirty="0"/>
              <a:t>;</a:t>
            </a:r>
          </a:p>
          <a:p>
            <a:pPr marL="130969" indent="-130969">
              <a:buFont typeface="Arial" panose="020B0604020202020204" pitchFamily="34" charset="0"/>
              <a:buChar char="•"/>
            </a:pPr>
            <a:r>
              <a:rPr lang="ru-RU" sz="1050" dirty="0"/>
              <a:t>Пять похолоданий: порт-</a:t>
            </a:r>
            <a:r>
              <a:rPr lang="ru-RU" sz="1050" dirty="0" err="1"/>
              <a:t>брюс</a:t>
            </a:r>
            <a:r>
              <a:rPr lang="ru-RU" sz="1050" dirty="0"/>
              <a:t>, </a:t>
            </a:r>
            <a:r>
              <a:rPr lang="ru-RU" sz="1050" dirty="0" err="1"/>
              <a:t>дриас</a:t>
            </a:r>
            <a:r>
              <a:rPr lang="ru-RU" sz="1050" dirty="0"/>
              <a:t>-</a:t>
            </a:r>
            <a:r>
              <a:rPr lang="en-US" sz="1050" dirty="0"/>
              <a:t>I</a:t>
            </a:r>
            <a:r>
              <a:rPr lang="ru-RU" sz="1050" dirty="0"/>
              <a:t>, </a:t>
            </a:r>
            <a:r>
              <a:rPr lang="ru-RU" sz="1050" dirty="0" err="1"/>
              <a:t>фьерос-нева</a:t>
            </a:r>
            <a:r>
              <a:rPr lang="ru-RU" sz="1050" dirty="0"/>
              <a:t>, </a:t>
            </a:r>
            <a:r>
              <a:rPr lang="ru-RU" sz="1050" dirty="0" err="1"/>
              <a:t>дриас</a:t>
            </a:r>
            <a:r>
              <a:rPr lang="ru-RU" sz="1050" dirty="0"/>
              <a:t>-</a:t>
            </a:r>
            <a:r>
              <a:rPr lang="en-US" sz="1050" dirty="0"/>
              <a:t>II</a:t>
            </a:r>
            <a:r>
              <a:rPr lang="ru-RU" sz="1050" dirty="0"/>
              <a:t>, </a:t>
            </a:r>
            <a:r>
              <a:rPr lang="ru-RU" sz="1050" dirty="0" err="1"/>
              <a:t>дриас</a:t>
            </a:r>
            <a:r>
              <a:rPr lang="ru-RU" sz="1050" dirty="0"/>
              <a:t>-</a:t>
            </a:r>
            <a:r>
              <a:rPr lang="en-US" sz="1050" dirty="0"/>
              <a:t>III</a:t>
            </a:r>
            <a:r>
              <a:rPr lang="ru-RU" sz="1050" dirty="0"/>
              <a:t>.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4897317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415" y="357721"/>
            <a:ext cx="7608181" cy="96066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Динамика климата в Голоцене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" y="1600556"/>
            <a:ext cx="6077595" cy="3038798"/>
          </a:xfrm>
        </p:spPr>
      </p:pic>
      <p:sp>
        <p:nvSpPr>
          <p:cNvPr id="5" name="TextBox 4"/>
          <p:cNvSpPr txBox="1"/>
          <p:nvPr/>
        </p:nvSpPr>
        <p:spPr>
          <a:xfrm>
            <a:off x="39068" y="4639354"/>
            <a:ext cx="60829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Изменение средних температур воздуха в северном полушарии за последние 11 тыс. лет (по </a:t>
            </a:r>
            <a:r>
              <a:rPr lang="ru-RU" sz="1200" dirty="0" err="1"/>
              <a:t>Дансгору</a:t>
            </a:r>
            <a:r>
              <a:rPr lang="ru-RU" sz="1200" dirty="0"/>
              <a:t> и Джонсону (1969)).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6127306" y="1815752"/>
            <a:ext cx="2929289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Атлантический оптимум: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/>
              <a:t>Сдвиг границ природных зон на север.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/>
              <a:t>Деградация мерзлоты в южных районах </a:t>
            </a:r>
            <a:r>
              <a:rPr lang="ru-RU" sz="1200" dirty="0" err="1"/>
              <a:t>криолитозоны</a:t>
            </a:r>
            <a:r>
              <a:rPr lang="ru-RU" sz="1200" dirty="0"/>
              <a:t> и в области океанического влияния.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/>
              <a:t>Образование реликтовой мерзлоты.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sz="1200" dirty="0"/>
          </a:p>
          <a:p>
            <a:r>
              <a:rPr lang="ru-RU" sz="1200" b="1" dirty="0" err="1"/>
              <a:t>Суббореальное</a:t>
            </a:r>
            <a:r>
              <a:rPr lang="ru-RU" sz="1200" b="1" dirty="0"/>
              <a:t> похолодание: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/>
              <a:t>Рост ледников.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/>
              <a:t>Смещение границ леса на юг.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sz="1200" dirty="0"/>
          </a:p>
          <a:p>
            <a:r>
              <a:rPr lang="ru-RU" sz="1200" b="1" dirty="0"/>
              <a:t>Субатлантическое похолодание: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/>
              <a:t>Смещение границы сплошного распространения ММП на 2-15°.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 err="1"/>
              <a:t>Аградация</a:t>
            </a:r>
            <a:r>
              <a:rPr lang="ru-RU" sz="1200" dirty="0"/>
              <a:t> мерзлоты.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sz="135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892924" y="1996889"/>
            <a:ext cx="84716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840941" y="1996889"/>
            <a:ext cx="7362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1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0117" y="481865"/>
            <a:ext cx="6683765" cy="6715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Историческое время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75"/>
            <a:ext cx="9144000" cy="4055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325566"/>
            <a:ext cx="9144000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/>
              <a:t>Time series sources: PS04bore = Pollack and </a:t>
            </a:r>
            <a:r>
              <a:rPr lang="en-US" sz="788" dirty="0" err="1"/>
              <a:t>Smerdon</a:t>
            </a:r>
            <a:r>
              <a:rPr lang="en-US" sz="788" dirty="0"/>
              <a:t> (2004); Fr07treecps = Frank et al. (2007); CL12loc = </a:t>
            </a:r>
            <a:r>
              <a:rPr lang="en-US" sz="788" dirty="0">
                <a:hlinkClick r:id="rId3"/>
              </a:rPr>
              <a:t>Christiansen and </a:t>
            </a:r>
            <a:r>
              <a:rPr lang="en-US" sz="788" dirty="0" err="1">
                <a:hlinkClick r:id="rId3"/>
              </a:rPr>
              <a:t>Ljungqvist</a:t>
            </a:r>
            <a:r>
              <a:rPr lang="en-US" sz="788" dirty="0">
                <a:hlinkClick r:id="rId3"/>
              </a:rPr>
              <a:t> (2012)</a:t>
            </a:r>
            <a:r>
              <a:rPr lang="en-US" sz="788" dirty="0"/>
              <a:t>; Ma08cpsl, Ma08eivl, Ma08eivf, Ma08min7eivf = </a:t>
            </a:r>
            <a:r>
              <a:rPr lang="en-US" sz="788" dirty="0">
                <a:hlinkClick r:id="rId4"/>
              </a:rPr>
              <a:t>Mann et al. (2008)</a:t>
            </a:r>
            <a:r>
              <a:rPr lang="en-US" sz="788" dirty="0"/>
              <a:t>; He07tls =</a:t>
            </a:r>
            <a:r>
              <a:rPr lang="en-US" sz="788" dirty="0">
                <a:hlinkClick r:id="rId5"/>
              </a:rPr>
              <a:t> </a:t>
            </a:r>
            <a:r>
              <a:rPr lang="en-US" sz="788" dirty="0" err="1">
                <a:hlinkClick r:id="rId5"/>
              </a:rPr>
              <a:t>Hegerl</a:t>
            </a:r>
            <a:r>
              <a:rPr lang="en-US" sz="788" dirty="0">
                <a:hlinkClick r:id="rId5"/>
              </a:rPr>
              <a:t> et al. (2007)</a:t>
            </a:r>
            <a:r>
              <a:rPr lang="en-US" sz="788" dirty="0"/>
              <a:t>; Lj10cps = </a:t>
            </a:r>
            <a:r>
              <a:rPr lang="en-US" sz="788" dirty="0" err="1">
                <a:hlinkClick r:id="rId6"/>
              </a:rPr>
              <a:t>Ljungqvist</a:t>
            </a:r>
            <a:r>
              <a:rPr lang="en-US" sz="788" dirty="0">
                <a:hlinkClick r:id="rId6"/>
              </a:rPr>
              <a:t> (2010)</a:t>
            </a:r>
            <a:r>
              <a:rPr lang="en-US" sz="788" dirty="0"/>
              <a:t>; Da06treecps = </a:t>
            </a:r>
            <a:r>
              <a:rPr lang="en-US" sz="788" dirty="0" err="1">
                <a:hlinkClick r:id="rId7"/>
              </a:rPr>
              <a:t>D’Arrigo</a:t>
            </a:r>
            <a:r>
              <a:rPr lang="en-US" sz="788" dirty="0">
                <a:hlinkClick r:id="rId7"/>
              </a:rPr>
              <a:t> et al. (2006)</a:t>
            </a:r>
            <a:r>
              <a:rPr lang="en-US" sz="788" dirty="0"/>
              <a:t>; LO12glac = </a:t>
            </a:r>
            <a:r>
              <a:rPr lang="en-US" sz="788" dirty="0" err="1">
                <a:hlinkClick r:id="rId8"/>
              </a:rPr>
              <a:t>Leclercq</a:t>
            </a:r>
            <a:r>
              <a:rPr lang="en-US" sz="788" dirty="0">
                <a:hlinkClick r:id="rId8"/>
              </a:rPr>
              <a:t> and </a:t>
            </a:r>
            <a:r>
              <a:rPr lang="en-US" sz="788" dirty="0" err="1">
                <a:hlinkClick r:id="rId8"/>
              </a:rPr>
              <a:t>Oerlemans</a:t>
            </a:r>
            <a:r>
              <a:rPr lang="en-US" sz="788" dirty="0">
                <a:hlinkClick r:id="rId8"/>
              </a:rPr>
              <a:t> (2012)</a:t>
            </a:r>
            <a:r>
              <a:rPr lang="en-US" sz="788" dirty="0"/>
              <a:t>; Sh13pcar = </a:t>
            </a:r>
            <a:r>
              <a:rPr lang="en-US" sz="788" dirty="0">
                <a:hlinkClick r:id="rId9"/>
              </a:rPr>
              <a:t>Shi et al. (2013)</a:t>
            </a:r>
            <a:r>
              <a:rPr lang="en-US" sz="788" dirty="0"/>
              <a:t>; LM08ave = </a:t>
            </a:r>
            <a:r>
              <a:rPr lang="en-US" sz="788" dirty="0" err="1"/>
              <a:t>Loehle</a:t>
            </a:r>
            <a:r>
              <a:rPr lang="en-US" sz="788" dirty="0"/>
              <a:t> and McCulloch (2008); Mo05wave = </a:t>
            </a:r>
            <a:r>
              <a:rPr lang="en-US" sz="788" dirty="0" err="1">
                <a:hlinkClick r:id="rId10"/>
              </a:rPr>
              <a:t>Moberg</a:t>
            </a:r>
            <a:r>
              <a:rPr lang="en-US" sz="788" dirty="0">
                <a:hlinkClick r:id="rId10"/>
              </a:rPr>
              <a:t> et al. (2005)</a:t>
            </a:r>
            <a:r>
              <a:rPr lang="en-US" sz="788" dirty="0"/>
              <a:t>; Ju07cvm = </a:t>
            </a:r>
            <a:r>
              <a:rPr lang="en-US" sz="788" dirty="0" err="1"/>
              <a:t>Juckes</a:t>
            </a:r>
            <a:r>
              <a:rPr lang="en-US" sz="788" dirty="0"/>
              <a:t> et al. (2007); Ma09regm = </a:t>
            </a:r>
            <a:r>
              <a:rPr lang="en-US" sz="788" dirty="0">
                <a:hlinkClick r:id="rId11"/>
              </a:rPr>
              <a:t>Mann et al. (2009)</a:t>
            </a:r>
            <a:r>
              <a:rPr lang="en-US" sz="788" dirty="0"/>
              <a:t>; HadCRUT4 = Hadley Center/Climatic Research Unit surface temperature over land and sea; CRUTEM4 = Climatic Research Unit near-surface air temperature over land. Graphic from the Intergovernmental Panel on Climate Change Fifth Assessment Report.</a:t>
            </a:r>
            <a:endParaRPr lang="ru-RU" sz="788" dirty="0"/>
          </a:p>
        </p:txBody>
      </p:sp>
    </p:spTree>
    <p:extLst>
      <p:ext uri="{BB962C8B-B14F-4D97-AF65-F5344CB8AC3E}">
        <p14:creationId xmlns:p14="http://schemas.microsoft.com/office/powerpoint/2010/main" val="805295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348" y="265112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I. </a:t>
            </a:r>
            <a:r>
              <a:rPr lang="ru-RU" dirty="0"/>
              <a:t>Понятие вечной мерзлоты</a:t>
            </a:r>
          </a:p>
        </p:txBody>
      </p:sp>
    </p:spTree>
    <p:extLst>
      <p:ext uri="{BB962C8B-B14F-4D97-AF65-F5344CB8AC3E}">
        <p14:creationId xmlns:p14="http://schemas.microsoft.com/office/powerpoint/2010/main" val="3162808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440" y="2618197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III</a:t>
            </a:r>
            <a:r>
              <a:rPr lang="en-US" dirty="0"/>
              <a:t>. </a:t>
            </a:r>
            <a:r>
              <a:rPr lang="ru-RU" dirty="0" smtClean="0"/>
              <a:t>Мерзлота сейчас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080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" y="1607201"/>
            <a:ext cx="399704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 dirty="0" err="1"/>
              <a:t>Криолитозона</a:t>
            </a:r>
            <a:r>
              <a:rPr lang="ru-RU" altLang="ru-RU" sz="2200" dirty="0"/>
              <a:t> (область распространения многолетней мерзлоты) охватывает </a:t>
            </a:r>
          </a:p>
          <a:p>
            <a:pPr algn="ctr" eaLnBrk="1" hangingPunct="1"/>
            <a:r>
              <a:rPr lang="ru-RU" altLang="ru-RU" sz="2200" b="1" dirty="0">
                <a:solidFill>
                  <a:srgbClr val="FF0000"/>
                </a:solidFill>
              </a:rPr>
              <a:t>24%</a:t>
            </a:r>
            <a:r>
              <a:rPr lang="ru-RU" altLang="ru-RU" sz="2200" dirty="0"/>
              <a:t> площади суши </a:t>
            </a:r>
          </a:p>
          <a:p>
            <a:pPr algn="ctr" eaLnBrk="1" hangingPunct="1"/>
            <a:r>
              <a:rPr lang="ru-RU" altLang="ru-RU" sz="2200" dirty="0">
                <a:solidFill>
                  <a:srgbClr val="FF0000"/>
                </a:solidFill>
              </a:rPr>
              <a:t>Северного полушария</a:t>
            </a:r>
          </a:p>
          <a:p>
            <a:pPr algn="ctr" eaLnBrk="1" hangingPunct="1"/>
            <a:r>
              <a:rPr lang="ru-RU" altLang="ru-RU" sz="2200" dirty="0"/>
              <a:t>(около 22,8 млн. км</a:t>
            </a:r>
            <a:r>
              <a:rPr lang="ru-RU" altLang="ru-RU" sz="2200" baseline="30000" dirty="0"/>
              <a:t>2</a:t>
            </a:r>
            <a:r>
              <a:rPr lang="ru-RU" altLang="ru-RU" sz="2200" dirty="0"/>
              <a:t>), в том числе более чем 11 млн. км</a:t>
            </a:r>
            <a:r>
              <a:rPr lang="ru-RU" altLang="ru-RU" sz="2200" baseline="30000" dirty="0"/>
              <a:t>2</a:t>
            </a:r>
            <a:r>
              <a:rPr lang="ru-RU" altLang="ru-RU" sz="2200" dirty="0"/>
              <a:t> в </a:t>
            </a:r>
            <a:r>
              <a:rPr lang="ru-RU" altLang="ru-RU" sz="2200" dirty="0">
                <a:solidFill>
                  <a:srgbClr val="FF0000"/>
                </a:solidFill>
              </a:rPr>
              <a:t>России</a:t>
            </a:r>
            <a:r>
              <a:rPr lang="ru-RU" altLang="ru-RU" sz="2200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05" y="211873"/>
            <a:ext cx="5103796" cy="59299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40205" y="5317887"/>
            <a:ext cx="5103795" cy="1417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180826" y="5397186"/>
            <a:ext cx="669073" cy="367990"/>
          </a:xfrm>
          <a:prstGeom prst="rect">
            <a:avLst/>
          </a:prstGeom>
          <a:solidFill>
            <a:srgbClr val="2648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80825" y="5853148"/>
            <a:ext cx="669073" cy="367990"/>
          </a:xfrm>
          <a:prstGeom prst="rect">
            <a:avLst/>
          </a:prstGeom>
          <a:solidFill>
            <a:srgbClr val="015C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84416" y="6288048"/>
            <a:ext cx="365482" cy="367990"/>
          </a:xfrm>
          <a:prstGeom prst="rect">
            <a:avLst/>
          </a:prstGeom>
          <a:solidFill>
            <a:srgbClr val="0062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196216" y="6288048"/>
            <a:ext cx="307006" cy="367990"/>
          </a:xfrm>
          <a:prstGeom prst="rect">
            <a:avLst/>
          </a:prstGeom>
          <a:solidFill>
            <a:srgbClr val="739D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752492" y="5397186"/>
            <a:ext cx="669073" cy="367990"/>
          </a:xfrm>
          <a:prstGeom prst="rect">
            <a:avLst/>
          </a:prstGeom>
          <a:solidFill>
            <a:srgbClr val="BBC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987177" y="5397186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сплошная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6564" y="5812163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прерывистая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96564" y="626450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островная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2454" y="5395844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подводная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0820" y="472958"/>
            <a:ext cx="632994" cy="523220"/>
          </a:xfrm>
          <a:prstGeom prst="rect">
            <a:avLst/>
          </a:prstGeom>
          <a:solidFill>
            <a:srgbClr val="C4DDF3"/>
          </a:solidFill>
        </p:spPr>
        <p:txBody>
          <a:bodyPr wrap="none" rtlCol="0">
            <a:spAutoFit/>
          </a:bodyPr>
          <a:lstStyle/>
          <a:p>
            <a:r>
              <a:rPr lang="ru-RU" sz="1400" dirty="0"/>
              <a:t>Тихий</a:t>
            </a:r>
          </a:p>
          <a:p>
            <a:r>
              <a:rPr lang="ru-RU" sz="1400" dirty="0"/>
              <a:t>океан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108718" y="4173032"/>
            <a:ext cx="500179" cy="334537"/>
          </a:xfrm>
          <a:prstGeom prst="rect">
            <a:avLst/>
          </a:prstGeom>
          <a:solidFill>
            <a:srgbClr val="B7D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873902" y="4078519"/>
            <a:ext cx="1314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Атлантический</a:t>
            </a:r>
          </a:p>
          <a:p>
            <a:pPr algn="ctr"/>
            <a:r>
              <a:rPr lang="ru-RU" sz="1400" dirty="0"/>
              <a:t>океан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434918" y="2348308"/>
            <a:ext cx="384971" cy="640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140057" y="2335505"/>
            <a:ext cx="923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Северный</a:t>
            </a:r>
          </a:p>
          <a:p>
            <a:pPr algn="ctr"/>
            <a:r>
              <a:rPr lang="ru-RU" sz="1200" dirty="0"/>
              <a:t>Ледовитый</a:t>
            </a:r>
          </a:p>
          <a:p>
            <a:pPr algn="ctr"/>
            <a:r>
              <a:rPr lang="ru-RU" sz="1200" dirty="0"/>
              <a:t>океан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69648" y="2241660"/>
            <a:ext cx="949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Северная </a:t>
            </a:r>
          </a:p>
          <a:p>
            <a:pPr algn="ctr"/>
            <a:r>
              <a:rPr lang="ru-RU" sz="1400" dirty="0"/>
              <a:t>Америка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93481" y="4353680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Европа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10928" y="3040532"/>
            <a:ext cx="546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Азия</a:t>
            </a:r>
          </a:p>
        </p:txBody>
      </p:sp>
    </p:spTree>
    <p:extLst>
      <p:ext uri="{BB962C8B-B14F-4D97-AF65-F5344CB8AC3E}">
        <p14:creationId xmlns:p14="http://schemas.microsoft.com/office/powerpoint/2010/main" val="1862767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793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17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lum bright="-1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16015" y="5877818"/>
            <a:ext cx="4427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Calibri" panose="020F0502020204030204" pitchFamily="34" charset="0"/>
              </a:rPr>
              <a:t>Геокриологическая карта СССР</a:t>
            </a:r>
            <a:r>
              <a:rPr lang="en-US" altLang="ru-RU" sz="2000" b="1" dirty="0">
                <a:latin typeface="Calibri" panose="020F0502020204030204" pitchFamily="34" charset="0"/>
              </a:rPr>
              <a:t>, 1991</a:t>
            </a:r>
            <a:r>
              <a:rPr lang="en-US" altLang="ru-RU" sz="2000" dirty="0">
                <a:latin typeface="Calibri" panose="020F0502020204030204" pitchFamily="34" charset="0"/>
              </a:rPr>
              <a:t> </a:t>
            </a:r>
            <a:endParaRPr lang="ru-RU" altLang="ru-R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588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" y="-171400"/>
            <a:ext cx="9157072" cy="70270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431" y="3501008"/>
            <a:ext cx="4319792" cy="30348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359919" y="3692990"/>
            <a:ext cx="1345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Obu</a:t>
            </a:r>
            <a:r>
              <a:rPr lang="en-US" sz="1400" dirty="0"/>
              <a:t> et al., 2018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79373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03989" cy="3081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235" y="3081775"/>
            <a:ext cx="1137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Gruber, 2012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276872"/>
            <a:ext cx="7106745" cy="43651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239" y="1553348"/>
            <a:ext cx="2529246" cy="36724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860032" y="353019"/>
            <a:ext cx="4154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Интерактивная карта текущего и прогнозного состояния мерзлоты и </a:t>
            </a:r>
            <a:r>
              <a:rPr lang="ru-RU" dirty="0" err="1"/>
              <a:t>сезонноталого</a:t>
            </a:r>
            <a:r>
              <a:rPr lang="ru-RU" dirty="0"/>
              <a:t> слоя для п-ова </a:t>
            </a:r>
            <a:r>
              <a:rPr lang="ru-RU" dirty="0" err="1"/>
              <a:t>Сьюард</a:t>
            </a:r>
            <a:r>
              <a:rPr lang="ru-RU" dirty="0"/>
              <a:t>, Аляска, США.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6136" y="6093296"/>
            <a:ext cx="27638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разрешение 30 м!!!</a:t>
            </a:r>
          </a:p>
        </p:txBody>
      </p:sp>
    </p:spTree>
    <p:extLst>
      <p:ext uri="{BB962C8B-B14F-4D97-AF65-F5344CB8AC3E}">
        <p14:creationId xmlns:p14="http://schemas.microsoft.com/office/powerpoint/2010/main" val="3468237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2" y="857250"/>
            <a:ext cx="5859683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95878" y="5816085"/>
            <a:ext cx="39305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 dirty="0"/>
              <a:t>till.ru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29" y="1161124"/>
            <a:ext cx="3759207" cy="26274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8" y="857250"/>
            <a:ext cx="5280671" cy="3346711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xmlns="" id="{C592D4EC-5BF5-5E4D-8DAE-FD27258B9D80}"/>
              </a:ext>
            </a:extLst>
          </p:cNvPr>
          <p:cNvSpPr/>
          <p:nvPr/>
        </p:nvSpPr>
        <p:spPr>
          <a:xfrm>
            <a:off x="6051550" y="4798373"/>
            <a:ext cx="30353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Cyrl-AZ" sz="1050" b="1" dirty="0"/>
              <a:t>За последние 50 лет температура воздуха в Арктике повышалась в 2.5 раза быстрее чем в среднем по Земле</a:t>
            </a:r>
            <a:endParaRPr lang="en-US" sz="105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AACD26-8166-9D4F-8B92-6EABD6BA00B1}"/>
              </a:ext>
            </a:extLst>
          </p:cNvPr>
          <p:cNvSpPr txBox="1"/>
          <p:nvPr/>
        </p:nvSpPr>
        <p:spPr>
          <a:xfrm>
            <a:off x="6007544" y="3899361"/>
            <a:ext cx="30793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50" dirty="0"/>
              <a:t>Увеличение температуры воздуха за период </a:t>
            </a:r>
            <a:r>
              <a:rPr lang="en-US" sz="1050" dirty="0"/>
              <a:t>1961-2017:</a:t>
            </a:r>
          </a:p>
          <a:p>
            <a:pPr algn="ctr"/>
            <a:r>
              <a:rPr lang="az-Cyrl-AZ" sz="1050" dirty="0"/>
              <a:t>Для Земного Шара в Целом </a:t>
            </a:r>
            <a:r>
              <a:rPr lang="en-US" sz="1050" dirty="0"/>
              <a:t>= 1.08 (</a:t>
            </a:r>
            <a:r>
              <a:rPr lang="en-US" sz="1050" baseline="30000" dirty="0" err="1"/>
              <a:t>o</a:t>
            </a:r>
            <a:r>
              <a:rPr lang="en-US" sz="1050" dirty="0" err="1"/>
              <a:t>C</a:t>
            </a:r>
            <a:r>
              <a:rPr lang="en-US" sz="1050" dirty="0"/>
              <a:t>)</a:t>
            </a:r>
          </a:p>
          <a:p>
            <a:pPr algn="ctr"/>
            <a:r>
              <a:rPr lang="az-Cyrl-AZ" sz="1050" dirty="0"/>
              <a:t>Для Широт</a:t>
            </a:r>
            <a:r>
              <a:rPr lang="en-US" sz="1050" dirty="0"/>
              <a:t> &gt; 60 N = 2.49  (</a:t>
            </a:r>
            <a:r>
              <a:rPr lang="en-US" sz="1050" baseline="30000" dirty="0" err="1"/>
              <a:t>o</a:t>
            </a:r>
            <a:r>
              <a:rPr lang="en-US" sz="1050" dirty="0" err="1"/>
              <a:t>C</a:t>
            </a:r>
            <a:r>
              <a:rPr lang="en-US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6998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49" y="87229"/>
            <a:ext cx="6455238" cy="61449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85641" y="6140918"/>
            <a:ext cx="5023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Совокупность климатических изменений. Источник: ipcc.ch</a:t>
            </a:r>
          </a:p>
        </p:txBody>
      </p:sp>
    </p:spTree>
    <p:extLst>
      <p:ext uri="{BB962C8B-B14F-4D97-AF65-F5344CB8AC3E}">
        <p14:creationId xmlns:p14="http://schemas.microsoft.com/office/powerpoint/2010/main" val="36640478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00" y="414487"/>
            <a:ext cx="4206845" cy="6025687"/>
          </a:xfrm>
        </p:spPr>
      </p:pic>
      <p:sp>
        <p:nvSpPr>
          <p:cNvPr id="5" name="Прямоугольник 4"/>
          <p:cNvSpPr/>
          <p:nvPr/>
        </p:nvSpPr>
        <p:spPr>
          <a:xfrm>
            <a:off x="4610820" y="144980"/>
            <a:ext cx="41674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Воспроизведение глобальной температуры с помощью климатических моделей с учетом природных и антропогенных воздействий (сверху) и только природных (снизу). Источник: ipcc.ch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8" y="2932576"/>
            <a:ext cx="4047823" cy="24286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99258" y="5450746"/>
            <a:ext cx="40195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Концентрация углекислого газа в атмосфере по данным прямых наблюдений. </a:t>
            </a:r>
            <a:endParaRPr lang="ru-RU" sz="2000" dirty="0" smtClean="0"/>
          </a:p>
          <a:p>
            <a:pPr algn="just"/>
            <a:r>
              <a:rPr lang="ru-RU" sz="2000" dirty="0" smtClean="0"/>
              <a:t>Источник</a:t>
            </a:r>
            <a:r>
              <a:rPr lang="ru-RU" sz="2000" dirty="0"/>
              <a:t>: scripps.ucsd.edu</a:t>
            </a:r>
          </a:p>
        </p:txBody>
      </p:sp>
    </p:spTree>
    <p:extLst>
      <p:ext uri="{BB962C8B-B14F-4D97-AF65-F5344CB8AC3E}">
        <p14:creationId xmlns:p14="http://schemas.microsoft.com/office/powerpoint/2010/main" val="12239141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903" y="439050"/>
            <a:ext cx="6683765" cy="5807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Рост </a:t>
            </a:r>
            <a:r>
              <a:rPr lang="ru-RU" dirty="0" smtClean="0"/>
              <a:t>температуры мерзлоты за последние 40 лет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02645" y="4747371"/>
            <a:ext cx="735550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/>
              <a:t>Рост температур: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000" dirty="0"/>
              <a:t>С МПГ (2007/08 гг.) изменение составило от +0,5°С (сплошная мерзлота) до -0,1°С (островная мерзлота).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000" dirty="0"/>
              <a:t>С 1970-х гг. +1..2°С (Евразия) и +3..4°С (Северная Америка).</a:t>
            </a:r>
            <a:endParaRPr lang="ru-RU" sz="2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38039"/>
            <a:ext cx="4467785" cy="30537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786" y="1438038"/>
            <a:ext cx="4750174" cy="31760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09372" y="6405185"/>
            <a:ext cx="4267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Источник: </a:t>
            </a:r>
            <a:r>
              <a:rPr lang="en-US" sz="1400" dirty="0" err="1"/>
              <a:t>Romanovsky</a:t>
            </a:r>
            <a:r>
              <a:rPr lang="ru-RU" sz="1400" dirty="0"/>
              <a:t> </a:t>
            </a:r>
            <a:r>
              <a:rPr lang="en-US" sz="1400" dirty="0"/>
              <a:t>et al., 2014, 2015; SWIPA, 2017</a:t>
            </a:r>
            <a:r>
              <a:rPr lang="ru-RU" sz="1400" dirty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81333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961153"/>
            <a:ext cx="4709160" cy="3136301"/>
          </a:xfr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04" y="0"/>
            <a:ext cx="3500096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8423" y="388620"/>
            <a:ext cx="5129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Шахта Шергина – первая попытка определить глубину вечной мерзлоты. </a:t>
            </a:r>
          </a:p>
          <a:p>
            <a:pPr algn="just"/>
            <a:r>
              <a:rPr lang="ru-RU" sz="2000" dirty="0"/>
              <a:t>За 9 лет (1828-1837 гг.)  </a:t>
            </a:r>
            <a:r>
              <a:rPr lang="ru-RU" sz="2000" b="1" dirty="0"/>
              <a:t>вручную</a:t>
            </a:r>
            <a:r>
              <a:rPr lang="ru-RU" sz="2000" dirty="0"/>
              <a:t> было пройдено 116,4 м!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3937" y="5097454"/>
            <a:ext cx="2481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Пробный спуск в шахту в 2015 году</a:t>
            </a:r>
          </a:p>
        </p:txBody>
      </p:sp>
    </p:spTree>
    <p:extLst>
      <p:ext uri="{BB962C8B-B14F-4D97-AF65-F5344CB8AC3E}">
        <p14:creationId xmlns:p14="http://schemas.microsoft.com/office/powerpoint/2010/main" val="2483290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01" y="726900"/>
            <a:ext cx="7501569" cy="572202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37459" y="146112"/>
            <a:ext cx="6683765" cy="58078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tx1"/>
                </a:solidFill>
              </a:rPr>
              <a:t>Рост температур </a:t>
            </a:r>
            <a:r>
              <a:rPr lang="ru-RU" sz="3200" dirty="0" smtClean="0">
                <a:solidFill>
                  <a:schemeClr val="tx1"/>
                </a:solidFill>
              </a:rPr>
              <a:t>мерзлоты с 2008 г.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6819" y="6570139"/>
            <a:ext cx="19688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Источник: </a:t>
            </a:r>
            <a:r>
              <a:rPr lang="en-US" sz="1050" dirty="0" err="1"/>
              <a:t>Biskaborn</a:t>
            </a:r>
            <a:r>
              <a:rPr lang="en-US" sz="1050" dirty="0"/>
              <a:t> et al., 2019</a:t>
            </a:r>
            <a:endParaRPr lang="ru-RU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1845510" y="1403006"/>
            <a:ext cx="1821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рост </a:t>
            </a:r>
            <a:r>
              <a:rPr lang="en-US" sz="1400" dirty="0"/>
              <a:t>0.39 ± </a:t>
            </a:r>
            <a:r>
              <a:rPr lang="en-US" sz="1400" dirty="0"/>
              <a:t>0.15°C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568015" y="1403006"/>
            <a:ext cx="1821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рост </a:t>
            </a:r>
            <a:r>
              <a:rPr lang="en-US" sz="1400" dirty="0"/>
              <a:t>0.20 ± </a:t>
            </a:r>
            <a:r>
              <a:rPr lang="en-US" sz="1400" dirty="0"/>
              <a:t>0.10°C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860403" y="4481158"/>
            <a:ext cx="1866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рост </a:t>
            </a:r>
            <a:r>
              <a:rPr lang="en-US" sz="1400" dirty="0"/>
              <a:t>0.19 ± </a:t>
            </a:r>
            <a:r>
              <a:rPr lang="en-US" sz="1400" dirty="0"/>
              <a:t>0.05°C 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93568" y="4250383"/>
            <a:ext cx="2227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рост 0.37</a:t>
            </a:r>
            <a:r>
              <a:rPr lang="en-US" sz="1400" dirty="0"/>
              <a:t>± 0.10°C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27053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006" y="359955"/>
            <a:ext cx="8663278" cy="56393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Рост мощности </a:t>
            </a:r>
            <a:r>
              <a:rPr lang="ru-RU" sz="3200" dirty="0" smtClean="0"/>
              <a:t>сезонноталого слоя с 1990-х гг.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06" y="1081860"/>
            <a:ext cx="8663278" cy="5169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630249" y="6385934"/>
            <a:ext cx="32640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Источник: </a:t>
            </a:r>
            <a:r>
              <a:rPr lang="en-US" sz="1050" dirty="0" err="1"/>
              <a:t>Romanovsky</a:t>
            </a:r>
            <a:r>
              <a:rPr lang="ru-RU" sz="1050" dirty="0"/>
              <a:t> </a:t>
            </a:r>
            <a:r>
              <a:rPr lang="en-US" sz="1050" dirty="0"/>
              <a:t>et al., 2014, 2015; SWIPA, 2017</a:t>
            </a:r>
            <a:r>
              <a:rPr lang="ru-RU" sz="1050" dirty="0"/>
              <a:t>.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4221032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-75473" y="22412"/>
            <a:ext cx="9327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+mj-lt"/>
                <a:ea typeface="+mj-ea"/>
                <a:cs typeface="+mj-cs"/>
              </a:rPr>
              <a:t>Негативное воздействие мерзлоты на инженерные объекты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P1000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3" y="638609"/>
            <a:ext cx="4324539" cy="32438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SCN57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099" y="3694324"/>
            <a:ext cx="4091916" cy="30689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DSCN52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5388"/>
            <a:ext cx="3997325" cy="299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5" y="3450030"/>
            <a:ext cx="5039817" cy="3268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45302" y="614078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Западная Сибирь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8024" y="553652"/>
            <a:ext cx="179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Средняя Сибирь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1534" y="3694324"/>
            <a:ext cx="94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Чукотка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3127" y="6349062"/>
            <a:ext cx="856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Аляска</a:t>
            </a:r>
          </a:p>
        </p:txBody>
      </p:sp>
    </p:spTree>
    <p:extLst>
      <p:ext uri="{BB962C8B-B14F-4D97-AF65-F5344CB8AC3E}">
        <p14:creationId xmlns:p14="http://schemas.microsoft.com/office/powerpoint/2010/main" val="943881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015" y="107583"/>
            <a:ext cx="7886700" cy="68552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+mn-lt"/>
              </a:rPr>
              <a:t>Карта скоростей отступания арктических берегов</a:t>
            </a:r>
          </a:p>
        </p:txBody>
      </p:sp>
      <p:grpSp>
        <p:nvGrpSpPr>
          <p:cNvPr id="4" name="Группа 13"/>
          <p:cNvGrpSpPr>
            <a:grpSpLocks/>
          </p:cNvGrpSpPr>
          <p:nvPr/>
        </p:nvGrpSpPr>
        <p:grpSpPr bwMode="auto">
          <a:xfrm>
            <a:off x="327259" y="1064548"/>
            <a:ext cx="7703447" cy="5553214"/>
            <a:chOff x="1042988" y="836613"/>
            <a:chExt cx="7034212" cy="5807075"/>
          </a:xfrm>
        </p:grpSpPr>
        <p:pic>
          <p:nvPicPr>
            <p:cNvPr id="5" name="Рисунок 4" descr="Размываемые берега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836613"/>
              <a:ext cx="7034212" cy="58070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Группа 11"/>
            <p:cNvGrpSpPr>
              <a:grpSpLocks/>
            </p:cNvGrpSpPr>
            <p:nvPr/>
          </p:nvGrpSpPr>
          <p:grpSpPr bwMode="auto">
            <a:xfrm>
              <a:off x="7308849" y="6381750"/>
              <a:ext cx="431801" cy="71438"/>
              <a:chOff x="8244953" y="4077916"/>
              <a:chExt cx="431801" cy="142876"/>
            </a:xfrm>
          </p:grpSpPr>
          <p:cxnSp>
            <p:nvCxnSpPr>
              <p:cNvPr id="8" name="Прямая соединительная линия 7"/>
              <p:cNvCxnSpPr/>
              <p:nvPr/>
            </p:nvCxnSpPr>
            <p:spPr>
              <a:xfrm>
                <a:off x="8244953" y="4220792"/>
                <a:ext cx="43180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 rot="5400000" flipH="1" flipV="1">
                <a:off x="8605316" y="4149354"/>
                <a:ext cx="1428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 rot="5400000">
                <a:off x="8173516" y="4149354"/>
                <a:ext cx="1428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12"/>
            <p:cNvSpPr txBox="1">
              <a:spLocks noChangeArrowheads="1"/>
            </p:cNvSpPr>
            <p:nvPr/>
          </p:nvSpPr>
          <p:spPr bwMode="auto">
            <a:xfrm>
              <a:off x="7020272" y="6093296"/>
              <a:ext cx="8640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1400"/>
                <a:t>500 км</a:t>
              </a:r>
            </a:p>
          </p:txBody>
        </p:sp>
      </p:grp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7128867" y="6598436"/>
            <a:ext cx="16562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400" dirty="0" err="1"/>
              <a:t>Lantiut</a:t>
            </a:r>
            <a:r>
              <a:rPr lang="ru-RU" altLang="ru-RU" sz="1400" dirty="0"/>
              <a:t> </a:t>
            </a:r>
            <a:r>
              <a:rPr lang="en-US" altLang="ru-RU" sz="1400" dirty="0"/>
              <a:t>et al., 2012</a:t>
            </a:r>
            <a:endParaRPr lang="ru-RU" alt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70878" y="5293661"/>
            <a:ext cx="1996069" cy="823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410357" y="763301"/>
            <a:ext cx="2319898" cy="1564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89997" y="844494"/>
            <a:ext cx="484643" cy="223024"/>
          </a:xfrm>
          <a:prstGeom prst="rect">
            <a:avLst/>
          </a:prstGeom>
          <a:solidFill>
            <a:srgbClr val="38A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89996" y="1146776"/>
            <a:ext cx="484643" cy="223024"/>
          </a:xfrm>
          <a:prstGeom prst="rect">
            <a:avLst/>
          </a:prstGeom>
          <a:solidFill>
            <a:srgbClr val="F9F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89996" y="1455836"/>
            <a:ext cx="484643" cy="223024"/>
          </a:xfrm>
          <a:prstGeom prst="rect">
            <a:avLst/>
          </a:prstGeom>
          <a:solidFill>
            <a:srgbClr val="F6A9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89995" y="1758118"/>
            <a:ext cx="484643" cy="223024"/>
          </a:xfrm>
          <a:prstGeom prst="rect">
            <a:avLst/>
          </a:prstGeom>
          <a:solidFill>
            <a:srgbClr val="F1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489995" y="2064806"/>
            <a:ext cx="484643" cy="223024"/>
          </a:xfrm>
          <a:prstGeom prst="rect">
            <a:avLst/>
          </a:prstGeom>
          <a:solidFill>
            <a:srgbClr val="95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011849" y="796259"/>
            <a:ext cx="1572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стабильный берег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1848" y="1078674"/>
            <a:ext cx="159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низкая (0-1 м/год)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2161" y="1391157"/>
            <a:ext cx="1698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средняя (1-2 м/год)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11848" y="1696583"/>
            <a:ext cx="1773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высокая (2-10 м/год)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19799" y="2019901"/>
            <a:ext cx="1073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нет данных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30952" y="2780919"/>
            <a:ext cx="229605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10300"/>
                </a:solidFill>
              </a:rPr>
              <a:t>Ежегодно Россия теряет до 200 км</a:t>
            </a:r>
            <a:r>
              <a:rPr lang="ru-RU" baseline="30000" dirty="0">
                <a:solidFill>
                  <a:srgbClr val="F10300"/>
                </a:solidFill>
              </a:rPr>
              <a:t>2 </a:t>
            </a:r>
            <a:r>
              <a:rPr lang="ru-RU" dirty="0">
                <a:solidFill>
                  <a:srgbClr val="F10300"/>
                </a:solidFill>
              </a:rPr>
              <a:t>территории из-за размыва мёрзлых берегов</a:t>
            </a:r>
          </a:p>
        </p:txBody>
      </p:sp>
    </p:spTree>
    <p:extLst>
      <p:ext uri="{BB962C8B-B14F-4D97-AF65-F5344CB8AC3E}">
        <p14:creationId xmlns:p14="http://schemas.microsoft.com/office/powerpoint/2010/main" val="2984661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7" y="3429000"/>
            <a:ext cx="4423732" cy="305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7" y="205722"/>
            <a:ext cx="4470190" cy="305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A07C4A8-1844-45C9-8747-F474DBBE7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28" y="3614312"/>
            <a:ext cx="4586815" cy="305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2E69512-164C-43B4-A45B-8524C5931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32" y="525862"/>
            <a:ext cx="4924566" cy="2768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7473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440" y="2618197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IV. </a:t>
            </a:r>
            <a:r>
              <a:rPr lang="ru-RU" dirty="0" smtClean="0"/>
              <a:t>Мерзлота в будущем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740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914" y="216644"/>
            <a:ext cx="4067943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Прогноз динамики мерзлоты</a:t>
            </a:r>
            <a:endParaRPr lang="ru-RU" sz="3600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067084"/>
            <a:ext cx="8909834" cy="2518132"/>
          </a:xfrm>
          <a:prstGeom prst="rect">
            <a:avLst/>
          </a:prstGeom>
        </p:spPr>
      </p:pic>
      <p:sp>
        <p:nvSpPr>
          <p:cNvPr id="5" name="Rectangle 10"/>
          <p:cNvSpPr/>
          <p:nvPr/>
        </p:nvSpPr>
        <p:spPr>
          <a:xfrm>
            <a:off x="1" y="6519446"/>
            <a:ext cx="90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" panose="02020603050405020304" pitchFamily="18" charset="0"/>
                <a:cs typeface="Times" panose="02020603050405020304" pitchFamily="18" charset="0"/>
              </a:rPr>
              <a:t>Области распространения оттаявшей с поверхности мерзлоты показаны розовым цветом.</a:t>
            </a:r>
          </a:p>
        </p:txBody>
      </p:sp>
      <p:sp>
        <p:nvSpPr>
          <p:cNvPr id="6" name="Rectangle 11"/>
          <p:cNvSpPr/>
          <p:nvPr/>
        </p:nvSpPr>
        <p:spPr>
          <a:xfrm>
            <a:off x="539552" y="3713183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" panose="02020603050405020304" pitchFamily="18" charset="0"/>
                <a:cs typeface="Times" panose="02020603050405020304" pitchFamily="18" charset="0"/>
              </a:rPr>
              <a:t>1990—2000</a:t>
            </a:r>
            <a:endParaRPr lang="en-US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Rectangle 12"/>
          <p:cNvSpPr/>
          <p:nvPr/>
        </p:nvSpPr>
        <p:spPr>
          <a:xfrm>
            <a:off x="3635896" y="3727517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" panose="02020603050405020304" pitchFamily="18" charset="0"/>
                <a:cs typeface="Times" panose="02020603050405020304" pitchFamily="18" charset="0"/>
              </a:rPr>
              <a:t>2040—2050</a:t>
            </a:r>
            <a:endParaRPr lang="en-US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Rectangle 13"/>
          <p:cNvSpPr/>
          <p:nvPr/>
        </p:nvSpPr>
        <p:spPr>
          <a:xfrm>
            <a:off x="6516216" y="3713183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2090—2100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4331" y="6137922"/>
            <a:ext cx="2028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(по </a:t>
            </a:r>
            <a:r>
              <a:rPr lang="ru-RU" sz="1400" dirty="0" err="1"/>
              <a:t>Шикломанову</a:t>
            </a:r>
            <a:r>
              <a:rPr lang="ru-RU" sz="1400" dirty="0"/>
              <a:t> и др.)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79" y="0"/>
            <a:ext cx="3744417" cy="3644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9449" y="885292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Карта вероятности существования мерзлоты к 2099 году. Цвет обозначает количество моделей, допускающих существование мерзлоты при том или ином сценарии (</a:t>
            </a:r>
            <a:r>
              <a:rPr lang="en-US" dirty="0"/>
              <a:t>Slater, Lawrence, 2013)</a:t>
            </a: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745130" y="2431959"/>
            <a:ext cx="386948" cy="179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3971" y="3137843"/>
            <a:ext cx="444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Карта прогнозных температур пород на глубине 1 метр</a:t>
            </a:r>
          </a:p>
        </p:txBody>
      </p:sp>
    </p:spTree>
    <p:extLst>
      <p:ext uri="{BB962C8B-B14F-4D97-AF65-F5344CB8AC3E}">
        <p14:creationId xmlns:p14="http://schemas.microsoft.com/office/powerpoint/2010/main" val="3182586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Autofit/>
          </a:bodyPr>
          <a:lstStyle/>
          <a:p>
            <a:r>
              <a:rPr lang="ru-RU" sz="2800" dirty="0"/>
              <a:t>Численные методы прогноза состояния мерзлоты на инженерных объектах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482975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Специализированные ПО: </a:t>
            </a:r>
            <a:r>
              <a:rPr lang="en-US" dirty="0" err="1"/>
              <a:t>qFrost</a:t>
            </a:r>
            <a:r>
              <a:rPr lang="en-US" dirty="0"/>
              <a:t>, Tundra, Permafrost 3D, Frost 3D Universal </a:t>
            </a:r>
            <a:r>
              <a:rPr lang="ru-RU" dirty="0"/>
              <a:t>и т.д.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833"/>
            <a:ext cx="4438883" cy="24011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894" y="3356992"/>
            <a:ext cx="3708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Модель мерзлотной завесы на АЭФ </a:t>
            </a:r>
            <a:r>
              <a:rPr lang="ru-RU" sz="1400" dirty="0" err="1"/>
              <a:t>Фукусима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3" y="3789040"/>
            <a:ext cx="4060063" cy="22843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76295"/>
            <a:ext cx="3635896" cy="2566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0032" y="3409836"/>
            <a:ext cx="3635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Модель работы термосифонов под нефтяным резервуаром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5611" y="6073358"/>
            <a:ext cx="4209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Модель распределения тепла вокруг добывающих скважин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77233" y="6172417"/>
            <a:ext cx="4209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Температура грунта под дорожной насыпью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50" y="3923637"/>
            <a:ext cx="4146460" cy="22487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5400000">
            <a:off x="7906850" y="3868601"/>
            <a:ext cx="2051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Изображения: </a:t>
            </a:r>
            <a:r>
              <a:rPr lang="en-US" sz="1400" dirty="0"/>
              <a:t>frost3d.ru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68840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93E57C-9DE9-491F-9FDF-76B74A2C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85063"/>
            <a:ext cx="7886700" cy="69813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+mn-lt"/>
              </a:rPr>
              <a:t>Кафедра </a:t>
            </a:r>
            <a:r>
              <a:rPr lang="ru-RU" sz="3200" b="1" dirty="0" err="1">
                <a:solidFill>
                  <a:srgbClr val="002060"/>
                </a:solidFill>
                <a:latin typeface="+mn-lt"/>
              </a:rPr>
              <a:t>криолитологии</a:t>
            </a:r>
            <a:r>
              <a:rPr lang="ru-RU" sz="3200" b="1" dirty="0">
                <a:solidFill>
                  <a:srgbClr val="002060"/>
                </a:solidFill>
                <a:latin typeface="+mn-lt"/>
              </a:rPr>
              <a:t> и гляциологии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EA7758-7202-4B04-8AAB-0324DF3D7135}"/>
              </a:ext>
            </a:extLst>
          </p:cNvPr>
          <p:cNvSpPr txBox="1"/>
          <p:nvPr/>
        </p:nvSpPr>
        <p:spPr>
          <a:xfrm>
            <a:off x="1892595" y="6337569"/>
            <a:ext cx="5358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>
                <a:hlinkClick r:id="rId2"/>
              </a:rPr>
              <a:t>http://www.geogr.msu.ru/cafedra/crio/</a:t>
            </a:r>
            <a:r>
              <a:rPr lang="ru-RU" sz="2400" dirty="0"/>
              <a:t> </a:t>
            </a:r>
          </a:p>
        </p:txBody>
      </p:sp>
      <p:pic>
        <p:nvPicPr>
          <p:cNvPr id="7" name="Picture 5" descr="На леднике">
            <a:extLst>
              <a:ext uri="{FF2B5EF4-FFF2-40B4-BE49-F238E27FC236}">
                <a16:creationId xmlns:a16="http://schemas.microsoft.com/office/drawing/2014/main" xmlns="" id="{A979F96A-E2EE-411F-8DC6-A3D599B7F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88" y="520431"/>
            <a:ext cx="3716274" cy="29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 descr="Dsc00706.jpg">
            <a:extLst>
              <a:ext uri="{FF2B5EF4-FFF2-40B4-BE49-F238E27FC236}">
                <a16:creationId xmlns:a16="http://schemas.microsoft.com/office/drawing/2014/main" xmlns="" id="{FF7C50FC-217E-4428-B750-07D53F2AE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74" y="520431"/>
            <a:ext cx="3923414" cy="29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2" descr="DSC08559">
            <a:extLst>
              <a:ext uri="{FF2B5EF4-FFF2-40B4-BE49-F238E27FC236}">
                <a16:creationId xmlns:a16="http://schemas.microsoft.com/office/drawing/2014/main" xmlns="" id="{0E13AC77-0FEB-4EFE-A6A9-C76A71172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74" y="3462481"/>
            <a:ext cx="3923414" cy="279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F:\фото для сайта кафедры\21 Сколько там у нас оттаяло.JPG">
            <a:extLst>
              <a:ext uri="{FF2B5EF4-FFF2-40B4-BE49-F238E27FC236}">
                <a16:creationId xmlns:a16="http://schemas.microsoft.com/office/drawing/2014/main" xmlns="" id="{D4D9DB41-AD32-4258-9D76-E3865B55C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88" y="3440677"/>
            <a:ext cx="3716274" cy="282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399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12" y="0"/>
            <a:ext cx="10295670" cy="68723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021" y="1065688"/>
            <a:ext cx="3706424" cy="7205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+mn-lt"/>
              </a:rPr>
              <a:t>Спасибо за внимание!</a:t>
            </a:r>
            <a:br>
              <a:rPr lang="ru-RU" sz="2400" b="1" dirty="0">
                <a:solidFill>
                  <a:srgbClr val="002060"/>
                </a:solidFill>
                <a:latin typeface="+mn-lt"/>
              </a:rPr>
            </a:b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9304" y="5210657"/>
            <a:ext cx="273331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E-mail: alekseymaslakov@yandex.ru</a:t>
            </a:r>
          </a:p>
          <a:p>
            <a:r>
              <a:rPr lang="en-US" sz="1350" dirty="0">
                <a:solidFill>
                  <a:srgbClr val="FFFF00"/>
                </a:solidFill>
              </a:rPr>
              <a:t>VK: </a:t>
            </a:r>
            <a:r>
              <a:rPr lang="en-US" sz="1350" dirty="0" err="1">
                <a:solidFill>
                  <a:srgbClr val="FFFF00"/>
                </a:solidFill>
              </a:rPr>
              <a:t>aleksey_maslakov</a:t>
            </a:r>
            <a:endParaRPr lang="en-US" sz="1350" dirty="0">
              <a:solidFill>
                <a:srgbClr val="FFFF00"/>
              </a:solidFill>
            </a:endParaRPr>
          </a:p>
          <a:p>
            <a:r>
              <a:rPr lang="en-US" sz="1350" dirty="0">
                <a:solidFill>
                  <a:srgbClr val="FFFF00"/>
                </a:solidFill>
              </a:rPr>
              <a:t>Instagram: @</a:t>
            </a:r>
            <a:r>
              <a:rPr lang="en-US" sz="1350" dirty="0" err="1">
                <a:solidFill>
                  <a:srgbClr val="FFFF00"/>
                </a:solidFill>
              </a:rPr>
              <a:t>alexeymaslakov</a:t>
            </a:r>
            <a:endParaRPr lang="ru-RU" sz="1350" dirty="0">
              <a:solidFill>
                <a:srgbClr val="FFFF00"/>
              </a:solidFill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0" y="5730030"/>
            <a:ext cx="1015021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75" dirty="0">
                <a:solidFill>
                  <a:schemeClr val="bg1"/>
                </a:solidFill>
              </a:rPr>
              <a:t>Фото: Е. Антонов, 2017</a:t>
            </a:r>
          </a:p>
        </p:txBody>
      </p:sp>
    </p:spTree>
    <p:extLst>
      <p:ext uri="{BB962C8B-B14F-4D97-AF65-F5344CB8AC3E}">
        <p14:creationId xmlns:p14="http://schemas.microsoft.com/office/powerpoint/2010/main" val="26647764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034626" y="761860"/>
            <a:ext cx="6744442" cy="59888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1" dirty="0">
                <a:solidFill>
                  <a:srgbClr val="FF0000"/>
                </a:solidFill>
              </a:rPr>
              <a:t>Что такое «вечная мерзлота»?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8417" y="1469387"/>
            <a:ext cx="645686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700" b="1" dirty="0">
                <a:solidFill>
                  <a:schemeClr val="accent5">
                    <a:lumMod val="50000"/>
                  </a:schemeClr>
                </a:solidFill>
              </a:rPr>
              <a:t>Температура ниже 0°С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700" b="1" dirty="0">
                <a:solidFill>
                  <a:schemeClr val="accent5">
                    <a:lumMod val="50000"/>
                  </a:schemeClr>
                </a:solidFill>
              </a:rPr>
              <a:t>Вода в твёрдом состоянии (лёд)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700" b="1" dirty="0">
                <a:solidFill>
                  <a:schemeClr val="accent5">
                    <a:lumMod val="50000"/>
                  </a:schemeClr>
                </a:solidFill>
              </a:rPr>
              <a:t>Время существования – дольше 2 лет.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943" y="3540105"/>
            <a:ext cx="3700114" cy="307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45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9" y="260433"/>
            <a:ext cx="4437583" cy="29426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44" y="335675"/>
            <a:ext cx="4312130" cy="2792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2351458" y="3429000"/>
            <a:ext cx="4690171" cy="3330151"/>
            <a:chOff x="6075282" y="2723106"/>
            <a:chExt cx="5696016" cy="384855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282" y="2723106"/>
              <a:ext cx="5696016" cy="38130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10687347" y="6263880"/>
              <a:ext cx="100070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900" dirty="0"/>
                <a:t>thestar.com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8411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8520" cy="5143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358689" y="5740226"/>
            <a:ext cx="7617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mpi.ysn.ru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837458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1" y="86404"/>
            <a:ext cx="4451949" cy="4451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0647" y="4238271"/>
            <a:ext cx="20054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@</a:t>
            </a:r>
            <a:r>
              <a:rPr lang="en-US" sz="1350" dirty="0" err="1">
                <a:solidFill>
                  <a:schemeClr val="bg1"/>
                </a:solidFill>
              </a:rPr>
              <a:t>arcticmamacita</a:t>
            </a:r>
            <a:endParaRPr lang="ru-RU" sz="135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17" y="3150605"/>
            <a:ext cx="5444042" cy="3614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66017" y="3219983"/>
            <a:ext cx="10198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@</a:t>
            </a:r>
            <a:r>
              <a:rPr lang="en-US" sz="1350" dirty="0" err="1"/>
              <a:t>boneillius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5447187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840" y="0"/>
            <a:ext cx="10284991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82285" y="5506571"/>
            <a:ext cx="2474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Фото: Дж. </a:t>
            </a:r>
            <a:r>
              <a:rPr lang="ru-RU" sz="1200" dirty="0" err="1">
                <a:solidFill>
                  <a:schemeClr val="bg1"/>
                </a:solidFill>
              </a:rPr>
              <a:t>Васильчук</a:t>
            </a:r>
            <a:r>
              <a:rPr lang="ru-RU" sz="1200" dirty="0">
                <a:solidFill>
                  <a:schemeClr val="bg1"/>
                </a:solidFill>
              </a:rPr>
              <a:t>, август 2017 г.</a:t>
            </a:r>
          </a:p>
        </p:txBody>
      </p:sp>
    </p:spTree>
    <p:extLst>
      <p:ext uri="{BB962C8B-B14F-4D97-AF65-F5344CB8AC3E}">
        <p14:creationId xmlns:p14="http://schemas.microsoft.com/office/powerpoint/2010/main" val="435939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Безымян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7649" y="553587"/>
            <a:ext cx="5505606" cy="572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13717" y="780586"/>
            <a:ext cx="959005" cy="345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694556" y="780585"/>
            <a:ext cx="959005" cy="345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60342" y="1479938"/>
            <a:ext cx="1364165" cy="345687"/>
          </a:xfrm>
          <a:prstGeom prst="rect">
            <a:avLst/>
          </a:prstGeom>
          <a:solidFill>
            <a:srgbClr val="CA9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360341" y="4866191"/>
            <a:ext cx="1721005" cy="345687"/>
          </a:xfrm>
          <a:prstGeom prst="rect">
            <a:avLst/>
          </a:prstGeom>
          <a:solidFill>
            <a:srgbClr val="CA9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042424" y="3679903"/>
            <a:ext cx="1364165" cy="438036"/>
          </a:xfrm>
          <a:prstGeom prst="rect">
            <a:avLst/>
          </a:prstGeom>
          <a:solidFill>
            <a:srgbClr val="CA9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491975" y="2769762"/>
            <a:ext cx="1364165" cy="631360"/>
          </a:xfrm>
          <a:prstGeom prst="rect">
            <a:avLst/>
          </a:prstGeom>
          <a:solidFill>
            <a:srgbClr val="CA9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750312" y="1479937"/>
            <a:ext cx="1364165" cy="345687"/>
          </a:xfrm>
          <a:prstGeom prst="rect">
            <a:avLst/>
          </a:prstGeom>
          <a:solidFill>
            <a:srgbClr val="CA9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155472" y="5293112"/>
            <a:ext cx="959005" cy="494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898994" y="1188997"/>
            <a:ext cx="1248935" cy="235183"/>
          </a:xfrm>
          <a:prstGeom prst="rect">
            <a:avLst/>
          </a:prstGeom>
          <a:solidFill>
            <a:srgbClr val="98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399108" y="766686"/>
            <a:ext cx="136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промерзание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12964" y="593843"/>
            <a:ext cx="959005" cy="345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720497" y="795716"/>
            <a:ext cx="1313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/>
              <a:t>протаивание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435252" y="528132"/>
            <a:ext cx="792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/>
              <a:t>воздух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3367" y="1128656"/>
            <a:ext cx="1903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/>
              <a:t>сезонноталый</a:t>
            </a:r>
            <a:r>
              <a:rPr lang="ru-RU" sz="1600" dirty="0"/>
              <a:t> слой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83022" y="1725751"/>
            <a:ext cx="1718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кровля мерзлоты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60341" y="4651394"/>
            <a:ext cx="1889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подошва мерзлоты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562921" y="5322361"/>
            <a:ext cx="2299011" cy="345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5410700" y="2669943"/>
            <a:ext cx="1932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точка нулевых </a:t>
            </a:r>
          </a:p>
          <a:p>
            <a:r>
              <a:rPr lang="ru-RU" sz="1600" dirty="0"/>
              <a:t>годовых колебаний </a:t>
            </a:r>
          </a:p>
          <a:p>
            <a:r>
              <a:rPr lang="ru-RU" sz="1600" dirty="0"/>
              <a:t>температуры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33482" y="3514255"/>
            <a:ext cx="1757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геотермический градиент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58069" y="5464966"/>
            <a:ext cx="2403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/>
              <a:t>немёрзлый</a:t>
            </a:r>
            <a:r>
              <a:rPr lang="ru-RU" sz="1600" dirty="0"/>
              <a:t> (талый) грунт</a:t>
            </a:r>
          </a:p>
        </p:txBody>
      </p:sp>
      <p:cxnSp>
        <p:nvCxnSpPr>
          <p:cNvPr id="32" name="Прямая со стрелкой 31"/>
          <p:cNvCxnSpPr>
            <a:endCxn id="20" idx="0"/>
          </p:cNvCxnSpPr>
          <p:nvPr/>
        </p:nvCxnSpPr>
        <p:spPr>
          <a:xfrm>
            <a:off x="2833482" y="1421810"/>
            <a:ext cx="208942" cy="3039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21" idx="2"/>
          </p:cNvCxnSpPr>
          <p:nvPr/>
        </p:nvCxnSpPr>
        <p:spPr>
          <a:xfrm flipV="1">
            <a:off x="3042424" y="4989948"/>
            <a:ext cx="262535" cy="2219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643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</TotalTime>
  <Words>948</Words>
  <Application>Microsoft Office PowerPoint</Application>
  <PresentationFormat>Экран (4:3)</PresentationFormat>
  <Paragraphs>155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Impact</vt:lpstr>
      <vt:lpstr>Times</vt:lpstr>
      <vt:lpstr>Тема Office</vt:lpstr>
      <vt:lpstr>Презентация PowerPoint</vt:lpstr>
      <vt:lpstr>I. Понятие вечной мерзлоты</vt:lpstr>
      <vt:lpstr>Презентация PowerPoint</vt:lpstr>
      <vt:lpstr>Что такое «вечная мерзлота»?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Схематичный разрез вечной мерзлоты с севера на юг</vt:lpstr>
      <vt:lpstr>Презентация PowerPoint</vt:lpstr>
      <vt:lpstr>II. Мерзлота в прошлом</vt:lpstr>
      <vt:lpstr>Возраст мерзлоты</vt:lpstr>
      <vt:lpstr>Последнее оледенение: Валдайское/Würm/Зырянское</vt:lpstr>
      <vt:lpstr>Презентация PowerPoint</vt:lpstr>
      <vt:lpstr>Презентация PowerPoint</vt:lpstr>
      <vt:lpstr>Динамика климата в Голоцене</vt:lpstr>
      <vt:lpstr>Историческое время</vt:lpstr>
      <vt:lpstr>III. Мерзлота сейчас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Рост температуры мерзлоты за последние 40 лет</vt:lpstr>
      <vt:lpstr>Презентация PowerPoint</vt:lpstr>
      <vt:lpstr>Рост мощности сезонноталого слоя с 1990-х гг.</vt:lpstr>
      <vt:lpstr>Презентация PowerPoint</vt:lpstr>
      <vt:lpstr>Карта скоростей отступания арктических берегов</vt:lpstr>
      <vt:lpstr>Презентация PowerPoint</vt:lpstr>
      <vt:lpstr>IV. Мерзлота в будущем</vt:lpstr>
      <vt:lpstr>Прогноз динамики мерзлоты</vt:lpstr>
      <vt:lpstr>Численные методы прогноза состояния мерзлоты на инженерных объектах</vt:lpstr>
      <vt:lpstr>Кафедра криолитологии и гляциологии</vt:lpstr>
      <vt:lpstr>Спасибо за внимание!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NILGES</dc:creator>
  <cp:lastModifiedBy>Рецензент</cp:lastModifiedBy>
  <cp:revision>48</cp:revision>
  <dcterms:created xsi:type="dcterms:W3CDTF">2020-10-27T10:54:53Z</dcterms:created>
  <dcterms:modified xsi:type="dcterms:W3CDTF">2022-08-29T13:30:29Z</dcterms:modified>
</cp:coreProperties>
</file>