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3" r:id="rId3"/>
    <p:sldId id="616" r:id="rId4"/>
    <p:sldId id="608" r:id="rId5"/>
    <p:sldId id="609" r:id="rId6"/>
    <p:sldId id="610" r:id="rId7"/>
    <p:sldId id="272" r:id="rId8"/>
    <p:sldId id="611" r:id="rId9"/>
    <p:sldId id="614" r:id="rId10"/>
    <p:sldId id="612" r:id="rId11"/>
    <p:sldId id="613" r:id="rId12"/>
    <p:sldId id="516" r:id="rId13"/>
    <p:sldId id="521" r:id="rId14"/>
    <p:sldId id="518" r:id="rId15"/>
    <p:sldId id="522" r:id="rId16"/>
    <p:sldId id="482" r:id="rId17"/>
    <p:sldId id="427" r:id="rId18"/>
    <p:sldId id="615" r:id="rId19"/>
    <p:sldId id="514" r:id="rId20"/>
    <p:sldId id="548" r:id="rId21"/>
    <p:sldId id="474" r:id="rId22"/>
    <p:sldId id="541" r:id="rId23"/>
    <p:sldId id="619" r:id="rId24"/>
    <p:sldId id="595" r:id="rId25"/>
    <p:sldId id="596" r:id="rId26"/>
    <p:sldId id="543" r:id="rId27"/>
    <p:sldId id="265" r:id="rId28"/>
    <p:sldId id="508" r:id="rId29"/>
    <p:sldId id="529" r:id="rId30"/>
    <p:sldId id="257" r:id="rId31"/>
    <p:sldId id="258" r:id="rId32"/>
    <p:sldId id="588" r:id="rId33"/>
    <p:sldId id="622" r:id="rId34"/>
    <p:sldId id="623" r:id="rId35"/>
    <p:sldId id="259" r:id="rId36"/>
    <p:sldId id="520" r:id="rId37"/>
    <p:sldId id="607" r:id="rId38"/>
    <p:sldId id="545" r:id="rId39"/>
    <p:sldId id="507" r:id="rId40"/>
    <p:sldId id="624" r:id="rId41"/>
    <p:sldId id="635" r:id="rId42"/>
    <p:sldId id="587" r:id="rId43"/>
    <p:sldId id="260" r:id="rId44"/>
    <p:sldId id="621" r:id="rId45"/>
    <p:sldId id="513" r:id="rId46"/>
    <p:sldId id="617" r:id="rId47"/>
    <p:sldId id="261" r:id="rId48"/>
    <p:sldId id="625" r:id="rId49"/>
    <p:sldId id="626" r:id="rId50"/>
    <p:sldId id="629" r:id="rId51"/>
    <p:sldId id="262" r:id="rId52"/>
    <p:sldId id="282" r:id="rId53"/>
    <p:sldId id="300" r:id="rId54"/>
    <p:sldId id="284" r:id="rId55"/>
    <p:sldId id="480" r:id="rId56"/>
    <p:sldId id="631" r:id="rId57"/>
    <p:sldId id="270" r:id="rId58"/>
    <p:sldId id="632" r:id="rId59"/>
    <p:sldId id="630" r:id="rId60"/>
    <p:sldId id="633" r:id="rId61"/>
    <p:sldId id="634" r:id="rId62"/>
  </p:sldIdLst>
  <p:sldSz cx="12192000" cy="6858000"/>
  <p:notesSz cx="9929813" cy="67992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8" autoAdjust="0"/>
    <p:restoredTop sz="76257" autoAdjust="0"/>
  </p:normalViewPr>
  <p:slideViewPr>
    <p:cSldViewPr snapToGrid="0">
      <p:cViewPr varScale="1">
        <p:scale>
          <a:sx n="58" d="100"/>
          <a:sy n="58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3B1FB-DC8B-4516-97E2-C68F0EAAE32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37C7732-30FE-4808-8628-186D00D692C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Информация об океане</a:t>
          </a:r>
        </a:p>
      </dgm:t>
    </dgm:pt>
    <dgm:pt modelId="{B8592D09-8A6F-4DE9-888C-A4772D1D1922}" type="parTrans" cxnId="{6E3B6C56-3C4E-449B-9C3D-C66B6787F408}">
      <dgm:prSet/>
      <dgm:spPr/>
      <dgm:t>
        <a:bodyPr/>
        <a:lstStyle/>
        <a:p>
          <a:endParaRPr lang="ru-RU"/>
        </a:p>
      </dgm:t>
    </dgm:pt>
    <dgm:pt modelId="{F239F391-C506-4273-A232-5D32E5793F2E}" type="sibTrans" cxnId="{6E3B6C56-3C4E-449B-9C3D-C66B6787F408}">
      <dgm:prSet/>
      <dgm:spPr/>
      <dgm:t>
        <a:bodyPr/>
        <a:lstStyle/>
        <a:p>
          <a:endParaRPr lang="ru-RU"/>
        </a:p>
      </dgm:t>
    </dgm:pt>
    <dgm:pt modelId="{B0BA0AAD-6E23-4C89-AA53-43707BF9D369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Прямые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наблюдения</a:t>
          </a:r>
        </a:p>
      </dgm:t>
    </dgm:pt>
    <dgm:pt modelId="{63A589D1-8EF6-4ED1-9B37-189D159B1FAE}" type="parTrans" cxnId="{F02DC99B-059A-468D-AF63-145B21C3B8B5}">
      <dgm:prSet/>
      <dgm:spPr/>
      <dgm:t>
        <a:bodyPr/>
        <a:lstStyle/>
        <a:p>
          <a:endParaRPr lang="ru-RU"/>
        </a:p>
      </dgm:t>
    </dgm:pt>
    <dgm:pt modelId="{67C6F47B-F191-4FD2-939C-2B9A39E2FE87}" type="sibTrans" cxnId="{F02DC99B-059A-468D-AF63-145B21C3B8B5}">
      <dgm:prSet/>
      <dgm:spPr/>
      <dgm:t>
        <a:bodyPr/>
        <a:lstStyle/>
        <a:p>
          <a:endParaRPr lang="ru-RU"/>
        </a:p>
      </dgm:t>
    </dgm:pt>
    <dgm:pt modelId="{08A63E3F-D9EC-422F-BDBB-4BBB4758CCC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Дистанционные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наблюдения</a:t>
          </a:r>
        </a:p>
      </dgm:t>
    </dgm:pt>
    <dgm:pt modelId="{D6D3923B-0BAD-4939-9B04-6B75EC214577}" type="parTrans" cxnId="{88CA0AFB-2358-44A8-9310-3CC4A06A79CF}">
      <dgm:prSet/>
      <dgm:spPr/>
      <dgm:t>
        <a:bodyPr/>
        <a:lstStyle/>
        <a:p>
          <a:endParaRPr lang="ru-RU"/>
        </a:p>
      </dgm:t>
    </dgm:pt>
    <dgm:pt modelId="{4CB8E2E8-0A7C-43DD-9F6F-D42E062ECC3B}" type="sibTrans" cxnId="{88CA0AFB-2358-44A8-9310-3CC4A06A79CF}">
      <dgm:prSet/>
      <dgm:spPr/>
      <dgm:t>
        <a:bodyPr/>
        <a:lstStyle/>
        <a:p>
          <a:endParaRPr lang="ru-RU"/>
        </a:p>
      </dgm:t>
    </dgm:pt>
    <dgm:pt modelId="{8D204B81-D00E-46F7-9F2D-02A86955DB3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Численное моделирование</a:t>
          </a:r>
        </a:p>
      </dgm:t>
    </dgm:pt>
    <dgm:pt modelId="{DA575206-64DF-402A-B5C7-47904CA82205}" type="parTrans" cxnId="{B98A8EC0-8E73-43D9-8589-DFFF91D62022}">
      <dgm:prSet/>
      <dgm:spPr/>
      <dgm:t>
        <a:bodyPr/>
        <a:lstStyle/>
        <a:p>
          <a:endParaRPr lang="ru-RU"/>
        </a:p>
      </dgm:t>
    </dgm:pt>
    <dgm:pt modelId="{8F059213-6DE4-4050-9547-25B5884302B1}" type="sibTrans" cxnId="{B98A8EC0-8E73-43D9-8589-DFFF91D62022}">
      <dgm:prSet/>
      <dgm:spPr/>
      <dgm:t>
        <a:bodyPr/>
        <a:lstStyle/>
        <a:p>
          <a:endParaRPr lang="ru-RU"/>
        </a:p>
      </dgm:t>
    </dgm:pt>
    <dgm:pt modelId="{235DC543-0EC4-43AC-85F3-0938231E8D39}" type="pres">
      <dgm:prSet presAssocID="{B293B1FB-DC8B-4516-97E2-C68F0EAAE32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654E5F-1603-4717-AC8E-78F90C1B5A3C}" type="pres">
      <dgm:prSet presAssocID="{B37C7732-30FE-4808-8628-186D00D692C0}" presName="hierRoot1" presStyleCnt="0">
        <dgm:presLayoutVars>
          <dgm:hierBranch/>
        </dgm:presLayoutVars>
      </dgm:prSet>
      <dgm:spPr/>
    </dgm:pt>
    <dgm:pt modelId="{239BA0AA-BE0B-4E8B-84CE-125ADB8A5A3D}" type="pres">
      <dgm:prSet presAssocID="{B37C7732-30FE-4808-8628-186D00D692C0}" presName="rootComposite1" presStyleCnt="0"/>
      <dgm:spPr/>
    </dgm:pt>
    <dgm:pt modelId="{1D57EB70-A2DB-4C38-9E48-F36F6088D4D4}" type="pres">
      <dgm:prSet presAssocID="{B37C7732-30FE-4808-8628-186D00D692C0}" presName="rootText1" presStyleLbl="node0" presStyleIdx="0" presStyleCnt="1">
        <dgm:presLayoutVars>
          <dgm:chPref val="3"/>
        </dgm:presLayoutVars>
      </dgm:prSet>
      <dgm:spPr/>
    </dgm:pt>
    <dgm:pt modelId="{F34E617E-D084-4735-8A23-FF05B5D72A37}" type="pres">
      <dgm:prSet presAssocID="{B37C7732-30FE-4808-8628-186D00D692C0}" presName="rootConnector1" presStyleLbl="node1" presStyleIdx="0" presStyleCnt="0"/>
      <dgm:spPr/>
    </dgm:pt>
    <dgm:pt modelId="{1FBFD764-A1FB-414A-BDFF-9E9A005397A9}" type="pres">
      <dgm:prSet presAssocID="{B37C7732-30FE-4808-8628-186D00D692C0}" presName="hierChild2" presStyleCnt="0"/>
      <dgm:spPr/>
    </dgm:pt>
    <dgm:pt modelId="{22F6DAA8-7D79-4613-803F-451417F4A788}" type="pres">
      <dgm:prSet presAssocID="{63A589D1-8EF6-4ED1-9B37-189D159B1FAE}" presName="Name35" presStyleLbl="parChTrans1D2" presStyleIdx="0" presStyleCnt="3"/>
      <dgm:spPr/>
    </dgm:pt>
    <dgm:pt modelId="{D98C1133-78A4-4077-869A-50A3F39A8BF8}" type="pres">
      <dgm:prSet presAssocID="{B0BA0AAD-6E23-4C89-AA53-43707BF9D369}" presName="hierRoot2" presStyleCnt="0">
        <dgm:presLayoutVars>
          <dgm:hierBranch/>
        </dgm:presLayoutVars>
      </dgm:prSet>
      <dgm:spPr/>
    </dgm:pt>
    <dgm:pt modelId="{960BCE86-AF5B-4A62-903A-AABCE8E58491}" type="pres">
      <dgm:prSet presAssocID="{B0BA0AAD-6E23-4C89-AA53-43707BF9D369}" presName="rootComposite" presStyleCnt="0"/>
      <dgm:spPr/>
    </dgm:pt>
    <dgm:pt modelId="{BD39C9AA-F779-4A27-B8DA-F012B539071B}" type="pres">
      <dgm:prSet presAssocID="{B0BA0AAD-6E23-4C89-AA53-43707BF9D369}" presName="rootText" presStyleLbl="node2" presStyleIdx="0" presStyleCnt="3">
        <dgm:presLayoutVars>
          <dgm:chPref val="3"/>
        </dgm:presLayoutVars>
      </dgm:prSet>
      <dgm:spPr/>
    </dgm:pt>
    <dgm:pt modelId="{02179E66-7DCB-4F1E-8B71-AD99434ACBB7}" type="pres">
      <dgm:prSet presAssocID="{B0BA0AAD-6E23-4C89-AA53-43707BF9D369}" presName="rootConnector" presStyleLbl="node2" presStyleIdx="0" presStyleCnt="3"/>
      <dgm:spPr/>
    </dgm:pt>
    <dgm:pt modelId="{E779B5F0-32CB-469F-8C34-4A43A02BD172}" type="pres">
      <dgm:prSet presAssocID="{B0BA0AAD-6E23-4C89-AA53-43707BF9D369}" presName="hierChild4" presStyleCnt="0"/>
      <dgm:spPr/>
    </dgm:pt>
    <dgm:pt modelId="{15E3030A-A76B-40AC-BD83-A840D4526862}" type="pres">
      <dgm:prSet presAssocID="{B0BA0AAD-6E23-4C89-AA53-43707BF9D369}" presName="hierChild5" presStyleCnt="0"/>
      <dgm:spPr/>
    </dgm:pt>
    <dgm:pt modelId="{92C1F61A-5323-489A-A159-ED511C62ACC1}" type="pres">
      <dgm:prSet presAssocID="{D6D3923B-0BAD-4939-9B04-6B75EC214577}" presName="Name35" presStyleLbl="parChTrans1D2" presStyleIdx="1" presStyleCnt="3"/>
      <dgm:spPr/>
    </dgm:pt>
    <dgm:pt modelId="{5FDDEC72-A2D6-4D99-94ED-7D5E72FA7D43}" type="pres">
      <dgm:prSet presAssocID="{08A63E3F-D9EC-422F-BDBB-4BBB4758CCC1}" presName="hierRoot2" presStyleCnt="0">
        <dgm:presLayoutVars>
          <dgm:hierBranch/>
        </dgm:presLayoutVars>
      </dgm:prSet>
      <dgm:spPr/>
    </dgm:pt>
    <dgm:pt modelId="{AF2471F2-AD4F-4E1E-98D2-454B76A4BA68}" type="pres">
      <dgm:prSet presAssocID="{08A63E3F-D9EC-422F-BDBB-4BBB4758CCC1}" presName="rootComposite" presStyleCnt="0"/>
      <dgm:spPr/>
    </dgm:pt>
    <dgm:pt modelId="{377B8CCD-1D97-459F-9395-76936BEB1C9E}" type="pres">
      <dgm:prSet presAssocID="{08A63E3F-D9EC-422F-BDBB-4BBB4758CCC1}" presName="rootText" presStyleLbl="node2" presStyleIdx="1" presStyleCnt="3">
        <dgm:presLayoutVars>
          <dgm:chPref val="3"/>
        </dgm:presLayoutVars>
      </dgm:prSet>
      <dgm:spPr/>
    </dgm:pt>
    <dgm:pt modelId="{FEB0A8A6-9D29-4934-871B-790269DB8B70}" type="pres">
      <dgm:prSet presAssocID="{08A63E3F-D9EC-422F-BDBB-4BBB4758CCC1}" presName="rootConnector" presStyleLbl="node2" presStyleIdx="1" presStyleCnt="3"/>
      <dgm:spPr/>
    </dgm:pt>
    <dgm:pt modelId="{12F54182-9A14-4B75-9258-670E540D1273}" type="pres">
      <dgm:prSet presAssocID="{08A63E3F-D9EC-422F-BDBB-4BBB4758CCC1}" presName="hierChild4" presStyleCnt="0"/>
      <dgm:spPr/>
    </dgm:pt>
    <dgm:pt modelId="{170DA499-D7B7-4DE0-B1A9-BB6F6C7AC50C}" type="pres">
      <dgm:prSet presAssocID="{08A63E3F-D9EC-422F-BDBB-4BBB4758CCC1}" presName="hierChild5" presStyleCnt="0"/>
      <dgm:spPr/>
    </dgm:pt>
    <dgm:pt modelId="{44B62769-4444-4317-A719-290C99E537DD}" type="pres">
      <dgm:prSet presAssocID="{DA575206-64DF-402A-B5C7-47904CA82205}" presName="Name35" presStyleLbl="parChTrans1D2" presStyleIdx="2" presStyleCnt="3"/>
      <dgm:spPr/>
    </dgm:pt>
    <dgm:pt modelId="{A70ED9C3-CB3D-432B-B360-602EAE72B592}" type="pres">
      <dgm:prSet presAssocID="{8D204B81-D00E-46F7-9F2D-02A86955DB3C}" presName="hierRoot2" presStyleCnt="0">
        <dgm:presLayoutVars>
          <dgm:hierBranch/>
        </dgm:presLayoutVars>
      </dgm:prSet>
      <dgm:spPr/>
    </dgm:pt>
    <dgm:pt modelId="{1BF1B600-CAD2-4DF9-8435-FC7AF955D68F}" type="pres">
      <dgm:prSet presAssocID="{8D204B81-D00E-46F7-9F2D-02A86955DB3C}" presName="rootComposite" presStyleCnt="0"/>
      <dgm:spPr/>
    </dgm:pt>
    <dgm:pt modelId="{67D6B2F4-C460-44F3-8835-A0728BE26375}" type="pres">
      <dgm:prSet presAssocID="{8D204B81-D00E-46F7-9F2D-02A86955DB3C}" presName="rootText" presStyleLbl="node2" presStyleIdx="2" presStyleCnt="3">
        <dgm:presLayoutVars>
          <dgm:chPref val="3"/>
        </dgm:presLayoutVars>
      </dgm:prSet>
      <dgm:spPr/>
    </dgm:pt>
    <dgm:pt modelId="{5C99AA7F-2FCE-4506-AE5C-9154EA1E66D8}" type="pres">
      <dgm:prSet presAssocID="{8D204B81-D00E-46F7-9F2D-02A86955DB3C}" presName="rootConnector" presStyleLbl="node2" presStyleIdx="2" presStyleCnt="3"/>
      <dgm:spPr/>
    </dgm:pt>
    <dgm:pt modelId="{73642F01-6262-4AD6-8461-0916F44740A6}" type="pres">
      <dgm:prSet presAssocID="{8D204B81-D00E-46F7-9F2D-02A86955DB3C}" presName="hierChild4" presStyleCnt="0"/>
      <dgm:spPr/>
    </dgm:pt>
    <dgm:pt modelId="{B15106E1-AB3B-4C75-BF4A-8224A90C6C07}" type="pres">
      <dgm:prSet presAssocID="{8D204B81-D00E-46F7-9F2D-02A86955DB3C}" presName="hierChild5" presStyleCnt="0"/>
      <dgm:spPr/>
    </dgm:pt>
    <dgm:pt modelId="{F6DDC875-CA33-4528-A778-72329EAAE2DE}" type="pres">
      <dgm:prSet presAssocID="{B37C7732-30FE-4808-8628-186D00D692C0}" presName="hierChild3" presStyleCnt="0"/>
      <dgm:spPr/>
    </dgm:pt>
  </dgm:ptLst>
  <dgm:cxnLst>
    <dgm:cxn modelId="{633F060D-48C6-48D4-9035-04EE1C3A5C55}" type="presOf" srcId="{8D204B81-D00E-46F7-9F2D-02A86955DB3C}" destId="{67D6B2F4-C460-44F3-8835-A0728BE26375}" srcOrd="0" destOrd="0" presId="urn:microsoft.com/office/officeart/2005/8/layout/orgChart1"/>
    <dgm:cxn modelId="{EFB68C23-8DCE-45FD-A4B2-8D385A20C902}" type="presOf" srcId="{08A63E3F-D9EC-422F-BDBB-4BBB4758CCC1}" destId="{FEB0A8A6-9D29-4934-871B-790269DB8B70}" srcOrd="1" destOrd="0" presId="urn:microsoft.com/office/officeart/2005/8/layout/orgChart1"/>
    <dgm:cxn modelId="{B20E885B-6949-4644-B4DE-13CB7E2F9F2D}" type="presOf" srcId="{8D204B81-D00E-46F7-9F2D-02A86955DB3C}" destId="{5C99AA7F-2FCE-4506-AE5C-9154EA1E66D8}" srcOrd="1" destOrd="0" presId="urn:microsoft.com/office/officeart/2005/8/layout/orgChart1"/>
    <dgm:cxn modelId="{A46D8160-6EF1-4CD5-B303-79DB01D9891B}" type="presOf" srcId="{B37C7732-30FE-4808-8628-186D00D692C0}" destId="{1D57EB70-A2DB-4C38-9E48-F36F6088D4D4}" srcOrd="0" destOrd="0" presId="urn:microsoft.com/office/officeart/2005/8/layout/orgChart1"/>
    <dgm:cxn modelId="{A15FEA41-1C8F-4D5F-9498-3E997863835F}" type="presOf" srcId="{B37C7732-30FE-4808-8628-186D00D692C0}" destId="{F34E617E-D084-4735-8A23-FF05B5D72A37}" srcOrd="1" destOrd="0" presId="urn:microsoft.com/office/officeart/2005/8/layout/orgChart1"/>
    <dgm:cxn modelId="{0C9AA345-F69F-4C7E-B7B0-0D4378051E48}" type="presOf" srcId="{B0BA0AAD-6E23-4C89-AA53-43707BF9D369}" destId="{BD39C9AA-F779-4A27-B8DA-F012B539071B}" srcOrd="0" destOrd="0" presId="urn:microsoft.com/office/officeart/2005/8/layout/orgChart1"/>
    <dgm:cxn modelId="{3FE43E69-8F19-4999-8524-CAE1E705DF60}" type="presOf" srcId="{08A63E3F-D9EC-422F-BDBB-4BBB4758CCC1}" destId="{377B8CCD-1D97-459F-9395-76936BEB1C9E}" srcOrd="0" destOrd="0" presId="urn:microsoft.com/office/officeart/2005/8/layout/orgChart1"/>
    <dgm:cxn modelId="{D7B3A353-1391-40E9-AA2E-8BD7CE75B511}" type="presOf" srcId="{D6D3923B-0BAD-4939-9B04-6B75EC214577}" destId="{92C1F61A-5323-489A-A159-ED511C62ACC1}" srcOrd="0" destOrd="0" presId="urn:microsoft.com/office/officeart/2005/8/layout/orgChart1"/>
    <dgm:cxn modelId="{6E3B6C56-3C4E-449B-9C3D-C66B6787F408}" srcId="{B293B1FB-DC8B-4516-97E2-C68F0EAAE328}" destId="{B37C7732-30FE-4808-8628-186D00D692C0}" srcOrd="0" destOrd="0" parTransId="{B8592D09-8A6F-4DE9-888C-A4772D1D1922}" sibTransId="{F239F391-C506-4273-A232-5D32E5793F2E}"/>
    <dgm:cxn modelId="{494B4A88-2E85-4A63-8FC3-71EAAFA94FC0}" type="presOf" srcId="{63A589D1-8EF6-4ED1-9B37-189D159B1FAE}" destId="{22F6DAA8-7D79-4613-803F-451417F4A788}" srcOrd="0" destOrd="0" presId="urn:microsoft.com/office/officeart/2005/8/layout/orgChart1"/>
    <dgm:cxn modelId="{A2DF8193-E0B8-43DE-ACBC-2FD30CB371E8}" type="presOf" srcId="{DA575206-64DF-402A-B5C7-47904CA82205}" destId="{44B62769-4444-4317-A719-290C99E537DD}" srcOrd="0" destOrd="0" presId="urn:microsoft.com/office/officeart/2005/8/layout/orgChart1"/>
    <dgm:cxn modelId="{F02DC99B-059A-468D-AF63-145B21C3B8B5}" srcId="{B37C7732-30FE-4808-8628-186D00D692C0}" destId="{B0BA0AAD-6E23-4C89-AA53-43707BF9D369}" srcOrd="0" destOrd="0" parTransId="{63A589D1-8EF6-4ED1-9B37-189D159B1FAE}" sibTransId="{67C6F47B-F191-4FD2-939C-2B9A39E2FE87}"/>
    <dgm:cxn modelId="{77D27FA1-C858-4856-983A-17F2E3A580AC}" type="presOf" srcId="{B0BA0AAD-6E23-4C89-AA53-43707BF9D369}" destId="{02179E66-7DCB-4F1E-8B71-AD99434ACBB7}" srcOrd="1" destOrd="0" presId="urn:microsoft.com/office/officeart/2005/8/layout/orgChart1"/>
    <dgm:cxn modelId="{593F42B7-39D0-4FEF-9E35-37087B37B2F6}" type="presOf" srcId="{B293B1FB-DC8B-4516-97E2-C68F0EAAE328}" destId="{235DC543-0EC4-43AC-85F3-0938231E8D39}" srcOrd="0" destOrd="0" presId="urn:microsoft.com/office/officeart/2005/8/layout/orgChart1"/>
    <dgm:cxn modelId="{B98A8EC0-8E73-43D9-8589-DFFF91D62022}" srcId="{B37C7732-30FE-4808-8628-186D00D692C0}" destId="{8D204B81-D00E-46F7-9F2D-02A86955DB3C}" srcOrd="2" destOrd="0" parTransId="{DA575206-64DF-402A-B5C7-47904CA82205}" sibTransId="{8F059213-6DE4-4050-9547-25B5884302B1}"/>
    <dgm:cxn modelId="{88CA0AFB-2358-44A8-9310-3CC4A06A79CF}" srcId="{B37C7732-30FE-4808-8628-186D00D692C0}" destId="{08A63E3F-D9EC-422F-BDBB-4BBB4758CCC1}" srcOrd="1" destOrd="0" parTransId="{D6D3923B-0BAD-4939-9B04-6B75EC214577}" sibTransId="{4CB8E2E8-0A7C-43DD-9F6F-D42E062ECC3B}"/>
    <dgm:cxn modelId="{76700A15-6CF6-47D7-8A62-3B6114C34CF4}" type="presParOf" srcId="{235DC543-0EC4-43AC-85F3-0938231E8D39}" destId="{EE654E5F-1603-4717-AC8E-78F90C1B5A3C}" srcOrd="0" destOrd="0" presId="urn:microsoft.com/office/officeart/2005/8/layout/orgChart1"/>
    <dgm:cxn modelId="{F9F0CBA0-9883-4907-91FC-566AD23436ED}" type="presParOf" srcId="{EE654E5F-1603-4717-AC8E-78F90C1B5A3C}" destId="{239BA0AA-BE0B-4E8B-84CE-125ADB8A5A3D}" srcOrd="0" destOrd="0" presId="urn:microsoft.com/office/officeart/2005/8/layout/orgChart1"/>
    <dgm:cxn modelId="{3F89516F-D834-48D1-B239-8A72C4C58855}" type="presParOf" srcId="{239BA0AA-BE0B-4E8B-84CE-125ADB8A5A3D}" destId="{1D57EB70-A2DB-4C38-9E48-F36F6088D4D4}" srcOrd="0" destOrd="0" presId="urn:microsoft.com/office/officeart/2005/8/layout/orgChart1"/>
    <dgm:cxn modelId="{866B463F-8454-4546-B6DA-625401686822}" type="presParOf" srcId="{239BA0AA-BE0B-4E8B-84CE-125ADB8A5A3D}" destId="{F34E617E-D084-4735-8A23-FF05B5D72A37}" srcOrd="1" destOrd="0" presId="urn:microsoft.com/office/officeart/2005/8/layout/orgChart1"/>
    <dgm:cxn modelId="{95B49272-9203-46A4-9936-9D0EC10B1FCF}" type="presParOf" srcId="{EE654E5F-1603-4717-AC8E-78F90C1B5A3C}" destId="{1FBFD764-A1FB-414A-BDFF-9E9A005397A9}" srcOrd="1" destOrd="0" presId="urn:microsoft.com/office/officeart/2005/8/layout/orgChart1"/>
    <dgm:cxn modelId="{F634DB0D-99B1-44D7-B739-E41DCD31151F}" type="presParOf" srcId="{1FBFD764-A1FB-414A-BDFF-9E9A005397A9}" destId="{22F6DAA8-7D79-4613-803F-451417F4A788}" srcOrd="0" destOrd="0" presId="urn:microsoft.com/office/officeart/2005/8/layout/orgChart1"/>
    <dgm:cxn modelId="{F3977532-5073-4500-83B0-21E374C02969}" type="presParOf" srcId="{1FBFD764-A1FB-414A-BDFF-9E9A005397A9}" destId="{D98C1133-78A4-4077-869A-50A3F39A8BF8}" srcOrd="1" destOrd="0" presId="urn:microsoft.com/office/officeart/2005/8/layout/orgChart1"/>
    <dgm:cxn modelId="{AD141188-45D6-435B-91A7-D170E20D9C69}" type="presParOf" srcId="{D98C1133-78A4-4077-869A-50A3F39A8BF8}" destId="{960BCE86-AF5B-4A62-903A-AABCE8E58491}" srcOrd="0" destOrd="0" presId="urn:microsoft.com/office/officeart/2005/8/layout/orgChart1"/>
    <dgm:cxn modelId="{B9BDF9A8-1C00-4A23-B19E-BDF695D10100}" type="presParOf" srcId="{960BCE86-AF5B-4A62-903A-AABCE8E58491}" destId="{BD39C9AA-F779-4A27-B8DA-F012B539071B}" srcOrd="0" destOrd="0" presId="urn:microsoft.com/office/officeart/2005/8/layout/orgChart1"/>
    <dgm:cxn modelId="{AD9F1970-CF14-4358-A3EC-88129C76AD19}" type="presParOf" srcId="{960BCE86-AF5B-4A62-903A-AABCE8E58491}" destId="{02179E66-7DCB-4F1E-8B71-AD99434ACBB7}" srcOrd="1" destOrd="0" presId="urn:microsoft.com/office/officeart/2005/8/layout/orgChart1"/>
    <dgm:cxn modelId="{334BDA14-2E4F-4B97-9A20-E4DCDF9A383F}" type="presParOf" srcId="{D98C1133-78A4-4077-869A-50A3F39A8BF8}" destId="{E779B5F0-32CB-469F-8C34-4A43A02BD172}" srcOrd="1" destOrd="0" presId="urn:microsoft.com/office/officeart/2005/8/layout/orgChart1"/>
    <dgm:cxn modelId="{1E22A14F-2456-4BCC-A3C3-BF2C127E42AF}" type="presParOf" srcId="{D98C1133-78A4-4077-869A-50A3F39A8BF8}" destId="{15E3030A-A76B-40AC-BD83-A840D4526862}" srcOrd="2" destOrd="0" presId="urn:microsoft.com/office/officeart/2005/8/layout/orgChart1"/>
    <dgm:cxn modelId="{58519F66-63BC-42FC-A97C-381A34DBAB4E}" type="presParOf" srcId="{1FBFD764-A1FB-414A-BDFF-9E9A005397A9}" destId="{92C1F61A-5323-489A-A159-ED511C62ACC1}" srcOrd="2" destOrd="0" presId="urn:microsoft.com/office/officeart/2005/8/layout/orgChart1"/>
    <dgm:cxn modelId="{0118486A-79F4-4F04-A78C-D638A009D55F}" type="presParOf" srcId="{1FBFD764-A1FB-414A-BDFF-9E9A005397A9}" destId="{5FDDEC72-A2D6-4D99-94ED-7D5E72FA7D43}" srcOrd="3" destOrd="0" presId="urn:microsoft.com/office/officeart/2005/8/layout/orgChart1"/>
    <dgm:cxn modelId="{7A30D343-F3AF-4FA7-AA0F-89B85BB0DD85}" type="presParOf" srcId="{5FDDEC72-A2D6-4D99-94ED-7D5E72FA7D43}" destId="{AF2471F2-AD4F-4E1E-98D2-454B76A4BA68}" srcOrd="0" destOrd="0" presId="urn:microsoft.com/office/officeart/2005/8/layout/orgChart1"/>
    <dgm:cxn modelId="{EED0A3B0-DC9D-43F0-9EBD-0BAC6EB57A79}" type="presParOf" srcId="{AF2471F2-AD4F-4E1E-98D2-454B76A4BA68}" destId="{377B8CCD-1D97-459F-9395-76936BEB1C9E}" srcOrd="0" destOrd="0" presId="urn:microsoft.com/office/officeart/2005/8/layout/orgChart1"/>
    <dgm:cxn modelId="{EA7532D7-9170-4AA4-B7A6-0C1946578839}" type="presParOf" srcId="{AF2471F2-AD4F-4E1E-98D2-454B76A4BA68}" destId="{FEB0A8A6-9D29-4934-871B-790269DB8B70}" srcOrd="1" destOrd="0" presId="urn:microsoft.com/office/officeart/2005/8/layout/orgChart1"/>
    <dgm:cxn modelId="{0C1D74CC-798D-4ECE-A079-F748909DF8D6}" type="presParOf" srcId="{5FDDEC72-A2D6-4D99-94ED-7D5E72FA7D43}" destId="{12F54182-9A14-4B75-9258-670E540D1273}" srcOrd="1" destOrd="0" presId="urn:microsoft.com/office/officeart/2005/8/layout/orgChart1"/>
    <dgm:cxn modelId="{5024A97C-2672-4867-9A17-8340D12322DC}" type="presParOf" srcId="{5FDDEC72-A2D6-4D99-94ED-7D5E72FA7D43}" destId="{170DA499-D7B7-4DE0-B1A9-BB6F6C7AC50C}" srcOrd="2" destOrd="0" presId="urn:microsoft.com/office/officeart/2005/8/layout/orgChart1"/>
    <dgm:cxn modelId="{4FB15FAF-5E9C-43E4-BF8A-BED03DA16CF9}" type="presParOf" srcId="{1FBFD764-A1FB-414A-BDFF-9E9A005397A9}" destId="{44B62769-4444-4317-A719-290C99E537DD}" srcOrd="4" destOrd="0" presId="urn:microsoft.com/office/officeart/2005/8/layout/orgChart1"/>
    <dgm:cxn modelId="{80F62DE6-1014-4BDA-972A-A6FEF36E8728}" type="presParOf" srcId="{1FBFD764-A1FB-414A-BDFF-9E9A005397A9}" destId="{A70ED9C3-CB3D-432B-B360-602EAE72B592}" srcOrd="5" destOrd="0" presId="urn:microsoft.com/office/officeart/2005/8/layout/orgChart1"/>
    <dgm:cxn modelId="{EB1E8C78-CF71-4F38-9008-42D6FE7317D8}" type="presParOf" srcId="{A70ED9C3-CB3D-432B-B360-602EAE72B592}" destId="{1BF1B600-CAD2-4DF9-8435-FC7AF955D68F}" srcOrd="0" destOrd="0" presId="urn:microsoft.com/office/officeart/2005/8/layout/orgChart1"/>
    <dgm:cxn modelId="{EE179D9F-49C8-4F03-8A7F-F9C2EEBA2DB4}" type="presParOf" srcId="{1BF1B600-CAD2-4DF9-8435-FC7AF955D68F}" destId="{67D6B2F4-C460-44F3-8835-A0728BE26375}" srcOrd="0" destOrd="0" presId="urn:microsoft.com/office/officeart/2005/8/layout/orgChart1"/>
    <dgm:cxn modelId="{EC17083D-D82C-441C-8982-B12C8682C19F}" type="presParOf" srcId="{1BF1B600-CAD2-4DF9-8435-FC7AF955D68F}" destId="{5C99AA7F-2FCE-4506-AE5C-9154EA1E66D8}" srcOrd="1" destOrd="0" presId="urn:microsoft.com/office/officeart/2005/8/layout/orgChart1"/>
    <dgm:cxn modelId="{9D4FD961-4001-4C79-9FE9-9E1733CD0D5E}" type="presParOf" srcId="{A70ED9C3-CB3D-432B-B360-602EAE72B592}" destId="{73642F01-6262-4AD6-8461-0916F44740A6}" srcOrd="1" destOrd="0" presId="urn:microsoft.com/office/officeart/2005/8/layout/orgChart1"/>
    <dgm:cxn modelId="{F29227CA-98FB-45C2-9ADB-E007ED793EA9}" type="presParOf" srcId="{A70ED9C3-CB3D-432B-B360-602EAE72B592}" destId="{B15106E1-AB3B-4C75-BF4A-8224A90C6C07}" srcOrd="2" destOrd="0" presId="urn:microsoft.com/office/officeart/2005/8/layout/orgChart1"/>
    <dgm:cxn modelId="{3AFAF893-663A-4F6D-B0E1-4858AB81AC5D}" type="presParOf" srcId="{EE654E5F-1603-4717-AC8E-78F90C1B5A3C}" destId="{F6DDC875-CA33-4528-A778-72329EAAE2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C2972-720F-4FA9-800C-17C0CA5C216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7B557313-0C3D-4893-B247-ABCEB47BBC2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>
              <a:ln/>
              <a:effectLst/>
              <a:latin typeface="Arial" panose="020B0604020202020204" pitchFamily="34" charset="0"/>
            </a:rPr>
            <a:t>Прямые</a:t>
          </a:r>
          <a:br>
            <a:rPr kumimoji="0" lang="ru-RU" altLang="ru-RU" sz="1600" b="0" i="0" u="none" strike="noStrike" cap="none" normalizeH="0" baseline="0">
              <a:ln/>
              <a:effectLst/>
              <a:latin typeface="Arial" panose="020B0604020202020204" pitchFamily="34" charset="0"/>
            </a:rPr>
          </a:br>
          <a:r>
            <a:rPr kumimoji="0" lang="ru-RU" altLang="ru-RU" sz="1600" b="0" i="0" u="none" strike="noStrike" cap="none" normalizeH="0" baseline="0">
              <a:ln/>
              <a:effectLst/>
              <a:latin typeface="Arial" panose="020B0604020202020204" pitchFamily="34" charset="0"/>
            </a:rPr>
            <a:t>наблюдения</a:t>
          </a:r>
        </a:p>
      </dgm:t>
    </dgm:pt>
    <dgm:pt modelId="{473F07AF-FD7F-4011-A5D7-3B1B74E45FCC}" type="parTrans" cxnId="{D9987D33-E5D6-4CEB-B869-3E9DC272C38F}">
      <dgm:prSet/>
      <dgm:spPr/>
      <dgm:t>
        <a:bodyPr/>
        <a:lstStyle/>
        <a:p>
          <a:endParaRPr lang="ru-RU"/>
        </a:p>
      </dgm:t>
    </dgm:pt>
    <dgm:pt modelId="{C1C34CA7-5188-4C0A-BD36-7221025CB668}" type="sibTrans" cxnId="{D9987D33-E5D6-4CEB-B869-3E9DC272C38F}">
      <dgm:prSet/>
      <dgm:spPr/>
      <dgm:t>
        <a:bodyPr/>
        <a:lstStyle/>
        <a:p>
          <a:endParaRPr lang="ru-RU"/>
        </a:p>
      </dgm:t>
    </dgm:pt>
    <dgm:pt modelId="{3CB9487A-7331-4589-B704-B315FE286B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Судовые</a:t>
          </a:r>
          <a:endParaRPr kumimoji="0" lang="ru-RU" altLang="ru-RU" sz="10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83483443-367A-481C-ABA3-1A5EE486C18D}" type="parTrans" cxnId="{DB857021-CAE3-4D8B-BE79-158C5A3836FB}">
      <dgm:prSet/>
      <dgm:spPr/>
      <dgm:t>
        <a:bodyPr/>
        <a:lstStyle/>
        <a:p>
          <a:endParaRPr lang="ru-RU"/>
        </a:p>
      </dgm:t>
    </dgm:pt>
    <dgm:pt modelId="{24C749C8-F4C8-4A8A-AFA9-E4D11D450F9B}" type="sibTrans" cxnId="{DB857021-CAE3-4D8B-BE79-158C5A3836FB}">
      <dgm:prSet/>
      <dgm:spPr/>
      <dgm:t>
        <a:bodyPr/>
        <a:lstStyle/>
        <a:p>
          <a:endParaRPr lang="ru-RU"/>
        </a:p>
      </dgm:t>
    </dgm:pt>
    <dgm:pt modelId="{6247E23D-901B-4D49-9370-B1CBC4F7CC2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Гидрофизические</a:t>
          </a:r>
          <a:endParaRPr kumimoji="0" lang="ru-RU" altLang="ru-RU" sz="10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4C115EA7-2D9B-4A99-A6CE-8D6A8E1D5835}" type="parTrans" cxnId="{BC936A53-2DAA-44C2-A5F9-DFF6CD1AB0D0}">
      <dgm:prSet/>
      <dgm:spPr/>
      <dgm:t>
        <a:bodyPr/>
        <a:lstStyle/>
        <a:p>
          <a:endParaRPr lang="ru-RU"/>
        </a:p>
      </dgm:t>
    </dgm:pt>
    <dgm:pt modelId="{3DDDB270-2301-4627-9046-84915BE92F70}" type="sibTrans" cxnId="{BC936A53-2DAA-44C2-A5F9-DFF6CD1AB0D0}">
      <dgm:prSet/>
      <dgm:spPr/>
      <dgm:t>
        <a:bodyPr/>
        <a:lstStyle/>
        <a:p>
          <a:endParaRPr lang="ru-RU"/>
        </a:p>
      </dgm:t>
    </dgm:pt>
    <dgm:pt modelId="{32DA2D50-63BD-4AA7-AB2B-5D671E79540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Гидрохимические</a:t>
          </a:r>
          <a:endParaRPr kumimoji="0" lang="ru-RU" altLang="ru-RU" sz="10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2F419C9F-F129-42DC-8509-3EE61CA51FC6}" type="parTrans" cxnId="{A8F7A8A2-2D3A-4A2D-873A-9354AAE96459}">
      <dgm:prSet/>
      <dgm:spPr/>
      <dgm:t>
        <a:bodyPr/>
        <a:lstStyle/>
        <a:p>
          <a:endParaRPr lang="ru-RU"/>
        </a:p>
      </dgm:t>
    </dgm:pt>
    <dgm:pt modelId="{E694917C-327F-478B-B2CF-FCE3A042603E}" type="sibTrans" cxnId="{A8F7A8A2-2D3A-4A2D-873A-9354AAE96459}">
      <dgm:prSet/>
      <dgm:spPr/>
      <dgm:t>
        <a:bodyPr/>
        <a:lstStyle/>
        <a:p>
          <a:endParaRPr lang="ru-RU"/>
        </a:p>
      </dgm:t>
    </dgm:pt>
    <dgm:pt modelId="{03195CF3-D59A-466E-840C-EDCBEBA1047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Прочие</a:t>
          </a:r>
          <a:endParaRPr kumimoji="0" lang="ru-RU" altLang="ru-RU" sz="10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2841C55D-09EC-4F20-8EB1-986CD3A37A40}" type="parTrans" cxnId="{9B96FB00-F8BE-4BBF-826C-01C60CB5FA9A}">
      <dgm:prSet/>
      <dgm:spPr/>
      <dgm:t>
        <a:bodyPr/>
        <a:lstStyle/>
        <a:p>
          <a:endParaRPr lang="ru-RU"/>
        </a:p>
      </dgm:t>
    </dgm:pt>
    <dgm:pt modelId="{171CBEFD-AEB6-4554-9374-46C581F11A0B}" type="sibTrans" cxnId="{9B96FB00-F8BE-4BBF-826C-01C60CB5FA9A}">
      <dgm:prSet/>
      <dgm:spPr/>
      <dgm:t>
        <a:bodyPr/>
        <a:lstStyle/>
        <a:p>
          <a:endParaRPr lang="ru-RU"/>
        </a:p>
      </dgm:t>
    </dgm:pt>
    <dgm:pt modelId="{A9876ABF-F29D-41DF-A0E4-450FAB523CF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Автономные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заякоренные буи,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поплавки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0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0BD241D4-01F9-48CB-8711-A310B98E4A47}" type="parTrans" cxnId="{47A9958F-F109-4CAD-B2AD-781A877245FF}">
      <dgm:prSet/>
      <dgm:spPr/>
      <dgm:t>
        <a:bodyPr/>
        <a:lstStyle/>
        <a:p>
          <a:endParaRPr lang="ru-RU"/>
        </a:p>
      </dgm:t>
    </dgm:pt>
    <dgm:pt modelId="{97DA6427-8CDB-4F64-BB92-EF930D9D8797}" type="sibTrans" cxnId="{47A9958F-F109-4CAD-B2AD-781A877245FF}">
      <dgm:prSet/>
      <dgm:spPr/>
      <dgm:t>
        <a:bodyPr/>
        <a:lstStyle/>
        <a:p>
          <a:endParaRPr lang="ru-RU"/>
        </a:p>
      </dgm:t>
    </dgm:pt>
    <dgm:pt modelId="{B1CBBB5F-19A2-4C99-865E-F1F50DF6EF3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Береговые (измерение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уровня)</a:t>
          </a:r>
        </a:p>
      </dgm:t>
    </dgm:pt>
    <dgm:pt modelId="{F7F71813-74CA-437E-8F58-30075B7FED86}" type="parTrans" cxnId="{36D53B16-7FE0-41D9-B2B9-BAA58992DB9B}">
      <dgm:prSet/>
      <dgm:spPr/>
      <dgm:t>
        <a:bodyPr/>
        <a:lstStyle/>
        <a:p>
          <a:endParaRPr lang="ru-RU"/>
        </a:p>
      </dgm:t>
    </dgm:pt>
    <dgm:pt modelId="{C3850080-3799-435A-B0D3-441DC8491E84}" type="sibTrans" cxnId="{36D53B16-7FE0-41D9-B2B9-BAA58992DB9B}">
      <dgm:prSet/>
      <dgm:spPr/>
      <dgm:t>
        <a:bodyPr/>
        <a:lstStyle/>
        <a:p>
          <a:endParaRPr lang="ru-RU"/>
        </a:p>
      </dgm:t>
    </dgm:pt>
    <dgm:pt modelId="{5346980D-7CC8-4FDE-A911-313A41CAEEA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Акустическое зондирование</a:t>
          </a:r>
        </a:p>
      </dgm:t>
    </dgm:pt>
    <dgm:pt modelId="{314703CC-5CF2-4AEB-83AB-8355728B6648}" type="parTrans" cxnId="{D7680B8B-2F4B-47FA-B568-3DF761B31CE9}">
      <dgm:prSet/>
      <dgm:spPr/>
      <dgm:t>
        <a:bodyPr/>
        <a:lstStyle/>
        <a:p>
          <a:endParaRPr lang="ru-RU"/>
        </a:p>
      </dgm:t>
    </dgm:pt>
    <dgm:pt modelId="{145A5F45-6FAD-4FD6-8AC2-9F9D0B5BB6B4}" type="sibTrans" cxnId="{D7680B8B-2F4B-47FA-B568-3DF761B31CE9}">
      <dgm:prSet/>
      <dgm:spPr/>
      <dgm:t>
        <a:bodyPr/>
        <a:lstStyle/>
        <a:p>
          <a:endParaRPr lang="ru-RU"/>
        </a:p>
      </dgm:t>
    </dgm:pt>
    <dgm:pt modelId="{28BB8579-AD94-4D0D-9F70-A932901E39E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Подводные лодки, животные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обитаемые аппараты</a:t>
          </a:r>
        </a:p>
      </dgm:t>
    </dgm:pt>
    <dgm:pt modelId="{42BF997D-71FB-4AAE-A8BE-3F29BD205168}" type="parTrans" cxnId="{54DF7B0C-0E3E-44EB-8F29-3D4604809659}">
      <dgm:prSet/>
      <dgm:spPr/>
      <dgm:t>
        <a:bodyPr/>
        <a:lstStyle/>
        <a:p>
          <a:endParaRPr lang="ru-RU"/>
        </a:p>
      </dgm:t>
    </dgm:pt>
    <dgm:pt modelId="{3D59DD82-4B43-452F-80BF-825613990383}" type="sibTrans" cxnId="{54DF7B0C-0E3E-44EB-8F29-3D4604809659}">
      <dgm:prSet/>
      <dgm:spPr/>
      <dgm:t>
        <a:bodyPr/>
        <a:lstStyle/>
        <a:p>
          <a:endParaRPr lang="ru-RU"/>
        </a:p>
      </dgm:t>
    </dgm:pt>
    <dgm:pt modelId="{86361BBC-8DE8-4EEB-8C4B-12AE96FE418F}" type="pres">
      <dgm:prSet presAssocID="{6AFC2972-720F-4FA9-800C-17C0CA5C21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4A84613-7928-41D5-BF89-84E158B2B9B5}" type="pres">
      <dgm:prSet presAssocID="{7B557313-0C3D-4893-B247-ABCEB47BBC22}" presName="hierRoot1" presStyleCnt="0">
        <dgm:presLayoutVars>
          <dgm:hierBranch val="r"/>
        </dgm:presLayoutVars>
      </dgm:prSet>
      <dgm:spPr/>
    </dgm:pt>
    <dgm:pt modelId="{72F9500B-FC9A-40E5-A7BB-4F606ED6BCCD}" type="pres">
      <dgm:prSet presAssocID="{7B557313-0C3D-4893-B247-ABCEB47BBC22}" presName="rootComposite1" presStyleCnt="0"/>
      <dgm:spPr/>
    </dgm:pt>
    <dgm:pt modelId="{5800D399-7F22-4D4F-9A77-E35F59485712}" type="pres">
      <dgm:prSet presAssocID="{7B557313-0C3D-4893-B247-ABCEB47BBC22}" presName="rootText1" presStyleLbl="node0" presStyleIdx="0" presStyleCnt="1" custScaleX="121727">
        <dgm:presLayoutVars>
          <dgm:chPref val="3"/>
        </dgm:presLayoutVars>
      </dgm:prSet>
      <dgm:spPr/>
    </dgm:pt>
    <dgm:pt modelId="{06BF49B9-E886-4ED4-A6D8-3432A6212CD7}" type="pres">
      <dgm:prSet presAssocID="{7B557313-0C3D-4893-B247-ABCEB47BBC22}" presName="rootConnector1" presStyleLbl="node1" presStyleIdx="0" presStyleCnt="0"/>
      <dgm:spPr/>
    </dgm:pt>
    <dgm:pt modelId="{E4C56F82-561B-4C73-A695-5C15CB74E59E}" type="pres">
      <dgm:prSet presAssocID="{7B557313-0C3D-4893-B247-ABCEB47BBC22}" presName="hierChild2" presStyleCnt="0"/>
      <dgm:spPr/>
    </dgm:pt>
    <dgm:pt modelId="{886762AA-7E67-4BAB-9D62-8E814637B2F8}" type="pres">
      <dgm:prSet presAssocID="{83483443-367A-481C-ABA3-1A5EE486C18D}" presName="Name50" presStyleLbl="parChTrans1D2" presStyleIdx="0" presStyleCnt="5"/>
      <dgm:spPr/>
    </dgm:pt>
    <dgm:pt modelId="{91F7AE6C-3C50-4E61-92A4-5932A3EFA14D}" type="pres">
      <dgm:prSet presAssocID="{3CB9487A-7331-4589-B704-B315FE286B41}" presName="hierRoot2" presStyleCnt="0">
        <dgm:presLayoutVars>
          <dgm:hierBranch/>
        </dgm:presLayoutVars>
      </dgm:prSet>
      <dgm:spPr/>
    </dgm:pt>
    <dgm:pt modelId="{30109A72-BB4F-4484-85C2-69BB28D31C98}" type="pres">
      <dgm:prSet presAssocID="{3CB9487A-7331-4589-B704-B315FE286B41}" presName="rootComposite" presStyleCnt="0"/>
      <dgm:spPr/>
    </dgm:pt>
    <dgm:pt modelId="{4B203838-06EC-4497-97D6-BCBD7E9899C3}" type="pres">
      <dgm:prSet presAssocID="{3CB9487A-7331-4589-B704-B315FE286B41}" presName="rootText" presStyleLbl="node2" presStyleIdx="0" presStyleCnt="5">
        <dgm:presLayoutVars>
          <dgm:chPref val="3"/>
        </dgm:presLayoutVars>
      </dgm:prSet>
      <dgm:spPr/>
    </dgm:pt>
    <dgm:pt modelId="{A312C7F3-25C2-40FC-9E88-F3E721910F5C}" type="pres">
      <dgm:prSet presAssocID="{3CB9487A-7331-4589-B704-B315FE286B41}" presName="rootConnector" presStyleLbl="node2" presStyleIdx="0" presStyleCnt="5"/>
      <dgm:spPr/>
    </dgm:pt>
    <dgm:pt modelId="{E162CA9D-0402-4225-8675-D23E8AA39CCF}" type="pres">
      <dgm:prSet presAssocID="{3CB9487A-7331-4589-B704-B315FE286B41}" presName="hierChild4" presStyleCnt="0"/>
      <dgm:spPr/>
    </dgm:pt>
    <dgm:pt modelId="{6E4C056F-2B79-47C0-9ED4-5B1777BEB2C2}" type="pres">
      <dgm:prSet presAssocID="{4C115EA7-2D9B-4A99-A6CE-8D6A8E1D5835}" presName="Name35" presStyleLbl="parChTrans1D3" presStyleIdx="0" presStyleCnt="3"/>
      <dgm:spPr/>
    </dgm:pt>
    <dgm:pt modelId="{E25DBD0D-3F5A-4BA9-A09D-D8CE4156B554}" type="pres">
      <dgm:prSet presAssocID="{6247E23D-901B-4D49-9370-B1CBC4F7CC2C}" presName="hierRoot2" presStyleCnt="0">
        <dgm:presLayoutVars>
          <dgm:hierBranch val="r"/>
        </dgm:presLayoutVars>
      </dgm:prSet>
      <dgm:spPr/>
    </dgm:pt>
    <dgm:pt modelId="{0DA71BD8-9070-4628-9F45-BF6E67AC0435}" type="pres">
      <dgm:prSet presAssocID="{6247E23D-901B-4D49-9370-B1CBC4F7CC2C}" presName="rootComposite" presStyleCnt="0"/>
      <dgm:spPr/>
    </dgm:pt>
    <dgm:pt modelId="{1603E6C7-E18B-40A0-BF63-53783699E4CB}" type="pres">
      <dgm:prSet presAssocID="{6247E23D-901B-4D49-9370-B1CBC4F7CC2C}" presName="rootText" presStyleLbl="node3" presStyleIdx="0" presStyleCnt="3">
        <dgm:presLayoutVars>
          <dgm:chPref val="3"/>
        </dgm:presLayoutVars>
      </dgm:prSet>
      <dgm:spPr/>
    </dgm:pt>
    <dgm:pt modelId="{82066F5F-A9E0-42E2-B0E3-66E5F4283DE9}" type="pres">
      <dgm:prSet presAssocID="{6247E23D-901B-4D49-9370-B1CBC4F7CC2C}" presName="rootConnector" presStyleLbl="node3" presStyleIdx="0" presStyleCnt="3"/>
      <dgm:spPr/>
    </dgm:pt>
    <dgm:pt modelId="{DF2C2D38-9426-40C1-AA9D-64F02B85B319}" type="pres">
      <dgm:prSet presAssocID="{6247E23D-901B-4D49-9370-B1CBC4F7CC2C}" presName="hierChild4" presStyleCnt="0"/>
      <dgm:spPr/>
    </dgm:pt>
    <dgm:pt modelId="{F2B57F97-671D-4DE6-BF15-D14F0634A5C8}" type="pres">
      <dgm:prSet presAssocID="{6247E23D-901B-4D49-9370-B1CBC4F7CC2C}" presName="hierChild5" presStyleCnt="0"/>
      <dgm:spPr/>
    </dgm:pt>
    <dgm:pt modelId="{6E91DDC0-DDD0-43A9-A4B5-2AA907212423}" type="pres">
      <dgm:prSet presAssocID="{2F419C9F-F129-42DC-8509-3EE61CA51FC6}" presName="Name35" presStyleLbl="parChTrans1D3" presStyleIdx="1" presStyleCnt="3"/>
      <dgm:spPr/>
    </dgm:pt>
    <dgm:pt modelId="{5B91A046-EA50-49C1-9C5C-E3B31EE6824D}" type="pres">
      <dgm:prSet presAssocID="{32DA2D50-63BD-4AA7-AB2B-5D671E795409}" presName="hierRoot2" presStyleCnt="0">
        <dgm:presLayoutVars>
          <dgm:hierBranch val="r"/>
        </dgm:presLayoutVars>
      </dgm:prSet>
      <dgm:spPr/>
    </dgm:pt>
    <dgm:pt modelId="{AFFFDE70-2F2C-427D-AB5B-D98B60855D18}" type="pres">
      <dgm:prSet presAssocID="{32DA2D50-63BD-4AA7-AB2B-5D671E795409}" presName="rootComposite" presStyleCnt="0"/>
      <dgm:spPr/>
    </dgm:pt>
    <dgm:pt modelId="{F30BE581-3D15-4BD0-A715-C724E454ABDE}" type="pres">
      <dgm:prSet presAssocID="{32DA2D50-63BD-4AA7-AB2B-5D671E795409}" presName="rootText" presStyleLbl="node3" presStyleIdx="1" presStyleCnt="3" custScaleX="113126">
        <dgm:presLayoutVars>
          <dgm:chPref val="3"/>
        </dgm:presLayoutVars>
      </dgm:prSet>
      <dgm:spPr/>
    </dgm:pt>
    <dgm:pt modelId="{4A18ECB7-055E-4128-950C-C32BE9FC82B1}" type="pres">
      <dgm:prSet presAssocID="{32DA2D50-63BD-4AA7-AB2B-5D671E795409}" presName="rootConnector" presStyleLbl="node3" presStyleIdx="1" presStyleCnt="3"/>
      <dgm:spPr/>
    </dgm:pt>
    <dgm:pt modelId="{C348C97E-FE69-4A65-BF84-E2CCFBF88E4C}" type="pres">
      <dgm:prSet presAssocID="{32DA2D50-63BD-4AA7-AB2B-5D671E795409}" presName="hierChild4" presStyleCnt="0"/>
      <dgm:spPr/>
    </dgm:pt>
    <dgm:pt modelId="{DB2D0C8D-BB22-4F32-820F-A179DB82CF85}" type="pres">
      <dgm:prSet presAssocID="{32DA2D50-63BD-4AA7-AB2B-5D671E795409}" presName="hierChild5" presStyleCnt="0"/>
      <dgm:spPr/>
    </dgm:pt>
    <dgm:pt modelId="{9D73E58B-A7CA-403D-917D-5DEB184DEBA2}" type="pres">
      <dgm:prSet presAssocID="{2841C55D-09EC-4F20-8EB1-986CD3A37A40}" presName="Name35" presStyleLbl="parChTrans1D3" presStyleIdx="2" presStyleCnt="3"/>
      <dgm:spPr/>
    </dgm:pt>
    <dgm:pt modelId="{DCE59865-0D1F-4328-BC5C-C5212212B777}" type="pres">
      <dgm:prSet presAssocID="{03195CF3-D59A-466E-840C-EDCBEBA1047B}" presName="hierRoot2" presStyleCnt="0">
        <dgm:presLayoutVars>
          <dgm:hierBranch val="r"/>
        </dgm:presLayoutVars>
      </dgm:prSet>
      <dgm:spPr/>
    </dgm:pt>
    <dgm:pt modelId="{27B44C15-2BAC-40F3-AC7B-7BF68C6472AF}" type="pres">
      <dgm:prSet presAssocID="{03195CF3-D59A-466E-840C-EDCBEBA1047B}" presName="rootComposite" presStyleCnt="0"/>
      <dgm:spPr/>
    </dgm:pt>
    <dgm:pt modelId="{F5AD2DBD-5F10-4734-86FB-0A7FAD3BFECA}" type="pres">
      <dgm:prSet presAssocID="{03195CF3-D59A-466E-840C-EDCBEBA1047B}" presName="rootText" presStyleLbl="node3" presStyleIdx="2" presStyleCnt="3">
        <dgm:presLayoutVars>
          <dgm:chPref val="3"/>
        </dgm:presLayoutVars>
      </dgm:prSet>
      <dgm:spPr/>
    </dgm:pt>
    <dgm:pt modelId="{C656CA9F-7F3E-47EC-9136-F8E9E11BB4DB}" type="pres">
      <dgm:prSet presAssocID="{03195CF3-D59A-466E-840C-EDCBEBA1047B}" presName="rootConnector" presStyleLbl="node3" presStyleIdx="2" presStyleCnt="3"/>
      <dgm:spPr/>
    </dgm:pt>
    <dgm:pt modelId="{02A0FE56-8FC9-4766-AEB9-F553AF59B720}" type="pres">
      <dgm:prSet presAssocID="{03195CF3-D59A-466E-840C-EDCBEBA1047B}" presName="hierChild4" presStyleCnt="0"/>
      <dgm:spPr/>
    </dgm:pt>
    <dgm:pt modelId="{1726F797-68B4-4819-927C-93A4274FAA3A}" type="pres">
      <dgm:prSet presAssocID="{03195CF3-D59A-466E-840C-EDCBEBA1047B}" presName="hierChild5" presStyleCnt="0"/>
      <dgm:spPr/>
    </dgm:pt>
    <dgm:pt modelId="{F1F8A380-9E36-4831-9B4A-67045C4AA306}" type="pres">
      <dgm:prSet presAssocID="{3CB9487A-7331-4589-B704-B315FE286B41}" presName="hierChild5" presStyleCnt="0"/>
      <dgm:spPr/>
    </dgm:pt>
    <dgm:pt modelId="{BEFB9E4E-41CB-4FF1-A9CC-FC2FD62347F7}" type="pres">
      <dgm:prSet presAssocID="{0BD241D4-01F9-48CB-8711-A310B98E4A47}" presName="Name50" presStyleLbl="parChTrans1D2" presStyleIdx="1" presStyleCnt="5"/>
      <dgm:spPr/>
    </dgm:pt>
    <dgm:pt modelId="{FD4E5F32-3499-49BA-9BA3-48AEC10B4FF5}" type="pres">
      <dgm:prSet presAssocID="{A9876ABF-F29D-41DF-A0E4-450FAB523CF3}" presName="hierRoot2" presStyleCnt="0">
        <dgm:presLayoutVars>
          <dgm:hierBranch/>
        </dgm:presLayoutVars>
      </dgm:prSet>
      <dgm:spPr/>
    </dgm:pt>
    <dgm:pt modelId="{1C3EDF8B-2C5D-4FD2-9D20-FDB697BC5515}" type="pres">
      <dgm:prSet presAssocID="{A9876ABF-F29D-41DF-A0E4-450FAB523CF3}" presName="rootComposite" presStyleCnt="0"/>
      <dgm:spPr/>
    </dgm:pt>
    <dgm:pt modelId="{6F7B0D7F-4D47-4DFC-A834-692530BAB9C0}" type="pres">
      <dgm:prSet presAssocID="{A9876ABF-F29D-41DF-A0E4-450FAB523CF3}" presName="rootText" presStyleLbl="node2" presStyleIdx="1" presStyleCnt="5" custScaleX="206507" custScaleY="145437">
        <dgm:presLayoutVars>
          <dgm:chPref val="3"/>
        </dgm:presLayoutVars>
      </dgm:prSet>
      <dgm:spPr/>
    </dgm:pt>
    <dgm:pt modelId="{453A1607-A0AD-4E1B-937C-6703E40EFEF4}" type="pres">
      <dgm:prSet presAssocID="{A9876ABF-F29D-41DF-A0E4-450FAB523CF3}" presName="rootConnector" presStyleLbl="node2" presStyleIdx="1" presStyleCnt="5"/>
      <dgm:spPr/>
    </dgm:pt>
    <dgm:pt modelId="{698FB7B7-9380-4096-BBDD-5768B709B00F}" type="pres">
      <dgm:prSet presAssocID="{A9876ABF-F29D-41DF-A0E4-450FAB523CF3}" presName="hierChild4" presStyleCnt="0"/>
      <dgm:spPr/>
    </dgm:pt>
    <dgm:pt modelId="{2ABFC01E-2629-4EE3-BABE-BBBDA1D93F87}" type="pres">
      <dgm:prSet presAssocID="{A9876ABF-F29D-41DF-A0E4-450FAB523CF3}" presName="hierChild5" presStyleCnt="0"/>
      <dgm:spPr/>
    </dgm:pt>
    <dgm:pt modelId="{C9FCFA29-45DA-4C77-B154-BC5C88F05A2F}" type="pres">
      <dgm:prSet presAssocID="{F7F71813-74CA-437E-8F58-30075B7FED86}" presName="Name50" presStyleLbl="parChTrans1D2" presStyleIdx="2" presStyleCnt="5"/>
      <dgm:spPr/>
    </dgm:pt>
    <dgm:pt modelId="{79A0DC38-635A-49C5-BB41-4123A17E7385}" type="pres">
      <dgm:prSet presAssocID="{B1CBBB5F-19A2-4C99-865E-F1F50DF6EF30}" presName="hierRoot2" presStyleCnt="0">
        <dgm:presLayoutVars>
          <dgm:hierBranch/>
        </dgm:presLayoutVars>
      </dgm:prSet>
      <dgm:spPr/>
    </dgm:pt>
    <dgm:pt modelId="{1759361E-C28C-4387-9401-DE12C2E03E25}" type="pres">
      <dgm:prSet presAssocID="{B1CBBB5F-19A2-4C99-865E-F1F50DF6EF30}" presName="rootComposite" presStyleCnt="0"/>
      <dgm:spPr/>
    </dgm:pt>
    <dgm:pt modelId="{E1D096D6-6BA7-4A95-92AE-52BE7EFC7C7F}" type="pres">
      <dgm:prSet presAssocID="{B1CBBB5F-19A2-4C99-865E-F1F50DF6EF30}" presName="rootText" presStyleLbl="node2" presStyleIdx="2" presStyleCnt="5" custScaleX="326710">
        <dgm:presLayoutVars>
          <dgm:chPref val="3"/>
        </dgm:presLayoutVars>
      </dgm:prSet>
      <dgm:spPr/>
    </dgm:pt>
    <dgm:pt modelId="{E7D814C9-D3D9-4C23-9888-648737F899C6}" type="pres">
      <dgm:prSet presAssocID="{B1CBBB5F-19A2-4C99-865E-F1F50DF6EF30}" presName="rootConnector" presStyleLbl="node2" presStyleIdx="2" presStyleCnt="5"/>
      <dgm:spPr/>
    </dgm:pt>
    <dgm:pt modelId="{5A7A0A2F-47F3-427E-BA3F-BBF41CC66749}" type="pres">
      <dgm:prSet presAssocID="{B1CBBB5F-19A2-4C99-865E-F1F50DF6EF30}" presName="hierChild4" presStyleCnt="0"/>
      <dgm:spPr/>
    </dgm:pt>
    <dgm:pt modelId="{7521270D-DCD8-4C76-B58E-85F7CC40A1FE}" type="pres">
      <dgm:prSet presAssocID="{B1CBBB5F-19A2-4C99-865E-F1F50DF6EF30}" presName="hierChild5" presStyleCnt="0"/>
      <dgm:spPr/>
    </dgm:pt>
    <dgm:pt modelId="{23FD72D9-85A2-42BB-B326-408C3580BC8A}" type="pres">
      <dgm:prSet presAssocID="{314703CC-5CF2-4AEB-83AB-8355728B6648}" presName="Name50" presStyleLbl="parChTrans1D2" presStyleIdx="3" presStyleCnt="5"/>
      <dgm:spPr/>
    </dgm:pt>
    <dgm:pt modelId="{95E3896A-F341-44AA-AB2C-BC2671F6A70C}" type="pres">
      <dgm:prSet presAssocID="{5346980D-7CC8-4FDE-A911-313A41CAEEA4}" presName="hierRoot2" presStyleCnt="0">
        <dgm:presLayoutVars>
          <dgm:hierBranch/>
        </dgm:presLayoutVars>
      </dgm:prSet>
      <dgm:spPr/>
    </dgm:pt>
    <dgm:pt modelId="{8BD65B1C-D521-499D-ABA0-7865738C4955}" type="pres">
      <dgm:prSet presAssocID="{5346980D-7CC8-4FDE-A911-313A41CAEEA4}" presName="rootComposite" presStyleCnt="0"/>
      <dgm:spPr/>
    </dgm:pt>
    <dgm:pt modelId="{087AFF37-BFFE-4CA5-8D6C-248CC05437C9}" type="pres">
      <dgm:prSet presAssocID="{5346980D-7CC8-4FDE-A911-313A41CAEEA4}" presName="rootText" presStyleLbl="node2" presStyleIdx="3" presStyleCnt="5" custScaleX="181419">
        <dgm:presLayoutVars>
          <dgm:chPref val="3"/>
        </dgm:presLayoutVars>
      </dgm:prSet>
      <dgm:spPr/>
    </dgm:pt>
    <dgm:pt modelId="{F782F463-0A19-4666-84FE-A2BB11A9DC9B}" type="pres">
      <dgm:prSet presAssocID="{5346980D-7CC8-4FDE-A911-313A41CAEEA4}" presName="rootConnector" presStyleLbl="node2" presStyleIdx="3" presStyleCnt="5"/>
      <dgm:spPr/>
    </dgm:pt>
    <dgm:pt modelId="{AE23C7C1-0AEB-4B15-8293-469386B3F61F}" type="pres">
      <dgm:prSet presAssocID="{5346980D-7CC8-4FDE-A911-313A41CAEEA4}" presName="hierChild4" presStyleCnt="0"/>
      <dgm:spPr/>
    </dgm:pt>
    <dgm:pt modelId="{BC76BF52-2536-434F-8FF5-7402A6F07DD3}" type="pres">
      <dgm:prSet presAssocID="{5346980D-7CC8-4FDE-A911-313A41CAEEA4}" presName="hierChild5" presStyleCnt="0"/>
      <dgm:spPr/>
    </dgm:pt>
    <dgm:pt modelId="{2FFC8B0C-9398-446C-947E-4BAF84D527CD}" type="pres">
      <dgm:prSet presAssocID="{42BF997D-71FB-4AAE-A8BE-3F29BD205168}" presName="Name50" presStyleLbl="parChTrans1D2" presStyleIdx="4" presStyleCnt="5"/>
      <dgm:spPr/>
    </dgm:pt>
    <dgm:pt modelId="{4ED06ABC-3AC1-4CC1-9803-017B8BE91285}" type="pres">
      <dgm:prSet presAssocID="{28BB8579-AD94-4D0D-9F70-A932901E39E1}" presName="hierRoot2" presStyleCnt="0">
        <dgm:presLayoutVars>
          <dgm:hierBranch/>
        </dgm:presLayoutVars>
      </dgm:prSet>
      <dgm:spPr/>
    </dgm:pt>
    <dgm:pt modelId="{5A8F3BD8-7EAF-4C38-96C2-5E65A50AB8EC}" type="pres">
      <dgm:prSet presAssocID="{28BB8579-AD94-4D0D-9F70-A932901E39E1}" presName="rootComposite" presStyleCnt="0"/>
      <dgm:spPr/>
    </dgm:pt>
    <dgm:pt modelId="{C335691E-04A4-4407-8C08-2B9B740E8362}" type="pres">
      <dgm:prSet presAssocID="{28BB8579-AD94-4D0D-9F70-A932901E39E1}" presName="rootText" presStyleLbl="node2" presStyleIdx="4" presStyleCnt="5" custScaleX="323763" custLinFactNeighborX="1473" custLinFactNeighborY="-26075">
        <dgm:presLayoutVars>
          <dgm:chPref val="3"/>
        </dgm:presLayoutVars>
      </dgm:prSet>
      <dgm:spPr/>
    </dgm:pt>
    <dgm:pt modelId="{EAD520A9-38FC-48DD-B5C5-809A296DA4BC}" type="pres">
      <dgm:prSet presAssocID="{28BB8579-AD94-4D0D-9F70-A932901E39E1}" presName="rootConnector" presStyleLbl="node2" presStyleIdx="4" presStyleCnt="5"/>
      <dgm:spPr/>
    </dgm:pt>
    <dgm:pt modelId="{267CF768-DF85-4C40-82D9-8BAAD063839E}" type="pres">
      <dgm:prSet presAssocID="{28BB8579-AD94-4D0D-9F70-A932901E39E1}" presName="hierChild4" presStyleCnt="0"/>
      <dgm:spPr/>
    </dgm:pt>
    <dgm:pt modelId="{A865DC3F-D6A7-4344-98D3-05307B27B2D6}" type="pres">
      <dgm:prSet presAssocID="{28BB8579-AD94-4D0D-9F70-A932901E39E1}" presName="hierChild5" presStyleCnt="0"/>
      <dgm:spPr/>
    </dgm:pt>
    <dgm:pt modelId="{59BD3EDC-07DC-4DF7-80CD-FE435AD17E9A}" type="pres">
      <dgm:prSet presAssocID="{7B557313-0C3D-4893-B247-ABCEB47BBC22}" presName="hierChild3" presStyleCnt="0"/>
      <dgm:spPr/>
    </dgm:pt>
  </dgm:ptLst>
  <dgm:cxnLst>
    <dgm:cxn modelId="{9B96FB00-F8BE-4BBF-826C-01C60CB5FA9A}" srcId="{3CB9487A-7331-4589-B704-B315FE286B41}" destId="{03195CF3-D59A-466E-840C-EDCBEBA1047B}" srcOrd="2" destOrd="0" parTransId="{2841C55D-09EC-4F20-8EB1-986CD3A37A40}" sibTransId="{171CBEFD-AEB6-4554-9374-46C581F11A0B}"/>
    <dgm:cxn modelId="{CD089708-FE83-4565-BC58-214CA34E50CB}" type="presOf" srcId="{3CB9487A-7331-4589-B704-B315FE286B41}" destId="{A312C7F3-25C2-40FC-9E88-F3E721910F5C}" srcOrd="1" destOrd="0" presId="urn:microsoft.com/office/officeart/2005/8/layout/orgChart1"/>
    <dgm:cxn modelId="{54DF7B0C-0E3E-44EB-8F29-3D4604809659}" srcId="{7B557313-0C3D-4893-B247-ABCEB47BBC22}" destId="{28BB8579-AD94-4D0D-9F70-A932901E39E1}" srcOrd="4" destOrd="0" parTransId="{42BF997D-71FB-4AAE-A8BE-3F29BD205168}" sibTransId="{3D59DD82-4B43-452F-80BF-825613990383}"/>
    <dgm:cxn modelId="{ECF7F20E-97C7-4441-9948-E4DD31A50160}" type="presOf" srcId="{B1CBBB5F-19A2-4C99-865E-F1F50DF6EF30}" destId="{E1D096D6-6BA7-4A95-92AE-52BE7EFC7C7F}" srcOrd="0" destOrd="0" presId="urn:microsoft.com/office/officeart/2005/8/layout/orgChart1"/>
    <dgm:cxn modelId="{126B3610-12DE-47C2-967F-2FA77017A881}" type="presOf" srcId="{32DA2D50-63BD-4AA7-AB2B-5D671E795409}" destId="{F30BE581-3D15-4BD0-A715-C724E454ABDE}" srcOrd="0" destOrd="0" presId="urn:microsoft.com/office/officeart/2005/8/layout/orgChart1"/>
    <dgm:cxn modelId="{32C16B11-2893-4EE2-8AF8-7700B3B337C4}" type="presOf" srcId="{6247E23D-901B-4D49-9370-B1CBC4F7CC2C}" destId="{82066F5F-A9E0-42E2-B0E3-66E5F4283DE9}" srcOrd="1" destOrd="0" presId="urn:microsoft.com/office/officeart/2005/8/layout/orgChart1"/>
    <dgm:cxn modelId="{36D53B16-7FE0-41D9-B2B9-BAA58992DB9B}" srcId="{7B557313-0C3D-4893-B247-ABCEB47BBC22}" destId="{B1CBBB5F-19A2-4C99-865E-F1F50DF6EF30}" srcOrd="2" destOrd="0" parTransId="{F7F71813-74CA-437E-8F58-30075B7FED86}" sibTransId="{C3850080-3799-435A-B0D3-441DC8491E84}"/>
    <dgm:cxn modelId="{3804A31F-B9A9-4AA4-A200-67724533A368}" type="presOf" srcId="{28BB8579-AD94-4D0D-9F70-A932901E39E1}" destId="{EAD520A9-38FC-48DD-B5C5-809A296DA4BC}" srcOrd="1" destOrd="0" presId="urn:microsoft.com/office/officeart/2005/8/layout/orgChart1"/>
    <dgm:cxn modelId="{DB857021-CAE3-4D8B-BE79-158C5A3836FB}" srcId="{7B557313-0C3D-4893-B247-ABCEB47BBC22}" destId="{3CB9487A-7331-4589-B704-B315FE286B41}" srcOrd="0" destOrd="0" parTransId="{83483443-367A-481C-ABA3-1A5EE486C18D}" sibTransId="{24C749C8-F4C8-4A8A-AFA9-E4D11D450F9B}"/>
    <dgm:cxn modelId="{F304C128-EEA2-4907-9A17-FC1E786919D3}" type="presOf" srcId="{4C115EA7-2D9B-4A99-A6CE-8D6A8E1D5835}" destId="{6E4C056F-2B79-47C0-9ED4-5B1777BEB2C2}" srcOrd="0" destOrd="0" presId="urn:microsoft.com/office/officeart/2005/8/layout/orgChart1"/>
    <dgm:cxn modelId="{5485902E-7C75-4A57-A6A1-53D9F1884ED6}" type="presOf" srcId="{42BF997D-71FB-4AAE-A8BE-3F29BD205168}" destId="{2FFC8B0C-9398-446C-947E-4BAF84D527CD}" srcOrd="0" destOrd="0" presId="urn:microsoft.com/office/officeart/2005/8/layout/orgChart1"/>
    <dgm:cxn modelId="{AE9C8A30-C490-45AD-A606-3586996CDB1A}" type="presOf" srcId="{6AFC2972-720F-4FA9-800C-17C0CA5C216C}" destId="{86361BBC-8DE8-4EEB-8C4B-12AE96FE418F}" srcOrd="0" destOrd="0" presId="urn:microsoft.com/office/officeart/2005/8/layout/orgChart1"/>
    <dgm:cxn modelId="{146CB332-050C-4C2A-9D79-3AD484D78C56}" type="presOf" srcId="{83483443-367A-481C-ABA3-1A5EE486C18D}" destId="{886762AA-7E67-4BAB-9D62-8E814637B2F8}" srcOrd="0" destOrd="0" presId="urn:microsoft.com/office/officeart/2005/8/layout/orgChart1"/>
    <dgm:cxn modelId="{D9987D33-E5D6-4CEB-B869-3E9DC272C38F}" srcId="{6AFC2972-720F-4FA9-800C-17C0CA5C216C}" destId="{7B557313-0C3D-4893-B247-ABCEB47BBC22}" srcOrd="0" destOrd="0" parTransId="{473F07AF-FD7F-4011-A5D7-3B1B74E45FCC}" sibTransId="{C1C34CA7-5188-4C0A-BD36-7221025CB668}"/>
    <dgm:cxn modelId="{E7C18F39-B42D-4EB3-AAA9-CB4987F6C829}" type="presOf" srcId="{0BD241D4-01F9-48CB-8711-A310B98E4A47}" destId="{BEFB9E4E-41CB-4FF1-A9CC-FC2FD62347F7}" srcOrd="0" destOrd="0" presId="urn:microsoft.com/office/officeart/2005/8/layout/orgChart1"/>
    <dgm:cxn modelId="{02E84B62-852F-4C80-833F-DB6C1EF9A641}" type="presOf" srcId="{5346980D-7CC8-4FDE-A911-313A41CAEEA4}" destId="{087AFF37-BFFE-4CA5-8D6C-248CC05437C9}" srcOrd="0" destOrd="0" presId="urn:microsoft.com/office/officeart/2005/8/layout/orgChart1"/>
    <dgm:cxn modelId="{B992E744-745C-4BDB-874F-F18E726D2453}" type="presOf" srcId="{F7F71813-74CA-437E-8F58-30075B7FED86}" destId="{C9FCFA29-45DA-4C77-B154-BC5C88F05A2F}" srcOrd="0" destOrd="0" presId="urn:microsoft.com/office/officeart/2005/8/layout/orgChart1"/>
    <dgm:cxn modelId="{BC936A53-2DAA-44C2-A5F9-DFF6CD1AB0D0}" srcId="{3CB9487A-7331-4589-B704-B315FE286B41}" destId="{6247E23D-901B-4D49-9370-B1CBC4F7CC2C}" srcOrd="0" destOrd="0" parTransId="{4C115EA7-2D9B-4A99-A6CE-8D6A8E1D5835}" sibTransId="{3DDDB270-2301-4627-9046-84915BE92F70}"/>
    <dgm:cxn modelId="{0A9F9557-BAFE-42CC-A376-454A77060325}" type="presOf" srcId="{6247E23D-901B-4D49-9370-B1CBC4F7CC2C}" destId="{1603E6C7-E18B-40A0-BF63-53783699E4CB}" srcOrd="0" destOrd="0" presId="urn:microsoft.com/office/officeart/2005/8/layout/orgChart1"/>
    <dgm:cxn modelId="{D5B9FA5A-854F-41FC-85C1-D7002901A9B5}" type="presOf" srcId="{2F419C9F-F129-42DC-8509-3EE61CA51FC6}" destId="{6E91DDC0-DDD0-43A9-A4B5-2AA907212423}" srcOrd="0" destOrd="0" presId="urn:microsoft.com/office/officeart/2005/8/layout/orgChart1"/>
    <dgm:cxn modelId="{5C1B007B-58A0-482C-969A-7CEC1B0C5E9A}" type="presOf" srcId="{03195CF3-D59A-466E-840C-EDCBEBA1047B}" destId="{F5AD2DBD-5F10-4734-86FB-0A7FAD3BFECA}" srcOrd="0" destOrd="0" presId="urn:microsoft.com/office/officeart/2005/8/layout/orgChart1"/>
    <dgm:cxn modelId="{B28AA280-12F4-4646-AD89-BA6E55B43D8C}" type="presOf" srcId="{7B557313-0C3D-4893-B247-ABCEB47BBC22}" destId="{06BF49B9-E886-4ED4-A6D8-3432A6212CD7}" srcOrd="1" destOrd="0" presId="urn:microsoft.com/office/officeart/2005/8/layout/orgChart1"/>
    <dgm:cxn modelId="{F0658282-1793-499E-A029-17B3367A19D2}" type="presOf" srcId="{A9876ABF-F29D-41DF-A0E4-450FAB523CF3}" destId="{6F7B0D7F-4D47-4DFC-A834-692530BAB9C0}" srcOrd="0" destOrd="0" presId="urn:microsoft.com/office/officeart/2005/8/layout/orgChart1"/>
    <dgm:cxn modelId="{B402F584-0EFF-4AD2-BDD4-522D366A9BD9}" type="presOf" srcId="{32DA2D50-63BD-4AA7-AB2B-5D671E795409}" destId="{4A18ECB7-055E-4128-950C-C32BE9FC82B1}" srcOrd="1" destOrd="0" presId="urn:microsoft.com/office/officeart/2005/8/layout/orgChart1"/>
    <dgm:cxn modelId="{D7680B8B-2F4B-47FA-B568-3DF761B31CE9}" srcId="{7B557313-0C3D-4893-B247-ABCEB47BBC22}" destId="{5346980D-7CC8-4FDE-A911-313A41CAEEA4}" srcOrd="3" destOrd="0" parTransId="{314703CC-5CF2-4AEB-83AB-8355728B6648}" sibTransId="{145A5F45-6FAD-4FD6-8AC2-9F9D0B5BB6B4}"/>
    <dgm:cxn modelId="{8FB9458B-F67E-4344-94C6-89933A43E7AA}" type="presOf" srcId="{5346980D-7CC8-4FDE-A911-313A41CAEEA4}" destId="{F782F463-0A19-4666-84FE-A2BB11A9DC9B}" srcOrd="1" destOrd="0" presId="urn:microsoft.com/office/officeart/2005/8/layout/orgChart1"/>
    <dgm:cxn modelId="{47A9958F-F109-4CAD-B2AD-781A877245FF}" srcId="{7B557313-0C3D-4893-B247-ABCEB47BBC22}" destId="{A9876ABF-F29D-41DF-A0E4-450FAB523CF3}" srcOrd="1" destOrd="0" parTransId="{0BD241D4-01F9-48CB-8711-A310B98E4A47}" sibTransId="{97DA6427-8CDB-4F64-BB92-EF930D9D8797}"/>
    <dgm:cxn modelId="{D385859A-80BC-4581-8D99-FAB8D91F8E5D}" type="presOf" srcId="{A9876ABF-F29D-41DF-A0E4-450FAB523CF3}" destId="{453A1607-A0AD-4E1B-937C-6703E40EFEF4}" srcOrd="1" destOrd="0" presId="urn:microsoft.com/office/officeart/2005/8/layout/orgChart1"/>
    <dgm:cxn modelId="{C95B269E-D660-40A8-9297-208F8F61CBC1}" type="presOf" srcId="{28BB8579-AD94-4D0D-9F70-A932901E39E1}" destId="{C335691E-04A4-4407-8C08-2B9B740E8362}" srcOrd="0" destOrd="0" presId="urn:microsoft.com/office/officeart/2005/8/layout/orgChart1"/>
    <dgm:cxn modelId="{A8F7A8A2-2D3A-4A2D-873A-9354AAE96459}" srcId="{3CB9487A-7331-4589-B704-B315FE286B41}" destId="{32DA2D50-63BD-4AA7-AB2B-5D671E795409}" srcOrd="1" destOrd="0" parTransId="{2F419C9F-F129-42DC-8509-3EE61CA51FC6}" sibTransId="{E694917C-327F-478B-B2CF-FCE3A042603E}"/>
    <dgm:cxn modelId="{EF5A9FA7-17DE-4EA6-907F-5AE68F9774E2}" type="presOf" srcId="{7B557313-0C3D-4893-B247-ABCEB47BBC22}" destId="{5800D399-7F22-4D4F-9A77-E35F59485712}" srcOrd="0" destOrd="0" presId="urn:microsoft.com/office/officeart/2005/8/layout/orgChart1"/>
    <dgm:cxn modelId="{07DB70CC-A91C-4C9C-A8B5-878BA166F537}" type="presOf" srcId="{3CB9487A-7331-4589-B704-B315FE286B41}" destId="{4B203838-06EC-4497-97D6-BCBD7E9899C3}" srcOrd="0" destOrd="0" presId="urn:microsoft.com/office/officeart/2005/8/layout/orgChart1"/>
    <dgm:cxn modelId="{6A814FD2-BC6E-42CF-A9B1-D2C911F61910}" type="presOf" srcId="{314703CC-5CF2-4AEB-83AB-8355728B6648}" destId="{23FD72D9-85A2-42BB-B326-408C3580BC8A}" srcOrd="0" destOrd="0" presId="urn:microsoft.com/office/officeart/2005/8/layout/orgChart1"/>
    <dgm:cxn modelId="{5F6415D3-D8D2-4488-9DB9-5D0EAF6EEBB7}" type="presOf" srcId="{03195CF3-D59A-466E-840C-EDCBEBA1047B}" destId="{C656CA9F-7F3E-47EC-9136-F8E9E11BB4DB}" srcOrd="1" destOrd="0" presId="urn:microsoft.com/office/officeart/2005/8/layout/orgChart1"/>
    <dgm:cxn modelId="{754DEDEF-022E-4A3A-A26D-0CC8CD1D9DA2}" type="presOf" srcId="{B1CBBB5F-19A2-4C99-865E-F1F50DF6EF30}" destId="{E7D814C9-D3D9-4C23-9888-648737F899C6}" srcOrd="1" destOrd="0" presId="urn:microsoft.com/office/officeart/2005/8/layout/orgChart1"/>
    <dgm:cxn modelId="{72F22AF8-AB95-407D-BB7A-9C67701C951F}" type="presOf" srcId="{2841C55D-09EC-4F20-8EB1-986CD3A37A40}" destId="{9D73E58B-A7CA-403D-917D-5DEB184DEBA2}" srcOrd="0" destOrd="0" presId="urn:microsoft.com/office/officeart/2005/8/layout/orgChart1"/>
    <dgm:cxn modelId="{7C20D38D-CD2D-46B0-BE7D-493F7585FCB4}" type="presParOf" srcId="{86361BBC-8DE8-4EEB-8C4B-12AE96FE418F}" destId="{94A84613-7928-41D5-BF89-84E158B2B9B5}" srcOrd="0" destOrd="0" presId="urn:microsoft.com/office/officeart/2005/8/layout/orgChart1"/>
    <dgm:cxn modelId="{134929A1-9560-4523-826E-C0720E972693}" type="presParOf" srcId="{94A84613-7928-41D5-BF89-84E158B2B9B5}" destId="{72F9500B-FC9A-40E5-A7BB-4F606ED6BCCD}" srcOrd="0" destOrd="0" presId="urn:microsoft.com/office/officeart/2005/8/layout/orgChart1"/>
    <dgm:cxn modelId="{D503CF7B-8C72-4BD5-9135-A765184DC832}" type="presParOf" srcId="{72F9500B-FC9A-40E5-A7BB-4F606ED6BCCD}" destId="{5800D399-7F22-4D4F-9A77-E35F59485712}" srcOrd="0" destOrd="0" presId="urn:microsoft.com/office/officeart/2005/8/layout/orgChart1"/>
    <dgm:cxn modelId="{81739924-CFD2-4DAD-84B0-FDBE095F7D1C}" type="presParOf" srcId="{72F9500B-FC9A-40E5-A7BB-4F606ED6BCCD}" destId="{06BF49B9-E886-4ED4-A6D8-3432A6212CD7}" srcOrd="1" destOrd="0" presId="urn:microsoft.com/office/officeart/2005/8/layout/orgChart1"/>
    <dgm:cxn modelId="{CC1A3BDF-0CE8-48C1-B9DA-1E9A67065C61}" type="presParOf" srcId="{94A84613-7928-41D5-BF89-84E158B2B9B5}" destId="{E4C56F82-561B-4C73-A695-5C15CB74E59E}" srcOrd="1" destOrd="0" presId="urn:microsoft.com/office/officeart/2005/8/layout/orgChart1"/>
    <dgm:cxn modelId="{EDAF59B6-A238-4729-8967-4DFDFFC03E2D}" type="presParOf" srcId="{E4C56F82-561B-4C73-A695-5C15CB74E59E}" destId="{886762AA-7E67-4BAB-9D62-8E814637B2F8}" srcOrd="0" destOrd="0" presId="urn:microsoft.com/office/officeart/2005/8/layout/orgChart1"/>
    <dgm:cxn modelId="{562FD8DD-8A13-44BD-BF3E-7EE78E917591}" type="presParOf" srcId="{E4C56F82-561B-4C73-A695-5C15CB74E59E}" destId="{91F7AE6C-3C50-4E61-92A4-5932A3EFA14D}" srcOrd="1" destOrd="0" presId="urn:microsoft.com/office/officeart/2005/8/layout/orgChart1"/>
    <dgm:cxn modelId="{77F4A2ED-9614-4E06-8115-C7E6CA9B97DD}" type="presParOf" srcId="{91F7AE6C-3C50-4E61-92A4-5932A3EFA14D}" destId="{30109A72-BB4F-4484-85C2-69BB28D31C98}" srcOrd="0" destOrd="0" presId="urn:microsoft.com/office/officeart/2005/8/layout/orgChart1"/>
    <dgm:cxn modelId="{1337A080-CA1B-4645-8FDC-191213886920}" type="presParOf" srcId="{30109A72-BB4F-4484-85C2-69BB28D31C98}" destId="{4B203838-06EC-4497-97D6-BCBD7E9899C3}" srcOrd="0" destOrd="0" presId="urn:microsoft.com/office/officeart/2005/8/layout/orgChart1"/>
    <dgm:cxn modelId="{681E8647-44D6-454E-A986-DC7E78221C12}" type="presParOf" srcId="{30109A72-BB4F-4484-85C2-69BB28D31C98}" destId="{A312C7F3-25C2-40FC-9E88-F3E721910F5C}" srcOrd="1" destOrd="0" presId="urn:microsoft.com/office/officeart/2005/8/layout/orgChart1"/>
    <dgm:cxn modelId="{43DA2825-00AB-4F66-8636-817699E841B0}" type="presParOf" srcId="{91F7AE6C-3C50-4E61-92A4-5932A3EFA14D}" destId="{E162CA9D-0402-4225-8675-D23E8AA39CCF}" srcOrd="1" destOrd="0" presId="urn:microsoft.com/office/officeart/2005/8/layout/orgChart1"/>
    <dgm:cxn modelId="{1D56632A-0698-4FD8-9C81-BECEBEF84180}" type="presParOf" srcId="{E162CA9D-0402-4225-8675-D23E8AA39CCF}" destId="{6E4C056F-2B79-47C0-9ED4-5B1777BEB2C2}" srcOrd="0" destOrd="0" presId="urn:microsoft.com/office/officeart/2005/8/layout/orgChart1"/>
    <dgm:cxn modelId="{08CE9AD0-70F0-48CB-90F5-7BC1DBC60D0F}" type="presParOf" srcId="{E162CA9D-0402-4225-8675-D23E8AA39CCF}" destId="{E25DBD0D-3F5A-4BA9-A09D-D8CE4156B554}" srcOrd="1" destOrd="0" presId="urn:microsoft.com/office/officeart/2005/8/layout/orgChart1"/>
    <dgm:cxn modelId="{EF6B440F-97DD-45DA-8506-17C60C74D416}" type="presParOf" srcId="{E25DBD0D-3F5A-4BA9-A09D-D8CE4156B554}" destId="{0DA71BD8-9070-4628-9F45-BF6E67AC0435}" srcOrd="0" destOrd="0" presId="urn:microsoft.com/office/officeart/2005/8/layout/orgChart1"/>
    <dgm:cxn modelId="{53F325C5-D054-47D5-96CA-E8A715F48877}" type="presParOf" srcId="{0DA71BD8-9070-4628-9F45-BF6E67AC0435}" destId="{1603E6C7-E18B-40A0-BF63-53783699E4CB}" srcOrd="0" destOrd="0" presId="urn:microsoft.com/office/officeart/2005/8/layout/orgChart1"/>
    <dgm:cxn modelId="{F2590B0F-AE31-4EEE-A98B-72C012F4FFC9}" type="presParOf" srcId="{0DA71BD8-9070-4628-9F45-BF6E67AC0435}" destId="{82066F5F-A9E0-42E2-B0E3-66E5F4283DE9}" srcOrd="1" destOrd="0" presId="urn:microsoft.com/office/officeart/2005/8/layout/orgChart1"/>
    <dgm:cxn modelId="{5A173929-95D5-4065-B619-3160B4A449EB}" type="presParOf" srcId="{E25DBD0D-3F5A-4BA9-A09D-D8CE4156B554}" destId="{DF2C2D38-9426-40C1-AA9D-64F02B85B319}" srcOrd="1" destOrd="0" presId="urn:microsoft.com/office/officeart/2005/8/layout/orgChart1"/>
    <dgm:cxn modelId="{442E8D9B-2115-4778-B42E-95EF04AACC64}" type="presParOf" srcId="{E25DBD0D-3F5A-4BA9-A09D-D8CE4156B554}" destId="{F2B57F97-671D-4DE6-BF15-D14F0634A5C8}" srcOrd="2" destOrd="0" presId="urn:microsoft.com/office/officeart/2005/8/layout/orgChart1"/>
    <dgm:cxn modelId="{8436B39A-0C7C-4C15-A8F0-12835022C3DD}" type="presParOf" srcId="{E162CA9D-0402-4225-8675-D23E8AA39CCF}" destId="{6E91DDC0-DDD0-43A9-A4B5-2AA907212423}" srcOrd="2" destOrd="0" presId="urn:microsoft.com/office/officeart/2005/8/layout/orgChart1"/>
    <dgm:cxn modelId="{7A4CD246-2675-47DE-9EFA-4B39B8D9E7C8}" type="presParOf" srcId="{E162CA9D-0402-4225-8675-D23E8AA39CCF}" destId="{5B91A046-EA50-49C1-9C5C-E3B31EE6824D}" srcOrd="3" destOrd="0" presId="urn:microsoft.com/office/officeart/2005/8/layout/orgChart1"/>
    <dgm:cxn modelId="{07233417-5089-4EDB-AF17-5DB3104D32B3}" type="presParOf" srcId="{5B91A046-EA50-49C1-9C5C-E3B31EE6824D}" destId="{AFFFDE70-2F2C-427D-AB5B-D98B60855D18}" srcOrd="0" destOrd="0" presId="urn:microsoft.com/office/officeart/2005/8/layout/orgChart1"/>
    <dgm:cxn modelId="{20AB283F-10C8-451B-8BAA-45EDCCBA26D3}" type="presParOf" srcId="{AFFFDE70-2F2C-427D-AB5B-D98B60855D18}" destId="{F30BE581-3D15-4BD0-A715-C724E454ABDE}" srcOrd="0" destOrd="0" presId="urn:microsoft.com/office/officeart/2005/8/layout/orgChart1"/>
    <dgm:cxn modelId="{B01063C4-14A3-4B70-92B8-EFDD04EC3197}" type="presParOf" srcId="{AFFFDE70-2F2C-427D-AB5B-D98B60855D18}" destId="{4A18ECB7-055E-4128-950C-C32BE9FC82B1}" srcOrd="1" destOrd="0" presId="urn:microsoft.com/office/officeart/2005/8/layout/orgChart1"/>
    <dgm:cxn modelId="{973DF193-1104-49F9-B92A-726649E9E5E4}" type="presParOf" srcId="{5B91A046-EA50-49C1-9C5C-E3B31EE6824D}" destId="{C348C97E-FE69-4A65-BF84-E2CCFBF88E4C}" srcOrd="1" destOrd="0" presId="urn:microsoft.com/office/officeart/2005/8/layout/orgChart1"/>
    <dgm:cxn modelId="{C0E0B2A1-C428-47C7-94BB-F5DE65DA9B36}" type="presParOf" srcId="{5B91A046-EA50-49C1-9C5C-E3B31EE6824D}" destId="{DB2D0C8D-BB22-4F32-820F-A179DB82CF85}" srcOrd="2" destOrd="0" presId="urn:microsoft.com/office/officeart/2005/8/layout/orgChart1"/>
    <dgm:cxn modelId="{5481CBBF-37BB-44EE-9B69-F80F83B645A8}" type="presParOf" srcId="{E162CA9D-0402-4225-8675-D23E8AA39CCF}" destId="{9D73E58B-A7CA-403D-917D-5DEB184DEBA2}" srcOrd="4" destOrd="0" presId="urn:microsoft.com/office/officeart/2005/8/layout/orgChart1"/>
    <dgm:cxn modelId="{14D5071D-0729-454E-9080-8D691BD28E86}" type="presParOf" srcId="{E162CA9D-0402-4225-8675-D23E8AA39CCF}" destId="{DCE59865-0D1F-4328-BC5C-C5212212B777}" srcOrd="5" destOrd="0" presId="urn:microsoft.com/office/officeart/2005/8/layout/orgChart1"/>
    <dgm:cxn modelId="{61AE74AC-AB90-4835-9F61-0AF0AB92612F}" type="presParOf" srcId="{DCE59865-0D1F-4328-BC5C-C5212212B777}" destId="{27B44C15-2BAC-40F3-AC7B-7BF68C6472AF}" srcOrd="0" destOrd="0" presId="urn:microsoft.com/office/officeart/2005/8/layout/orgChart1"/>
    <dgm:cxn modelId="{EAAA05F2-C6D0-4B57-A0D7-863D4361B142}" type="presParOf" srcId="{27B44C15-2BAC-40F3-AC7B-7BF68C6472AF}" destId="{F5AD2DBD-5F10-4734-86FB-0A7FAD3BFECA}" srcOrd="0" destOrd="0" presId="urn:microsoft.com/office/officeart/2005/8/layout/orgChart1"/>
    <dgm:cxn modelId="{7AD0404B-4693-4D0D-92F4-0BAE5A2533DB}" type="presParOf" srcId="{27B44C15-2BAC-40F3-AC7B-7BF68C6472AF}" destId="{C656CA9F-7F3E-47EC-9136-F8E9E11BB4DB}" srcOrd="1" destOrd="0" presId="urn:microsoft.com/office/officeart/2005/8/layout/orgChart1"/>
    <dgm:cxn modelId="{1E31099A-FFD6-4982-9C03-C720E3C0D92E}" type="presParOf" srcId="{DCE59865-0D1F-4328-BC5C-C5212212B777}" destId="{02A0FE56-8FC9-4766-AEB9-F553AF59B720}" srcOrd="1" destOrd="0" presId="urn:microsoft.com/office/officeart/2005/8/layout/orgChart1"/>
    <dgm:cxn modelId="{32E000AE-0636-49DE-9BE8-20DAD4E9FA94}" type="presParOf" srcId="{DCE59865-0D1F-4328-BC5C-C5212212B777}" destId="{1726F797-68B4-4819-927C-93A4274FAA3A}" srcOrd="2" destOrd="0" presId="urn:microsoft.com/office/officeart/2005/8/layout/orgChart1"/>
    <dgm:cxn modelId="{F4D27234-8505-41F0-9F4C-71FEB0FF025E}" type="presParOf" srcId="{91F7AE6C-3C50-4E61-92A4-5932A3EFA14D}" destId="{F1F8A380-9E36-4831-9B4A-67045C4AA306}" srcOrd="2" destOrd="0" presId="urn:microsoft.com/office/officeart/2005/8/layout/orgChart1"/>
    <dgm:cxn modelId="{80D7DD30-30D4-4534-884B-66464C711611}" type="presParOf" srcId="{E4C56F82-561B-4C73-A695-5C15CB74E59E}" destId="{BEFB9E4E-41CB-4FF1-A9CC-FC2FD62347F7}" srcOrd="2" destOrd="0" presId="urn:microsoft.com/office/officeart/2005/8/layout/orgChart1"/>
    <dgm:cxn modelId="{04153229-A587-45B9-95BF-2C6DAAFD7246}" type="presParOf" srcId="{E4C56F82-561B-4C73-A695-5C15CB74E59E}" destId="{FD4E5F32-3499-49BA-9BA3-48AEC10B4FF5}" srcOrd="3" destOrd="0" presId="urn:microsoft.com/office/officeart/2005/8/layout/orgChart1"/>
    <dgm:cxn modelId="{197E980B-1CAE-48F0-9E66-CCE398A4C86E}" type="presParOf" srcId="{FD4E5F32-3499-49BA-9BA3-48AEC10B4FF5}" destId="{1C3EDF8B-2C5D-4FD2-9D20-FDB697BC5515}" srcOrd="0" destOrd="0" presId="urn:microsoft.com/office/officeart/2005/8/layout/orgChart1"/>
    <dgm:cxn modelId="{65C372FC-5A86-4E07-98C9-22EEB1B6CCB0}" type="presParOf" srcId="{1C3EDF8B-2C5D-4FD2-9D20-FDB697BC5515}" destId="{6F7B0D7F-4D47-4DFC-A834-692530BAB9C0}" srcOrd="0" destOrd="0" presId="urn:microsoft.com/office/officeart/2005/8/layout/orgChart1"/>
    <dgm:cxn modelId="{E012099C-4F01-4871-92B9-127522506111}" type="presParOf" srcId="{1C3EDF8B-2C5D-4FD2-9D20-FDB697BC5515}" destId="{453A1607-A0AD-4E1B-937C-6703E40EFEF4}" srcOrd="1" destOrd="0" presId="urn:microsoft.com/office/officeart/2005/8/layout/orgChart1"/>
    <dgm:cxn modelId="{40F552A3-4AB3-40DA-A4A3-9FC9AC36D796}" type="presParOf" srcId="{FD4E5F32-3499-49BA-9BA3-48AEC10B4FF5}" destId="{698FB7B7-9380-4096-BBDD-5768B709B00F}" srcOrd="1" destOrd="0" presId="urn:microsoft.com/office/officeart/2005/8/layout/orgChart1"/>
    <dgm:cxn modelId="{99038891-D76E-4C17-8D11-ED3823972315}" type="presParOf" srcId="{FD4E5F32-3499-49BA-9BA3-48AEC10B4FF5}" destId="{2ABFC01E-2629-4EE3-BABE-BBBDA1D93F87}" srcOrd="2" destOrd="0" presId="urn:microsoft.com/office/officeart/2005/8/layout/orgChart1"/>
    <dgm:cxn modelId="{4A02B944-DE43-4D45-9C4D-AB68E3508A0A}" type="presParOf" srcId="{E4C56F82-561B-4C73-A695-5C15CB74E59E}" destId="{C9FCFA29-45DA-4C77-B154-BC5C88F05A2F}" srcOrd="4" destOrd="0" presId="urn:microsoft.com/office/officeart/2005/8/layout/orgChart1"/>
    <dgm:cxn modelId="{6F36A11D-E788-40E1-91D1-C7C48D5CA067}" type="presParOf" srcId="{E4C56F82-561B-4C73-A695-5C15CB74E59E}" destId="{79A0DC38-635A-49C5-BB41-4123A17E7385}" srcOrd="5" destOrd="0" presId="urn:microsoft.com/office/officeart/2005/8/layout/orgChart1"/>
    <dgm:cxn modelId="{F82BE036-2EA5-43B8-A63F-6A6D58B2BF99}" type="presParOf" srcId="{79A0DC38-635A-49C5-BB41-4123A17E7385}" destId="{1759361E-C28C-4387-9401-DE12C2E03E25}" srcOrd="0" destOrd="0" presId="urn:microsoft.com/office/officeart/2005/8/layout/orgChart1"/>
    <dgm:cxn modelId="{852321F6-0580-4ACF-A4EC-FB9D4B57E764}" type="presParOf" srcId="{1759361E-C28C-4387-9401-DE12C2E03E25}" destId="{E1D096D6-6BA7-4A95-92AE-52BE7EFC7C7F}" srcOrd="0" destOrd="0" presId="urn:microsoft.com/office/officeart/2005/8/layout/orgChart1"/>
    <dgm:cxn modelId="{E2BE5B56-E544-41D1-B277-3F6B8D6FDA74}" type="presParOf" srcId="{1759361E-C28C-4387-9401-DE12C2E03E25}" destId="{E7D814C9-D3D9-4C23-9888-648737F899C6}" srcOrd="1" destOrd="0" presId="urn:microsoft.com/office/officeart/2005/8/layout/orgChart1"/>
    <dgm:cxn modelId="{D27D8D2E-9847-4F2C-A606-A852D7792490}" type="presParOf" srcId="{79A0DC38-635A-49C5-BB41-4123A17E7385}" destId="{5A7A0A2F-47F3-427E-BA3F-BBF41CC66749}" srcOrd="1" destOrd="0" presId="urn:microsoft.com/office/officeart/2005/8/layout/orgChart1"/>
    <dgm:cxn modelId="{C2588CEC-6BBB-45F6-A652-D42211601A06}" type="presParOf" srcId="{79A0DC38-635A-49C5-BB41-4123A17E7385}" destId="{7521270D-DCD8-4C76-B58E-85F7CC40A1FE}" srcOrd="2" destOrd="0" presId="urn:microsoft.com/office/officeart/2005/8/layout/orgChart1"/>
    <dgm:cxn modelId="{3212D769-2470-4F58-B693-5AB780227E05}" type="presParOf" srcId="{E4C56F82-561B-4C73-A695-5C15CB74E59E}" destId="{23FD72D9-85A2-42BB-B326-408C3580BC8A}" srcOrd="6" destOrd="0" presId="urn:microsoft.com/office/officeart/2005/8/layout/orgChart1"/>
    <dgm:cxn modelId="{100F29FF-B826-4066-9769-6B3FB035323B}" type="presParOf" srcId="{E4C56F82-561B-4C73-A695-5C15CB74E59E}" destId="{95E3896A-F341-44AA-AB2C-BC2671F6A70C}" srcOrd="7" destOrd="0" presId="urn:microsoft.com/office/officeart/2005/8/layout/orgChart1"/>
    <dgm:cxn modelId="{E3C43569-7D59-4CEA-9F23-CB694044D82E}" type="presParOf" srcId="{95E3896A-F341-44AA-AB2C-BC2671F6A70C}" destId="{8BD65B1C-D521-499D-ABA0-7865738C4955}" srcOrd="0" destOrd="0" presId="urn:microsoft.com/office/officeart/2005/8/layout/orgChart1"/>
    <dgm:cxn modelId="{ACF67874-5137-4AC7-A228-B48593F26545}" type="presParOf" srcId="{8BD65B1C-D521-499D-ABA0-7865738C4955}" destId="{087AFF37-BFFE-4CA5-8D6C-248CC05437C9}" srcOrd="0" destOrd="0" presId="urn:microsoft.com/office/officeart/2005/8/layout/orgChart1"/>
    <dgm:cxn modelId="{84171FA4-9478-4BA8-821F-748303D63C15}" type="presParOf" srcId="{8BD65B1C-D521-499D-ABA0-7865738C4955}" destId="{F782F463-0A19-4666-84FE-A2BB11A9DC9B}" srcOrd="1" destOrd="0" presId="urn:microsoft.com/office/officeart/2005/8/layout/orgChart1"/>
    <dgm:cxn modelId="{30647AB7-993A-40DE-AB4E-BFB3BAD66FB2}" type="presParOf" srcId="{95E3896A-F341-44AA-AB2C-BC2671F6A70C}" destId="{AE23C7C1-0AEB-4B15-8293-469386B3F61F}" srcOrd="1" destOrd="0" presId="urn:microsoft.com/office/officeart/2005/8/layout/orgChart1"/>
    <dgm:cxn modelId="{58483A19-978E-44F0-A1C7-01D4DBDA7BE6}" type="presParOf" srcId="{95E3896A-F341-44AA-AB2C-BC2671F6A70C}" destId="{BC76BF52-2536-434F-8FF5-7402A6F07DD3}" srcOrd="2" destOrd="0" presId="urn:microsoft.com/office/officeart/2005/8/layout/orgChart1"/>
    <dgm:cxn modelId="{F36D5DAA-57BA-4F9C-AE49-5E4B7B3F85C7}" type="presParOf" srcId="{E4C56F82-561B-4C73-A695-5C15CB74E59E}" destId="{2FFC8B0C-9398-446C-947E-4BAF84D527CD}" srcOrd="8" destOrd="0" presId="urn:microsoft.com/office/officeart/2005/8/layout/orgChart1"/>
    <dgm:cxn modelId="{292E1F22-0BBC-4E83-A195-E19D0FFD6B37}" type="presParOf" srcId="{E4C56F82-561B-4C73-A695-5C15CB74E59E}" destId="{4ED06ABC-3AC1-4CC1-9803-017B8BE91285}" srcOrd="9" destOrd="0" presId="urn:microsoft.com/office/officeart/2005/8/layout/orgChart1"/>
    <dgm:cxn modelId="{E9038E41-7573-4F0B-9ED6-8FA4B38E403C}" type="presParOf" srcId="{4ED06ABC-3AC1-4CC1-9803-017B8BE91285}" destId="{5A8F3BD8-7EAF-4C38-96C2-5E65A50AB8EC}" srcOrd="0" destOrd="0" presId="urn:microsoft.com/office/officeart/2005/8/layout/orgChart1"/>
    <dgm:cxn modelId="{6825D595-187C-4A57-8D4D-5201830B3F06}" type="presParOf" srcId="{5A8F3BD8-7EAF-4C38-96C2-5E65A50AB8EC}" destId="{C335691E-04A4-4407-8C08-2B9B740E8362}" srcOrd="0" destOrd="0" presId="urn:microsoft.com/office/officeart/2005/8/layout/orgChart1"/>
    <dgm:cxn modelId="{6DD8AA88-AE14-4AAF-9CB4-FBD446EA93F9}" type="presParOf" srcId="{5A8F3BD8-7EAF-4C38-96C2-5E65A50AB8EC}" destId="{EAD520A9-38FC-48DD-B5C5-809A296DA4BC}" srcOrd="1" destOrd="0" presId="urn:microsoft.com/office/officeart/2005/8/layout/orgChart1"/>
    <dgm:cxn modelId="{90B72F7B-E541-46D4-8163-8E599E3279BD}" type="presParOf" srcId="{4ED06ABC-3AC1-4CC1-9803-017B8BE91285}" destId="{267CF768-DF85-4C40-82D9-8BAAD063839E}" srcOrd="1" destOrd="0" presId="urn:microsoft.com/office/officeart/2005/8/layout/orgChart1"/>
    <dgm:cxn modelId="{75D715E6-5CC2-479F-B9BA-2D39469036E1}" type="presParOf" srcId="{4ED06ABC-3AC1-4CC1-9803-017B8BE91285}" destId="{A865DC3F-D6A7-4344-98D3-05307B27B2D6}" srcOrd="2" destOrd="0" presId="urn:microsoft.com/office/officeart/2005/8/layout/orgChart1"/>
    <dgm:cxn modelId="{E4B3B0D9-5474-4048-8BF8-C964278FA235}" type="presParOf" srcId="{94A84613-7928-41D5-BF89-84E158B2B9B5}" destId="{59BD3EDC-07DC-4DF7-80CD-FE435AD17E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62769-4444-4317-A719-290C99E537DD}">
      <dsp:nvSpPr>
        <dsp:cNvPr id="0" name=""/>
        <dsp:cNvSpPr/>
      </dsp:nvSpPr>
      <dsp:spPr>
        <a:xfrm>
          <a:off x="3722687" y="1497851"/>
          <a:ext cx="2633828" cy="457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55"/>
              </a:lnTo>
              <a:lnTo>
                <a:pt x="2633828" y="228555"/>
              </a:lnTo>
              <a:lnTo>
                <a:pt x="2633828" y="457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1F61A-5323-489A-A159-ED511C62ACC1}">
      <dsp:nvSpPr>
        <dsp:cNvPr id="0" name=""/>
        <dsp:cNvSpPr/>
      </dsp:nvSpPr>
      <dsp:spPr>
        <a:xfrm>
          <a:off x="3676967" y="1497851"/>
          <a:ext cx="91440" cy="4571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6DAA8-7D79-4613-803F-451417F4A788}">
      <dsp:nvSpPr>
        <dsp:cNvPr id="0" name=""/>
        <dsp:cNvSpPr/>
      </dsp:nvSpPr>
      <dsp:spPr>
        <a:xfrm>
          <a:off x="1088858" y="1497851"/>
          <a:ext cx="2633828" cy="457110"/>
        </a:xfrm>
        <a:custGeom>
          <a:avLst/>
          <a:gdLst/>
          <a:ahLst/>
          <a:cxnLst/>
          <a:rect l="0" t="0" r="0" b="0"/>
          <a:pathLst>
            <a:path>
              <a:moveTo>
                <a:pt x="2633828" y="0"/>
              </a:moveTo>
              <a:lnTo>
                <a:pt x="2633828" y="228555"/>
              </a:lnTo>
              <a:lnTo>
                <a:pt x="0" y="228555"/>
              </a:lnTo>
              <a:lnTo>
                <a:pt x="0" y="457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7EB70-A2DB-4C38-9E48-F36F6088D4D4}">
      <dsp:nvSpPr>
        <dsp:cNvPr id="0" name=""/>
        <dsp:cNvSpPr/>
      </dsp:nvSpPr>
      <dsp:spPr>
        <a:xfrm>
          <a:off x="2634328" y="409492"/>
          <a:ext cx="2176717" cy="10883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Информация об океане</a:t>
          </a:r>
        </a:p>
      </dsp:txBody>
      <dsp:txXfrm>
        <a:off x="2634328" y="409492"/>
        <a:ext cx="2176717" cy="1088358"/>
      </dsp:txXfrm>
    </dsp:sp>
    <dsp:sp modelId="{BD39C9AA-F779-4A27-B8DA-F012B539071B}">
      <dsp:nvSpPr>
        <dsp:cNvPr id="0" name=""/>
        <dsp:cNvSpPr/>
      </dsp:nvSpPr>
      <dsp:spPr>
        <a:xfrm>
          <a:off x="499" y="1954961"/>
          <a:ext cx="2176717" cy="10883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Прямые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наблюдения</a:t>
          </a:r>
        </a:p>
      </dsp:txBody>
      <dsp:txXfrm>
        <a:off x="499" y="1954961"/>
        <a:ext cx="2176717" cy="1088358"/>
      </dsp:txXfrm>
    </dsp:sp>
    <dsp:sp modelId="{377B8CCD-1D97-459F-9395-76936BEB1C9E}">
      <dsp:nvSpPr>
        <dsp:cNvPr id="0" name=""/>
        <dsp:cNvSpPr/>
      </dsp:nvSpPr>
      <dsp:spPr>
        <a:xfrm>
          <a:off x="2634328" y="1954961"/>
          <a:ext cx="2176717" cy="10883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Дистанционные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наблюдения</a:t>
          </a:r>
        </a:p>
      </dsp:txBody>
      <dsp:txXfrm>
        <a:off x="2634328" y="1954961"/>
        <a:ext cx="2176717" cy="1088358"/>
      </dsp:txXfrm>
    </dsp:sp>
    <dsp:sp modelId="{67D6B2F4-C460-44F3-8835-A0728BE26375}">
      <dsp:nvSpPr>
        <dsp:cNvPr id="0" name=""/>
        <dsp:cNvSpPr/>
      </dsp:nvSpPr>
      <dsp:spPr>
        <a:xfrm>
          <a:off x="5268157" y="1954961"/>
          <a:ext cx="2176717" cy="108835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Численное моделирование</a:t>
          </a:r>
        </a:p>
      </dsp:txBody>
      <dsp:txXfrm>
        <a:off x="5268157" y="1954961"/>
        <a:ext cx="2176717" cy="1088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C8B0C-9398-446C-947E-4BAF84D527CD}">
      <dsp:nvSpPr>
        <dsp:cNvPr id="0" name=""/>
        <dsp:cNvSpPr/>
      </dsp:nvSpPr>
      <dsp:spPr>
        <a:xfrm>
          <a:off x="773527" y="597296"/>
          <a:ext cx="234707" cy="4884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4948"/>
              </a:lnTo>
              <a:lnTo>
                <a:pt x="234707" y="48849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D72D9-85A2-42BB-B326-408C3580BC8A}">
      <dsp:nvSpPr>
        <dsp:cNvPr id="0" name=""/>
        <dsp:cNvSpPr/>
      </dsp:nvSpPr>
      <dsp:spPr>
        <a:xfrm>
          <a:off x="773527" y="597296"/>
          <a:ext cx="217186" cy="4195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5499"/>
              </a:lnTo>
              <a:lnTo>
                <a:pt x="217186" y="41954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CFA29-45DA-4C77-B154-BC5C88F05A2F}">
      <dsp:nvSpPr>
        <dsp:cNvPr id="0" name=""/>
        <dsp:cNvSpPr/>
      </dsp:nvSpPr>
      <dsp:spPr>
        <a:xfrm>
          <a:off x="773527" y="597296"/>
          <a:ext cx="217186" cy="335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0971"/>
              </a:lnTo>
              <a:lnTo>
                <a:pt x="217186" y="3350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B9E4E-41CB-4FF1-A9CC-FC2FD62347F7}">
      <dsp:nvSpPr>
        <dsp:cNvPr id="0" name=""/>
        <dsp:cNvSpPr/>
      </dsp:nvSpPr>
      <dsp:spPr>
        <a:xfrm>
          <a:off x="773527" y="597296"/>
          <a:ext cx="217186" cy="237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328"/>
              </a:lnTo>
              <a:lnTo>
                <a:pt x="217186" y="237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3E58B-A7CA-403D-917D-5DEB184DEBA2}">
      <dsp:nvSpPr>
        <dsp:cNvPr id="0" name=""/>
        <dsp:cNvSpPr/>
      </dsp:nvSpPr>
      <dsp:spPr>
        <a:xfrm>
          <a:off x="3102782" y="1441823"/>
          <a:ext cx="1517330" cy="24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894"/>
              </a:lnTo>
              <a:lnTo>
                <a:pt x="1517330" y="124894"/>
              </a:lnTo>
              <a:lnTo>
                <a:pt x="1517330" y="2497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1DDC0-DDD0-43A9-A4B5-2AA907212423}">
      <dsp:nvSpPr>
        <dsp:cNvPr id="0" name=""/>
        <dsp:cNvSpPr/>
      </dsp:nvSpPr>
      <dsp:spPr>
        <a:xfrm>
          <a:off x="3057062" y="1441823"/>
          <a:ext cx="91440" cy="249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7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C056F-2B79-47C0-9ED4-5B1777BEB2C2}">
      <dsp:nvSpPr>
        <dsp:cNvPr id="0" name=""/>
        <dsp:cNvSpPr/>
      </dsp:nvSpPr>
      <dsp:spPr>
        <a:xfrm>
          <a:off x="1585452" y="1441823"/>
          <a:ext cx="1517330" cy="249789"/>
        </a:xfrm>
        <a:custGeom>
          <a:avLst/>
          <a:gdLst/>
          <a:ahLst/>
          <a:cxnLst/>
          <a:rect l="0" t="0" r="0" b="0"/>
          <a:pathLst>
            <a:path>
              <a:moveTo>
                <a:pt x="1517330" y="0"/>
              </a:moveTo>
              <a:lnTo>
                <a:pt x="1517330" y="124894"/>
              </a:lnTo>
              <a:lnTo>
                <a:pt x="0" y="124894"/>
              </a:lnTo>
              <a:lnTo>
                <a:pt x="0" y="2497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762AA-7E67-4BAB-9D62-8E814637B2F8}">
      <dsp:nvSpPr>
        <dsp:cNvPr id="0" name=""/>
        <dsp:cNvSpPr/>
      </dsp:nvSpPr>
      <dsp:spPr>
        <a:xfrm>
          <a:off x="773527" y="597296"/>
          <a:ext cx="1734517" cy="547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158"/>
              </a:lnTo>
              <a:lnTo>
                <a:pt x="1734517" y="5471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0D399-7F22-4D4F-9A77-E35F59485712}">
      <dsp:nvSpPr>
        <dsp:cNvPr id="0" name=""/>
        <dsp:cNvSpPr/>
      </dsp:nvSpPr>
      <dsp:spPr>
        <a:xfrm>
          <a:off x="628736" y="2558"/>
          <a:ext cx="1447912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>
              <a:ln/>
              <a:effectLst/>
              <a:latin typeface="Arial" panose="020B0604020202020204" pitchFamily="34" charset="0"/>
            </a:rPr>
            <a:t>Прямые</a:t>
          </a:r>
          <a:br>
            <a:rPr kumimoji="0" lang="ru-RU" altLang="ru-RU" sz="1600" b="0" i="0" u="none" strike="noStrike" kern="1200" cap="none" normalizeH="0" baseline="0">
              <a:ln/>
              <a:effectLst/>
              <a:latin typeface="Arial" panose="020B0604020202020204" pitchFamily="34" charset="0"/>
            </a:rPr>
          </a:br>
          <a:r>
            <a:rPr kumimoji="0" lang="ru-RU" altLang="ru-RU" sz="1600" b="0" i="0" u="none" strike="noStrike" kern="1200" cap="none" normalizeH="0" baseline="0">
              <a:ln/>
              <a:effectLst/>
              <a:latin typeface="Arial" panose="020B0604020202020204" pitchFamily="34" charset="0"/>
            </a:rPr>
            <a:t>наблюдения</a:t>
          </a:r>
        </a:p>
      </dsp:txBody>
      <dsp:txXfrm>
        <a:off x="628736" y="2558"/>
        <a:ext cx="1447912" cy="594737"/>
      </dsp:txXfrm>
    </dsp:sp>
    <dsp:sp modelId="{4B203838-06EC-4497-97D6-BCBD7E9899C3}">
      <dsp:nvSpPr>
        <dsp:cNvPr id="0" name=""/>
        <dsp:cNvSpPr/>
      </dsp:nvSpPr>
      <dsp:spPr>
        <a:xfrm>
          <a:off x="2508044" y="847085"/>
          <a:ext cx="1189475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Судовые</a:t>
          </a:r>
          <a:endParaRPr kumimoji="0" lang="ru-RU" altLang="ru-RU" sz="10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2508044" y="847085"/>
        <a:ext cx="1189475" cy="594737"/>
      </dsp:txXfrm>
    </dsp:sp>
    <dsp:sp modelId="{1603E6C7-E18B-40A0-BF63-53783699E4CB}">
      <dsp:nvSpPr>
        <dsp:cNvPr id="0" name=""/>
        <dsp:cNvSpPr/>
      </dsp:nvSpPr>
      <dsp:spPr>
        <a:xfrm>
          <a:off x="990714" y="1691613"/>
          <a:ext cx="1189475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1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Гидрофизические</a:t>
          </a:r>
          <a:endParaRPr kumimoji="0" lang="ru-RU" altLang="ru-RU" sz="10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990714" y="1691613"/>
        <a:ext cx="1189475" cy="594737"/>
      </dsp:txXfrm>
    </dsp:sp>
    <dsp:sp modelId="{F30BE581-3D15-4BD0-A715-C724E454ABDE}">
      <dsp:nvSpPr>
        <dsp:cNvPr id="0" name=""/>
        <dsp:cNvSpPr/>
      </dsp:nvSpPr>
      <dsp:spPr>
        <a:xfrm>
          <a:off x="2429979" y="1691613"/>
          <a:ext cx="1345605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Гидрохимические</a:t>
          </a:r>
          <a:endParaRPr kumimoji="0" lang="ru-RU" altLang="ru-RU" sz="10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2429979" y="1691613"/>
        <a:ext cx="1345605" cy="594737"/>
      </dsp:txXfrm>
    </dsp:sp>
    <dsp:sp modelId="{F5AD2DBD-5F10-4734-86FB-0A7FAD3BFECA}">
      <dsp:nvSpPr>
        <dsp:cNvPr id="0" name=""/>
        <dsp:cNvSpPr/>
      </dsp:nvSpPr>
      <dsp:spPr>
        <a:xfrm>
          <a:off x="4025375" y="1691613"/>
          <a:ext cx="1189475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Прочие</a:t>
          </a:r>
          <a:endParaRPr kumimoji="0" lang="ru-RU" altLang="ru-RU" sz="10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4025375" y="1691613"/>
        <a:ext cx="1189475" cy="594737"/>
      </dsp:txXfrm>
    </dsp:sp>
    <dsp:sp modelId="{6F7B0D7F-4D47-4DFC-A834-692530BAB9C0}">
      <dsp:nvSpPr>
        <dsp:cNvPr id="0" name=""/>
        <dsp:cNvSpPr/>
      </dsp:nvSpPr>
      <dsp:spPr>
        <a:xfrm>
          <a:off x="990714" y="2536140"/>
          <a:ext cx="2456349" cy="864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Автономные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заякоренные буи,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поплавки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10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990714" y="2536140"/>
        <a:ext cx="2456349" cy="864968"/>
      </dsp:txXfrm>
    </dsp:sp>
    <dsp:sp modelId="{E1D096D6-6BA7-4A95-92AE-52BE7EFC7C7F}">
      <dsp:nvSpPr>
        <dsp:cNvPr id="0" name=""/>
        <dsp:cNvSpPr/>
      </dsp:nvSpPr>
      <dsp:spPr>
        <a:xfrm>
          <a:off x="990714" y="3650899"/>
          <a:ext cx="3886134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Береговые (измерение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уровня)</a:t>
          </a:r>
        </a:p>
      </dsp:txBody>
      <dsp:txXfrm>
        <a:off x="990714" y="3650899"/>
        <a:ext cx="3886134" cy="594737"/>
      </dsp:txXfrm>
    </dsp:sp>
    <dsp:sp modelId="{087AFF37-BFFE-4CA5-8D6C-248CC05437C9}">
      <dsp:nvSpPr>
        <dsp:cNvPr id="0" name=""/>
        <dsp:cNvSpPr/>
      </dsp:nvSpPr>
      <dsp:spPr>
        <a:xfrm>
          <a:off x="990714" y="4495426"/>
          <a:ext cx="2157934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Акустическое зондирование</a:t>
          </a:r>
        </a:p>
      </dsp:txBody>
      <dsp:txXfrm>
        <a:off x="990714" y="4495426"/>
        <a:ext cx="2157934" cy="594737"/>
      </dsp:txXfrm>
    </dsp:sp>
    <dsp:sp modelId="{C335691E-04A4-4407-8C08-2B9B740E8362}">
      <dsp:nvSpPr>
        <dsp:cNvPr id="0" name=""/>
        <dsp:cNvSpPr/>
      </dsp:nvSpPr>
      <dsp:spPr>
        <a:xfrm>
          <a:off x="1008235" y="5184876"/>
          <a:ext cx="3851080" cy="5947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Подводные лодки, животные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обитаемые аппараты</a:t>
          </a:r>
        </a:p>
      </dsp:txBody>
      <dsp:txXfrm>
        <a:off x="1008235" y="5184876"/>
        <a:ext cx="3851080" cy="594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B3020-74CC-4938-B98F-19B567A2AE9F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9FE65-0CA2-4E92-8086-9C69DD15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2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E%D0%B2%D0%BE%D1%80%D0%BE%D1%81%D1%81%D0%B8%D0%B9%D1%81%D0%BA%D0%B8%D0%B9_%D1%83%D0%BD%D0%B8%D0%B2%D0%B5%D1%80%D1%81%D0%B8%D1%82%D0%B5%D1%8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technolog.ru/prombt/prombt12_1.htm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u.wikipedia.org/wiki/%D0%9F%D1%80%D0%BE%D1%81%D1%82%D0%B5%D0%B9%D1%88%D0%B8%D0%B5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rmanarchiv.ru/index.php/component/content/article/1363#_ftn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exicon.dobrohot.org/index.php/%D0%9C%D0%A3%D0%A0%D0%9C%D0%90%D0%9D%D0%A1%D0%9A%D0%90%D0%AF_%D0%9D%D0%90%D0%A3%D0%A7%D0%9D%D0%9E-%D0%9F%D0%A0%D0%9E%D0%9C%D0%AB%D0%A1%D0%9B%D0%9E%D0%92%D0%90%D0%AF_%D0%AD%D0%9A%D0%A1%D0%9F%D0%95%D0%94%D0%98%D0%A6%D0%98%D0%A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Морские станции- учреждения изучающие жизнь моря с разных сторон. По существу они создавались как </a:t>
            </a:r>
            <a:r>
              <a:rPr lang="ru-RU" sz="1200" b="1" dirty="0"/>
              <a:t>учебные базы студентов естественных факультетов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1869 году в Москве состоялся II съезд естествоиспытателей и врачей, на котором выступил Николай Миклухо-Маклай, призвавший создавать морские биологические станции для развития исследований на морях.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Он перед этим собрал коллекцию губок в Египте. </a:t>
            </a:r>
            <a:r>
              <a:rPr lang="ru-RU" sz="1800" dirty="0">
                <a:solidFill>
                  <a:srgbClr val="2B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Миклухо-Маклай (23 года) мечтал о том, чтобы весь земной шар был покрыт сетью биологических (или зоологических, как их тогда называли) станций. Такие станции, по аналогии со станциями железнодорожными, должны были служить временным пристанищем для учёных – здесь они могла бы проводить эксперименты и исследования, собирать научный материал, а затем перемещаться на следующую станцию и так путешествовать по всему миру. </a:t>
            </a:r>
            <a:endParaRPr lang="ru-RU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solidFill>
                <a:srgbClr val="2B2B2B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Съезд поддержал его и принял решение о создании Севастопольской биостанции. Выполнение этого решения взяло на себя Общество естествоиспытателей при </a:t>
            </a:r>
            <a:r>
              <a:rPr lang="ru-RU" sz="1800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Новороссийский университет"/>
              </a:rPr>
              <a:t>Новороссийском университете</a:t>
            </a:r>
            <a:r>
              <a:rPr lang="ru-RU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в котором в то время работали такие известные ученые как А. Ковалевский, И. Мечников, И. Сеченов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России построено несколько станций, в т.ч.. Были станции общего пользования как Неаполитанская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dirty="0">
                <a:solidFill>
                  <a:srgbClr val="4A4A4A"/>
                </a:solidFill>
                <a:effectLst/>
                <a:latin typeface="Georgia" panose="02040502050405020303" pitchFamily="18" charset="0"/>
              </a:rPr>
              <a:t>В 1924 г., после признания Францией СССР и отказа советского правительства платить царские долги, французское правительство секвестрировало станцию и все ее имущество и передало ее Министерству общественного просвещения.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10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id="{57376B3A-A2A0-D53D-78D3-A3F474D4E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208213" y="601663"/>
            <a:ext cx="5341937" cy="3005137"/>
          </a:xfrm>
          <a:ln/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id="{94DC0373-D062-D44D-4ECE-A7C9169FE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/>
              <a:t>К сожалению, в начале 90-х МГУ потерял свои суда, и тогда решающим для внедрения программы «Плавучий Университет» в учебный процесс было согласие Министерства геологии СССР о ежегодном выделении в её распоряжение крупнотоннажного, прекрасно оборудованного научно-исследовательского судна «Геленджик». Не менее решающим было то, что за это дело взялись настоящие энтузиасты морской науки и образования, люди поверившие в правильность и, я бы даже сказал праведность, идеи Плавучего Университета – Алексей Евгеньевич </a:t>
            </a:r>
            <a:r>
              <a:rPr lang="ru-RU" altLang="ru-RU" dirty="0" err="1"/>
              <a:t>Сузюмов</a:t>
            </a:r>
            <a:r>
              <a:rPr lang="ru-RU" altLang="ru-RU" dirty="0"/>
              <a:t> из ЮНЕСКО, Михаил Константинович Иванов, который был душой и главным двигателем всех экспедиций и свершений Плавучего Университета.</a:t>
            </a:r>
          </a:p>
          <a:p>
            <a:r>
              <a:rPr lang="ru-RU" altLang="ru-RU" dirty="0"/>
              <a:t>С самого начала студенты «Плавучего университета» работали в условиях, приближенных к реальным производственным работам, и привыкали соответствовать их высоким требованиям. Этот принцип был заложен в основу «Плавучего университета» и оставался его основным принципом все последующие годы. </a:t>
            </a:r>
            <a:endParaRPr lang="ru-RU" dirty="0"/>
          </a:p>
          <a:p>
            <a:r>
              <a:rPr lang="ru-RU" altLang="ru-RU" dirty="0"/>
              <a:t>С 1991 «Плавучий Университет» </a:t>
            </a:r>
            <a:r>
              <a:rPr lang="ru-RU" altLang="ru-RU" b="1" u="sng" dirty="0"/>
              <a:t>ежегодно</a:t>
            </a:r>
            <a:r>
              <a:rPr lang="ru-RU" altLang="ru-RU" dirty="0"/>
              <a:t> выходил в море от 30 до 70 дней каждое лето. С борта судов НИС «Геленджик», и позднее НИС «Профессор </a:t>
            </a:r>
            <a:r>
              <a:rPr lang="ru-RU" altLang="ru-RU" dirty="0" err="1"/>
              <a:t>Логачев</a:t>
            </a:r>
            <a:r>
              <a:rPr lang="ru-RU" altLang="ru-RU" dirty="0"/>
              <a:t>» исследовались Черное и Средиземное моря, глубоководные континентальные окраины Европы и Америки, Срединно-Атлантический хребет.</a:t>
            </a:r>
          </a:p>
        </p:txBody>
      </p:sp>
      <p:sp>
        <p:nvSpPr>
          <p:cNvPr id="24580" name="Номер слайда 3">
            <a:extLst>
              <a:ext uri="{FF2B5EF4-FFF2-40B4-BE49-F238E27FC236}">
                <a16:creationId xmlns:a16="http://schemas.microsoft.com/office/drawing/2014/main" id="{65B52283-BA48-690A-373C-19AE45958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DEED19-1AF2-4E5A-A12A-0ABE7AC968EF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73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Молчанов – САФУ, Гидромет и РГО. Я от РГО поддерживаю. </a:t>
            </a:r>
          </a:p>
          <a:p>
            <a:r>
              <a:rPr lang="ru-RU" dirty="0"/>
              <a:t>ИОРАН, много на водохранилищах. Здесь будет круглый стол.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0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0588CA51-F280-1615-DC45-692D8811BC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E25460F2-C926-487F-CCA0-5331F3A37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8228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3C155-5EAD-42A6-B139-DF385681816D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852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E0D1E31F-96A9-C461-50B5-49668D35E1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B8E58A-D570-4D03-BBEA-7A617624D9C2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E92B2C4D-8230-17E0-9001-75BCC213C1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F00314C3-B924-EE6B-1422-6D6BD9EA9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566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z="900"/>
              <a:t>ALACE float is launched at sea, adjusts its buoyancy to sink to a preprogrammed depth where it remains for a preprogrammed period.  It then readjusts its buoyancy, floats to the surface and is positioned by satellite.</a:t>
            </a:r>
          </a:p>
          <a:p>
            <a:endParaRPr lang="en-US" altLang="ru-RU" sz="900"/>
          </a:p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868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693530BB-C143-80C6-CD2C-38B6A66CED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34D337F0-0A06-6E3D-B46F-4292C723A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6829F5B2-71AC-9DD6-42CA-4D677FAE70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6B8CA5-6C24-4F5B-A5F9-DCB8356B794A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48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>
                <a:solidFill>
                  <a:srgbClr val="111111"/>
                </a:solidFill>
                <a:latin typeface="Gregor"/>
              </a:rPr>
              <a:t>Опасность пластика в океане в том, что под действием солнечного света пластик не разлагается, как при </a:t>
            </a:r>
            <a:r>
              <a:rPr lang="ru-RU" altLang="ru-RU" i="1">
                <a:solidFill>
                  <a:srgbClr val="1E40A3"/>
                </a:solidFill>
                <a:latin typeface="Gregor"/>
                <a:hlinkClick r:id="rId3"/>
              </a:rPr>
              <a:t>биодеградации</a:t>
            </a:r>
            <a:r>
              <a:rPr lang="ru-RU" altLang="ru-RU">
                <a:solidFill>
                  <a:srgbClr val="111111"/>
                </a:solidFill>
                <a:latin typeface="Gregor"/>
              </a:rPr>
              <a:t>, а лишь распадается, сохраняя полимерную структуру. Частички размером менее 5×5 мм, образующиеся при </a:t>
            </a:r>
            <a:r>
              <a:rPr lang="ru-RU" altLang="ru-RU" i="1">
                <a:solidFill>
                  <a:srgbClr val="111111"/>
                </a:solidFill>
                <a:latin typeface="Gregor"/>
              </a:rPr>
              <a:t>фотодеградации</a:t>
            </a:r>
            <a:r>
              <a:rPr lang="ru-RU" altLang="ru-RU">
                <a:solidFill>
                  <a:srgbClr val="111111"/>
                </a:solidFill>
                <a:latin typeface="Gregor"/>
              </a:rPr>
              <a:t>, принимаются морскими обитателями за представителей планктона: одно- и многоклеточных водорослей, животных и </a:t>
            </a:r>
            <a:r>
              <a:rPr lang="ru-RU" altLang="ru-RU">
                <a:solidFill>
                  <a:srgbClr val="1E40A3"/>
                </a:solidFill>
                <a:latin typeface="Gregor"/>
                <a:hlinkClick r:id="rId4"/>
              </a:rPr>
              <a:t>простейших</a:t>
            </a:r>
            <a:r>
              <a:rPr lang="ru-RU" altLang="ru-RU">
                <a:solidFill>
                  <a:srgbClr val="111111"/>
                </a:solidFill>
                <a:latin typeface="Gregor"/>
              </a:rPr>
              <a:t>, — а поэтому поглощаются, но не перевариваются </a:t>
            </a:r>
          </a:p>
          <a:p>
            <a:r>
              <a:rPr lang="ru-RU" altLang="ru-RU">
                <a:solidFill>
                  <a:srgbClr val="111111"/>
                </a:solidFill>
                <a:latin typeface="Gregor"/>
              </a:rPr>
              <a:t>В нас в среднем по 4 г пластика</a:t>
            </a:r>
            <a:endParaRPr lang="ru-RU" altLang="ru-RU"/>
          </a:p>
          <a:p>
            <a:endParaRPr lang="ru-RU" altLang="ru-RU"/>
          </a:p>
        </p:txBody>
      </p:sp>
      <p:sp>
        <p:nvSpPr>
          <p:cNvPr id="242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D16130-C397-4EFA-9D02-EDD71B7D5A13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0458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>
            <a:extLst>
              <a:ext uri="{FF2B5EF4-FFF2-40B4-BE49-F238E27FC236}">
                <a16:creationId xmlns:a16="http://schemas.microsoft.com/office/drawing/2014/main" id="{774F4FB4-42E8-C422-DAB9-4C6E8FA9C9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>
            <a:extLst>
              <a:ext uri="{FF2B5EF4-FFF2-40B4-BE49-F238E27FC236}">
                <a16:creationId xmlns:a16="http://schemas.microsoft.com/office/drawing/2014/main" id="{4AAC1480-8456-6FB4-7A93-09C04CE6B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94212" name="Номер слайда 3">
            <a:extLst>
              <a:ext uri="{FF2B5EF4-FFF2-40B4-BE49-F238E27FC236}">
                <a16:creationId xmlns:a16="http://schemas.microsoft.com/office/drawing/2014/main" id="{E660E4F6-7BCE-3FBF-FBE9-4ABB21AE4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BF4692-2C7D-4FB2-9636-EB4FD5160C2E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Первоначально – комнаты в разных зданиях, в 1892 г. передана в Академию наук, в 1897 г. построено новое здание, которое мы все знаем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39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9FE65-0CA2-4E92-8086-9C69DD15AF0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21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Для преобразования должна быть разность не менее 20 градусов</a:t>
            </a:r>
          </a:p>
        </p:txBody>
      </p:sp>
      <p:sp>
        <p:nvSpPr>
          <p:cNvPr id="228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C67848-82D7-4FE6-AE3D-B2A76A1CC8E3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017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>
            <a:extLst>
              <a:ext uri="{FF2B5EF4-FFF2-40B4-BE49-F238E27FC236}">
                <a16:creationId xmlns:a16="http://schemas.microsoft.com/office/drawing/2014/main" id="{761CC558-0FAB-CA29-370F-7D5ADD921C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>
            <a:extLst>
              <a:ext uri="{FF2B5EF4-FFF2-40B4-BE49-F238E27FC236}">
                <a16:creationId xmlns:a16="http://schemas.microsoft.com/office/drawing/2014/main" id="{10BFDD64-27D4-AC3E-79DF-3675380706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Географический факультет</a:t>
            </a:r>
          </a:p>
        </p:txBody>
      </p:sp>
      <p:sp>
        <p:nvSpPr>
          <p:cNvPr id="32772" name="Номер слайда 3">
            <a:extLst>
              <a:ext uri="{FF2B5EF4-FFF2-40B4-BE49-F238E27FC236}">
                <a16:creationId xmlns:a16="http://schemas.microsoft.com/office/drawing/2014/main" id="{6B91CB74-0746-DD59-123A-BD634CFC0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7BB492-255E-4C51-8020-400CE5D8392B}" type="slidenum">
              <a:rPr lang="ru-RU" altLang="ru-RU"/>
              <a:pPr/>
              <a:t>53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Станция была создана усилиями и на средства Петербургского общества естествоиспытателей, занимавшегося систематическими исследованиями Белого моря.</a:t>
            </a:r>
            <a:r>
              <a:rPr lang="ru-RU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3"/>
              </a:rPr>
              <a:t>[1]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На станцию в летнее время приезжали на практику студенты и преподаватели Петербургского университета. Одной из причин переезда станции на Мурман было незамерзающее море и большие возможности заниматься исследованием морской фауны.</a:t>
            </a:r>
          </a:p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00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Опасения за судьбу рыболовства в связи с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переловом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Северном море. Вызвали необходимость международного сотрудничества В 1902  г. с участием России был образован Международный Совет по исследованию моря (МСИМ-ИКЕС). Его созданию предшествовали две международные учредительные конференции,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1899 г. на одной из них предложили проводить измерения на стандартных горизонтах и разрезах.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Баренцевом море рекомендовалось выполнять стандартный разрез по меридиану 33°30’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от Кольского залива на север до 75°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с.ш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Первое российское специализированное научное судно Андрей Первозванный было п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остроено в </a:t>
            </a:r>
            <a:r>
              <a:rPr lang="ru-RU" sz="1800" dirty="0">
                <a:solidFill>
                  <a:srgbClr val="E389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1898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в Германии специально для </a:t>
            </a:r>
            <a:r>
              <a:rPr lang="ru-RU" sz="1800" u="sng" dirty="0">
                <a:solidFill>
                  <a:srgbClr val="0037B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МУРМАНСКАЯ НАУЧНО-ПРОМЫСЛОВАЯ ЭКСПЕДИЦИЯ"/>
              </a:rPr>
              <a:t>Мурманской научно-промысловой экспедиции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Водоизмещение — 336 т; скорость — 11 узлов.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мае 1900 г. на пароходе «Андрей Первозванный» Россия впервые проводит гидрологические и биологические исследования на разрезе «Кольский меридиан» от Мурманского берега до 73°00’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с.ш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Экспедицию возглавлял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Н.М.Книпович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1900-1901 гг. на пароходе «Андрей Первозванный» была отработана методика проведения гидрологических наблюдений на разрезе «Кольский меридиан». Технические возможности судна позволили выполнять исследования на разрезе во все сезоны года и на значительном удалении от берега, а благодаря приему ставить корабль носом на волну стало возможным производить гидрологические работы даже в «свежую» погоду и при значительном волнении.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основе собранных данных о температуре и солености воды уже осенью 1901 г. Н. М. Книпович составил ориентировочную карту течений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сожалению, уже с 1907 г. гидрологические и биологические исследования на разрезе «Кольский меридиан» прекратились.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1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Экономическая интервенция Норвегии - угрожала Новой Земле, готовилась экспедиция - геологическое обследование Новой Земли, даже чисто научная экспедиция легко может приобрести политическое значение.  Необходимо было показать советский флаг в полярных морях у берегов Новой Земли и архипелага Земля Франца‑Иосифа, начать изучение этих почти не исследованных районов, чтобы можно было приступить к хозяйственному их освоению.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вот в целях всестороннего и систематического изучения северных морей и полярных островов специальным декретом Совета Народных Комиссаров, подписанным В. И. Лениным 10 марта 1921 года, был создан Плавучий морской научный институт. Месяцев - тогда доцент кафедры зоологии беспозвоночных.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Месяцев Участвовал в революционной деятельности, сидел в тюрьме, профессора оценила трудолюбие., настойчивость,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отправили за казенный счет на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виллафранкскую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соловецкую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зоостанцию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1912 г. окончил Ун-т. Затем – организация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зоостанции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Косинских озерах и Байкальская экспедиция с Зенкевичем и Россолимо. В 1921 г. – осуществление давней мечты.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Комната № 7 со стеллажами – штаб </a:t>
            </a:r>
          </a:p>
          <a:p>
            <a:r>
              <a:rPr lang="ru-RU" sz="1800" b="0" i="0" dirty="0">
                <a:solidFill>
                  <a:srgbClr val="464646"/>
                </a:solidFill>
                <a:effectLst/>
                <a:latin typeface="Times New Roman" panose="02020603050405020304" pitchFamily="18" charset="0"/>
              </a:rPr>
              <a:t>Позже -д</a:t>
            </a:r>
            <a:r>
              <a:rPr lang="ru-RU" sz="1800" b="0" i="0" dirty="0">
                <a:solidFill>
                  <a:srgbClr val="464646"/>
                </a:solidFill>
                <a:effectLst/>
                <a:latin typeface="Arial" panose="020B0604020202020204" pitchFamily="34" charset="0"/>
              </a:rPr>
              <a:t>екан физико-математического факультета (1929–1930)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4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для начала Иван Илларионович выбрал пароход ледокольного типа «Малыгин» (б. «Соловой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Будимирович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»), в 3000 т водоизмещением.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«Персей» стал  первым советским научно-исследовательским судном. Оно начало строиться как зверобойная шхуна в городе Онега в 1916 году промышленником Могучим, но из-за революционных событий достроено не было. Недостроенный корпус  в 1922 году был передан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ProximaNova"/>
              </a:rPr>
              <a:t>Плавморнину</a:t>
            </a:r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 и достроен под руководством его директора, известного океанолога, Ивана Илларионовича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ProximaNova"/>
              </a:rPr>
              <a:t>Месяцева</a:t>
            </a:r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 в городе Архангельске в 1922–1923 годах.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Основой «Персея» являлся, по сути дела, только деревянный корпус шхуны. Все оборудование, механизмы, лебедки, компасы и вентиляторы поставлялись на шхуну с других судов, отслуживших свой срок. Так паровую машину и котел взяли с затонувшего буксира, поднятого водолазами (6 лет лежала на дне), рулевую машину — со списанного миноносца. Радиостанцию для «Персея» выделила Гидрографическая служба РККФ, динамо-машину — с броненосца «Чесма», который участвовал в русско-японской войне . 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Обводы как у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ProximaNova"/>
              </a:rPr>
              <a:t>Фрама</a:t>
            </a:r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. Толщина деревянного борта 40 см. 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Приборы: по рисункам в немецком издании Нансена сделали в кустарной мастерской – 10 штук из листовой меди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ProximaNova"/>
              </a:rPr>
              <a:t>7 ноября 1922 г. – поднят флаг, в начале 1923 г. – экспедиционный вымпел, знаменитый звездный флаг Персея.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7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морях Северного Ледовитого океана с 1923 по 1941 год «Персей» совершил 84 научных экспедиции и проделал с океанографическими работами более 100 тысяч морских миль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learSans Regular"/>
              </a:rPr>
              <a:t>«Персей» был школой для многих ученых, которые впоследствии возглавили крупные научные учреждения, стали основоположниками целых направлений в мировой науке.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5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Академики член-коры, профессора</a:t>
            </a:r>
          </a:p>
          <a:p>
            <a:r>
              <a:rPr lang="ru-RU" dirty="0"/>
              <a:t>Все были незаурядными</a:t>
            </a:r>
            <a:r>
              <a:rPr lang="ru-RU" baseline="0" dirty="0"/>
              <a:t> личностями. На судне был о</a:t>
            </a:r>
            <a:r>
              <a:rPr lang="ru-RU" dirty="0"/>
              <a:t>ркестр – 2 мандолины гитара и 2 расчески.</a:t>
            </a:r>
          </a:p>
          <a:p>
            <a:r>
              <a:rPr lang="ru-RU" dirty="0"/>
              <a:t>Стихи, эпиграммы, сборник песен. Зубов с Шулейкиным переругивались в стихах. </a:t>
            </a:r>
          </a:p>
          <a:p>
            <a:r>
              <a:rPr lang="ru-RU" dirty="0"/>
              <a:t>Всеволод </a:t>
            </a:r>
            <a:r>
              <a:rPr lang="ru-RU" dirty="0" err="1"/>
              <a:t>Аполлинарьевич</a:t>
            </a:r>
            <a:r>
              <a:rPr lang="ru-RU" dirty="0"/>
              <a:t> Васнецов написал книгу в 74 году.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88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МУ-1 Построено в 1930-е годы, назван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Pikkeri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Водоизмещение 540 т, 18 узлов. После вступления Эстонии в состав СССР корабль был включён в состав КБФ. После окончания войны был разоружён и переоборудован в правительственную яхту. С 61 по 78 г. принадлежал МГУ. В 1965 году "Московский Университет" снялся в фильме "Гиперболоид инженера Гарина". Судно "Московский университет.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Гидрографическое судно "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Горизонт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 Спущен на воду в 1962 г.  в Гданьске. Передан в 1979 г. в МГУ и переименован в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Московский университет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 декабря 1991 г. принадлежал Украине, с 1994 «Горизонт» Отряда научно-исследовательских судов, участвовал в антарктических экспедициях, затем - Киевская государственная морская академия, сломан в 2018 г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АкПетровский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Тунцелов постройки Хабаровского ССЗ 1966 г. Переоборудовано в научно-исследовательское океанографическое судно в 1970 г., передано Минрыбхозом МГУ в 1972 г. 17 сентября 1974г. НИС «Московский университет» переименовано в "Академик Петровский". Основание : Постановление Совета Министров РСФСР №511 от 17 сентября 1974 г.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1991  г. осталось на территории Украины, МГУ перестало принадлежать. Списано и утилизировано в Севастополе в 2011 г.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D143A-2617-4AA2-BC4B-E6E225A1404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61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692-07D8-4209-A10B-26F2DF60A635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4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F834-A2AF-4807-B00B-6F7653C3E8A7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4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D434B-D2A0-45A9-B208-60193176DB02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2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267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DA003-212F-4A0E-84A0-AE0A4DC6E66B}" type="datetime1">
              <a:rPr lang="ru-RU" smtClean="0">
                <a:solidFill>
                  <a:srgbClr val="000000"/>
                </a:solidFill>
              </a:rPr>
              <a:t>25.08.2023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457F6-46D6-A046-BA23-1883BD6D1CC1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9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B622-AF63-467B-9E07-494079DA6D59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2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648CF-D5AA-4EFD-8778-98C7288785C9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4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FAFB-B1F9-43E4-A56E-9035D590D29D}" type="datetime1">
              <a:rPr lang="ru-RU" smtClean="0"/>
              <a:t>25.08.2023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1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11-FFF7-4958-AFD9-9B0EAE47D70A}" type="datetime1">
              <a:rPr lang="ru-RU" smtClean="0"/>
              <a:t>25.08.2023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4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A6C1-F15E-46CA-A6FB-1B2C612265CC}" type="datetime1">
              <a:rPr lang="ru-RU" smtClean="0"/>
              <a:t>25.08.2023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9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4B39-DE44-48C5-A18B-117683E9065D}" type="datetime1">
              <a:rPr lang="ru-RU" smtClean="0"/>
              <a:t>25.08.2023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1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38AA6-E9BD-4CE0-8916-7F123A17D80B}" type="datetime1">
              <a:rPr lang="ru-RU" smtClean="0"/>
              <a:t>25.08.2023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5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9E78-66B9-46B6-981C-DA84A1F1B9E1}" type="datetime1">
              <a:rPr lang="ru-RU" smtClean="0"/>
              <a:t>25.08.2023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9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2B19F-EDF1-4CBA-93E7-EC2820AD9486}" type="datetime1">
              <a:rPr lang="ru-RU" smtClean="0"/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034D-D534-4A82-850D-A5E1E07DE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files/Articles/463099/fmars-06-00470-HTML/image_m/fmars-06-00470-g00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0.wdp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17" Type="http://schemas.microsoft.com/office/2007/relationships/hdphoto" Target="../media/hdphoto1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microsoft.com/office/2007/relationships/hdphoto" Target="../media/hdphoto9.wdp"/><Relationship Id="rId5" Type="http://schemas.openxmlformats.org/officeDocument/2006/relationships/image" Target="../media/image31.jpeg"/><Relationship Id="rId15" Type="http://schemas.microsoft.com/office/2007/relationships/hdphoto" Target="../media/hdphoto11.wdp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microsoft.com/office/2007/relationships/hdphoto" Target="../media/hdphoto8.wdp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openxmlformats.org/officeDocument/2006/relationships/image" Target="../media/image45.jpeg"/><Relationship Id="rId5" Type="http://schemas.openxmlformats.org/officeDocument/2006/relationships/image" Target="../media/image40.png"/><Relationship Id="rId10" Type="http://schemas.openxmlformats.org/officeDocument/2006/relationships/image" Target="../media/image44.jpeg"/><Relationship Id="rId4" Type="http://schemas.microsoft.com/office/2007/relationships/hdphoto" Target="../media/hdphoto13.wdp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oleObject" Target="../embeddings/oleObject1.bin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w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wmf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15.wdp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ceanhealthindex.org/global-scores/" TargetMode="External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s://commons.wikimedia.org/wiki/File:%D0%92%D0%B8%D0%BB%D0%BB%D0%B0-%D0%A4%D1%80%D0%B0%D0%BD%D0%BA%D1%81%D0%BA%D0%B0%D1%8F_%D0%B1%D0%B8%D0%BE%D1%81%D1%82%D0%B0%D0%BD%D1%86%D0%B8%D1%8F,_1898_%D0%B3..jpg?uselang=ru" TargetMode="Externa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ommos.org/" TargetMode="Externa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hyperlink" Target="https://www.oceandecade.org/actions/the-caspian-sea-digital-twin-cassead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gif"/><Relationship Id="rId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0289" y="2754038"/>
            <a:ext cx="5819163" cy="111574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ОКЕАН, КОТОРЫЙ НАМ НУЖЕН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0842" y="4177379"/>
            <a:ext cx="6940492" cy="16557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Добролюбов Сергей Анатольевич,</a:t>
            </a:r>
          </a:p>
          <a:p>
            <a:r>
              <a:rPr lang="ru-RU" dirty="0"/>
              <a:t>Декан географического факультета МГУ имени </a:t>
            </a:r>
            <a:r>
              <a:rPr lang="ru-RU" dirty="0" err="1"/>
              <a:t>М.В.Ломоносова</a:t>
            </a:r>
            <a:r>
              <a:rPr lang="ru-RU" dirty="0"/>
              <a:t>,</a:t>
            </a:r>
          </a:p>
          <a:p>
            <a:r>
              <a:rPr lang="ru-RU" dirty="0"/>
              <a:t>Зав. кафедрой океанологии, академик РАН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1645A-975D-03F4-6FB5-07CEE65A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67" y="243280"/>
            <a:ext cx="5248514" cy="4664280"/>
          </a:xfrm>
          <a:prstGeom prst="rect">
            <a:avLst/>
          </a:prstGeom>
        </p:spPr>
      </p:pic>
      <p:pic>
        <p:nvPicPr>
          <p:cNvPr id="6" name="Рисунок 5">
            <a:hlinkClick r:id="rId3" tgtFrame="&quot;_blank&quot;"/>
            <a:extLst>
              <a:ext uri="{FF2B5EF4-FFF2-40B4-BE49-F238E27FC236}">
                <a16:creationId xmlns:a16="http://schemas.microsoft.com/office/drawing/2014/main" id="{F6EC4E2A-ED51-B32F-79B9-0B4B17401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7310" y="640435"/>
            <a:ext cx="2041970" cy="19349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7EF2D1-3692-E2F3-3BEE-579914DD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1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9D55BD-772E-44A1-8AD4-2DADC6FFB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433" y="101445"/>
            <a:ext cx="2424653" cy="208925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819476B-109E-46B1-8B5C-47D715EFF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552931" y="348486"/>
            <a:ext cx="2854491" cy="47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A88F1E-C2AC-4E91-A039-90707092748A}"/>
              </a:ext>
            </a:extLst>
          </p:cNvPr>
          <p:cNvSpPr txBox="1"/>
          <p:nvPr/>
        </p:nvSpPr>
        <p:spPr>
          <a:xfrm>
            <a:off x="89163" y="4485453"/>
            <a:ext cx="716677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                                                       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Н.Н.Зубов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  <a:endParaRPr lang="ru-RU" b="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16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«В совместной работе учёные знакомились с достижениями родственных отраслей науки, обменивались опытом, обсуждали общие проблемы. Таким образом, "Персей" всегда был своеобразным </a:t>
            </a:r>
            <a:r>
              <a:rPr lang="ru-RU" sz="1600" b="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морским университетом</a:t>
            </a:r>
            <a:r>
              <a:rPr lang="ru-RU" sz="1600" b="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особенно для плававших на нём студентов разных высших учебных заведений и разных специальностей. Неудивительно поэтому, что большинство ведущих советских исследователей моря некогда плавало на "Персее".</a:t>
            </a:r>
          </a:p>
          <a:p>
            <a:pPr algn="r"/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  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132A369-6E58-4BFC-83C1-20610B5B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227" y="3429000"/>
            <a:ext cx="2760487" cy="313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5E0E5CF-C9CB-419E-AFEF-60B4C792C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4067" y="2240788"/>
            <a:ext cx="2911620" cy="22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E0DA554-84B0-4A6F-8AFD-EC7307F370B9}"/>
              </a:ext>
            </a:extLst>
          </p:cNvPr>
          <p:cNvCxnSpPr>
            <a:cxnSpLocks/>
          </p:cNvCxnSpPr>
          <p:nvPr/>
        </p:nvCxnSpPr>
        <p:spPr>
          <a:xfrm flipH="1">
            <a:off x="4790661" y="2867567"/>
            <a:ext cx="273933" cy="1617886"/>
          </a:xfrm>
          <a:prstGeom prst="straightConnector1">
            <a:avLst/>
          </a:prstGeom>
          <a:ln w="539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086" y="209760"/>
            <a:ext cx="2761628" cy="312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2753" y="4159184"/>
            <a:ext cx="1976813" cy="250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10</a:t>
            </a:fld>
            <a:endParaRPr lang="ru-RU"/>
          </a:p>
        </p:txBody>
      </p:sp>
      <p:pic>
        <p:nvPicPr>
          <p:cNvPr id="16" name="Picture 2" descr="https://avatars.mds.yandex.net/i?id=26340c69a18418e362bf1864c2182b05-4387356-images-thumbs&amp;n=1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3" y="80827"/>
            <a:ext cx="2054421" cy="10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2F2D96-978C-495E-B869-1CB9809F0B08}"/>
              </a:ext>
            </a:extLst>
          </p:cNvPr>
          <p:cNvSpPr txBox="1"/>
          <p:nvPr/>
        </p:nvSpPr>
        <p:spPr>
          <a:xfrm>
            <a:off x="2143584" y="584818"/>
            <a:ext cx="4626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рейсы «Персея»</a:t>
            </a:r>
          </a:p>
        </p:txBody>
      </p:sp>
    </p:spTree>
    <p:extLst>
      <p:ext uri="{BB962C8B-B14F-4D97-AF65-F5344CB8AC3E}">
        <p14:creationId xmlns:p14="http://schemas.microsoft.com/office/powerpoint/2010/main" val="20420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60FA6F-853B-4394-AB99-B43A6C57C2A0}"/>
              </a:ext>
            </a:extLst>
          </p:cNvPr>
          <p:cNvSpPr txBox="1"/>
          <p:nvPr/>
        </p:nvSpPr>
        <p:spPr>
          <a:xfrm>
            <a:off x="1823770" y="179282"/>
            <a:ext cx="782823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240" algn="ctr">
              <a:spcAft>
                <a:spcPts val="0"/>
              </a:spcAft>
            </a:pPr>
            <a:r>
              <a:rPr lang="ru-RU" sz="2800" b="1" spc="3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Участники рейсов «Персея»</a:t>
            </a:r>
          </a:p>
          <a:p>
            <a:pPr marR="15240" algn="ctr">
              <a:spcAft>
                <a:spcPts val="0"/>
              </a:spcAft>
            </a:pPr>
            <a:endParaRPr lang="ru-RU" sz="1800" spc="3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5240" algn="just">
              <a:spcAft>
                <a:spcPts val="0"/>
              </a:spcAft>
            </a:pPr>
            <a:r>
              <a:rPr lang="ru-RU" spc="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Академики: Лев Александ­рович Зенкевич, Василий Владими­рович Шулейкин. </a:t>
            </a:r>
          </a:p>
          <a:p>
            <a:pPr marR="15240" algn="just">
              <a:spcAft>
                <a:spcPts val="0"/>
              </a:spcAft>
            </a:pPr>
            <a:endParaRPr lang="ru-RU" spc="3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5240" algn="just">
              <a:spcAft>
                <a:spcPts val="0"/>
              </a:spcAft>
            </a:pPr>
            <a:r>
              <a:rPr lang="ru-RU" spc="3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</a:t>
            </a:r>
            <a:r>
              <a:rPr lang="ru-RU" spc="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лен.-корр. АН СССР: Вениамин Григорье­вич </a:t>
            </a:r>
            <a:r>
              <a:rPr lang="ru-RU" spc="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Богоров</a:t>
            </a:r>
            <a:r>
              <a:rPr lang="ru-RU" spc="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Сергей Владимирович Об­ручев.</a:t>
            </a:r>
          </a:p>
          <a:p>
            <a:pPr marR="15240" algn="just">
              <a:spcAft>
                <a:spcPts val="0"/>
              </a:spcAft>
            </a:pPr>
            <a:endParaRPr lang="ru-RU" spc="3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5240" algn="just">
              <a:spcAft>
                <a:spcPts val="0"/>
              </a:spcAft>
            </a:pPr>
            <a:r>
              <a:rPr lang="ru-RU" spc="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Профессор, контр-адмирал Николай Николаевич Зубов</a:t>
            </a:r>
          </a:p>
          <a:p>
            <a:pPr marR="15240" algn="just">
              <a:spcAft>
                <a:spcPts val="0"/>
              </a:spcAft>
            </a:pP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5240" algn="just">
              <a:spcAft>
                <a:spcPts val="0"/>
              </a:spcAft>
            </a:pPr>
            <a:r>
              <a:rPr lang="ru-RU" spc="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Профессора: Семен Владимирович Бруевич, Алексей Дмитриевич Добровольский, Мария Васильевна  Кленова, Леонид Леонидович Россолимо,……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94A69E-9680-41BC-AE2E-8A26364B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806" y="192502"/>
            <a:ext cx="1358036" cy="2110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78671A-C6CC-4D90-B043-238ECB5CDA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0571" y="1937390"/>
            <a:ext cx="1306458" cy="2125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BF02BE-0A94-42BD-91F6-B810085351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6" y="2583169"/>
            <a:ext cx="1419971" cy="2104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3F4089-BE8C-4642-A148-2B0CE555F2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825" y="4235739"/>
            <a:ext cx="1306458" cy="2104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38A44A-861B-49BE-B30A-BC4806DC5F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057" y="4230010"/>
            <a:ext cx="1499795" cy="21103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CB528EA-E491-4A27-8009-821A95EA07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3373" y="4234592"/>
            <a:ext cx="1548647" cy="21354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ADAE35-A092-42B2-947F-D6886F5E61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2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558" y="4222006"/>
            <a:ext cx="1607040" cy="214807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33C7CDD-9B03-4D9D-9000-E0238D608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4000"/>
                    </a14:imgEffect>
                    <a14:imgEffect>
                      <a14:brightnessContrast bright="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15" y="179282"/>
            <a:ext cx="1326485" cy="213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z="1400" b="1" smtClean="0">
                <a:solidFill>
                  <a:schemeClr val="tx1"/>
                </a:solidFill>
              </a:rPr>
              <a:t>11</a:t>
            </a:fld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18" y="4230010"/>
            <a:ext cx="1558075" cy="2104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304" y="4217050"/>
            <a:ext cx="1550487" cy="21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8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247DB-90B7-0FD4-7F67-CB518C7F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155706"/>
            <a:ext cx="9525000" cy="52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Плавучие университеты в СССР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320479-AB48-87CE-60F9-D5DF3B6F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12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06EF2-ED06-B2FC-3B5E-FE0D85640C2A}"/>
              </a:ext>
            </a:extLst>
          </p:cNvPr>
          <p:cNvSpPr txBox="1"/>
          <p:nvPr/>
        </p:nvSpPr>
        <p:spPr>
          <a:xfrm>
            <a:off x="8138964" y="6230938"/>
            <a:ext cx="345787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Суда Московского университета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0D9C4D-4D43-FC22-5F2E-7CB1371FD2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39" y="737340"/>
            <a:ext cx="3675997" cy="2573197"/>
          </a:xfrm>
          <a:prstGeom prst="rect">
            <a:avLst/>
          </a:prstGeom>
        </p:spPr>
      </p:pic>
      <p:pic>
        <p:nvPicPr>
          <p:cNvPr id="7" name="Picture 3" descr="IMG_0050">
            <a:extLst>
              <a:ext uri="{FF2B5EF4-FFF2-40B4-BE49-F238E27FC236}">
                <a16:creationId xmlns:a16="http://schemas.microsoft.com/office/drawing/2014/main" id="{D5EAAAB8-B836-EBE6-287D-DE736B56B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4000"/>
                    </a14:imgEffect>
                    <a14:imgEffect>
                      <a14:brightnessContrast bright="1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46" y="1121947"/>
            <a:ext cx="3343446" cy="24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7C6E05-DA44-70E0-DD5A-41C50F7636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8651" y="4488778"/>
            <a:ext cx="3623236" cy="17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4E74D6-39E7-9EA0-FB0D-CFCC5A89E4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1334">
            <a:off x="7911007" y="2773049"/>
            <a:ext cx="4138602" cy="1833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0A0DBF-F2B9-F156-6B5B-4B2C1DA74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8964" y="800786"/>
            <a:ext cx="3974305" cy="203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сследования учебно-научного судна «Батайск» в Атлантическом океане за период 1960 - 1966 годы: 1 - океанографические станции, 2- многосуточные наблюдения над течением, 3 - суточные наблюдения над уровнем, 4 - многосуточные наблюдения над уровнем, 5 - суточные наблюдения над уровнем, 6 - кромка льда">
            <a:extLst>
              <a:ext uri="{FF2B5EF4-FFF2-40B4-BE49-F238E27FC236}">
                <a16:creationId xmlns:a16="http://schemas.microsoft.com/office/drawing/2014/main" id="{27C623E7-C297-8D17-527A-A744A0185C0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52" y="2831520"/>
            <a:ext cx="3343446" cy="3579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0D3AC-600A-6347-5894-A69BA7B4CBCC}"/>
              </a:ext>
            </a:extLst>
          </p:cNvPr>
          <p:cNvSpPr txBox="1"/>
          <p:nvPr/>
        </p:nvSpPr>
        <p:spPr>
          <a:xfrm>
            <a:off x="2745310" y="937281"/>
            <a:ext cx="9485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Батайск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5F269-BD22-C3EE-5D36-496DEF860229}"/>
              </a:ext>
            </a:extLst>
          </p:cNvPr>
          <p:cNvSpPr txBox="1"/>
          <p:nvPr/>
        </p:nvSpPr>
        <p:spPr>
          <a:xfrm>
            <a:off x="6303402" y="1279729"/>
            <a:ext cx="8398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Витязь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28B112-7D21-C96C-1AB8-9DB7103F7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303" y="3978955"/>
            <a:ext cx="3343446" cy="23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6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345BAF7-C333-00CD-BCC5-F96644D69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3" name="Picture 4" descr="Map_TTRs_Red">
            <a:extLst>
              <a:ext uri="{FF2B5EF4-FFF2-40B4-BE49-F238E27FC236}">
                <a16:creationId xmlns:a16="http://schemas.microsoft.com/office/drawing/2014/main" id="{7B36AD69-57CF-F31F-36A1-6CD24329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168400"/>
            <a:ext cx="87630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>
            <a:extLst>
              <a:ext uri="{FF2B5EF4-FFF2-40B4-BE49-F238E27FC236}">
                <a16:creationId xmlns:a16="http://schemas.microsoft.com/office/drawing/2014/main" id="{57A83DAB-8D69-57D4-3AC4-968B03D4C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651" y="4221164"/>
            <a:ext cx="1323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000" b="1"/>
              <a:t>TTR-14        TTR-15</a:t>
            </a:r>
          </a:p>
          <a:p>
            <a:pPr algn="ctr" eaLnBrk="1" hangingPunct="1"/>
            <a:endParaRPr lang="en-US" altLang="ru-RU" sz="1000" b="1"/>
          </a:p>
          <a:p>
            <a:pPr algn="ctr" eaLnBrk="1" hangingPunct="1"/>
            <a:r>
              <a:rPr lang="en-US" altLang="ru-RU" sz="1000" b="1"/>
              <a:t>TTR-16       TTR-17</a:t>
            </a:r>
            <a:endParaRPr lang="ru-RU" altLang="ru-RU" sz="1000" b="1"/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0F3DA27-163E-FCF9-8DE0-F6AEBECD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6165851"/>
            <a:ext cx="17526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/>
              <a:t>2004- Copenhagen, Denmark</a:t>
            </a:r>
          </a:p>
          <a:p>
            <a:pPr eaLnBrk="1" hangingPunct="1"/>
            <a:r>
              <a:rPr lang="en-US" altLang="ru-RU" sz="900" b="1"/>
              <a:t>2005- Moscow, Russia</a:t>
            </a:r>
          </a:p>
          <a:p>
            <a:pPr eaLnBrk="1" hangingPunct="1"/>
            <a:r>
              <a:rPr lang="en-US" altLang="ru-RU" sz="900" b="1"/>
              <a:t>2006- Bremen, Germany</a:t>
            </a:r>
          </a:p>
          <a:p>
            <a:pPr eaLnBrk="1" hangingPunct="1"/>
            <a:r>
              <a:rPr lang="en-US" altLang="ru-RU" sz="900" b="1"/>
              <a:t>2009- Granada, Spain</a:t>
            </a:r>
            <a:endParaRPr lang="ru-RU" altLang="ru-RU" sz="900" b="1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2B5C649-0E58-B3B4-F699-9B3AC2E499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0"/>
            <a:ext cx="5866131" cy="1143000"/>
          </a:xfrm>
        </p:spPr>
        <p:txBody>
          <a:bodyPr>
            <a:normAutofit/>
          </a:bodyPr>
          <a:lstStyle/>
          <a:p>
            <a:pPr>
              <a:tabLst>
                <a:tab pos="3810000" algn="l"/>
              </a:tabLst>
              <a:defRPr/>
            </a:pPr>
            <a:b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международная программа ЮНЕСКО сотрудничества в области </a:t>
            </a:r>
            <a:b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науки и образования в морских науках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7FF0B-F313-6A34-1C1B-C4861A22C271}"/>
              </a:ext>
            </a:extLst>
          </p:cNvPr>
          <p:cNvSpPr txBox="1"/>
          <p:nvPr/>
        </p:nvSpPr>
        <p:spPr>
          <a:xfrm>
            <a:off x="162225" y="121733"/>
            <a:ext cx="534640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Плавучий Университет </a:t>
            </a:r>
          </a:p>
          <a:p>
            <a:pPr eaLnBrk="1" hangingPunct="1"/>
            <a:r>
              <a:rPr lang="ru-RU" altLang="ru-RU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«Обучение через исследование»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71A0EF-EBE2-D113-1550-EBD35C5EA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116" y="4495801"/>
            <a:ext cx="3915509" cy="242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F7706332-B1A5-CA60-C189-8A481DD85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117893"/>
            <a:ext cx="508317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более 1000 студентов и преподавателей, </a:t>
            </a:r>
          </a:p>
          <a:p>
            <a:pPr eaLnBrk="1" hangingPunct="1"/>
            <a:r>
              <a:rPr lang="ru-RU" altLang="ru-RU" sz="1600" b="1" dirty="0"/>
              <a:t>58 университетов и научных центров, 27 стран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C92C9C-2ED5-D976-D5B3-A92075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3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20009-A42F-5614-5D32-3BC28FC0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57" y="184270"/>
            <a:ext cx="6538916" cy="782337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Плавучие университеты последнего десятилетия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0B4547-5DB2-ACC2-B23D-D7F0D945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498" y="3677860"/>
            <a:ext cx="8714098" cy="2107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915" y="1118813"/>
            <a:ext cx="2221657" cy="15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3551" y="4689490"/>
            <a:ext cx="4203893" cy="2168510"/>
          </a:xfrm>
          <a:prstGeom prst="rect">
            <a:avLst/>
          </a:prstGeom>
        </p:spPr>
      </p:pic>
      <p:pic>
        <p:nvPicPr>
          <p:cNvPr id="7" name="Рисунок 5" descr="80north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1238" y="1257029"/>
            <a:ext cx="2867317" cy="245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54" y="1194830"/>
            <a:ext cx="3408586" cy="24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" b="-786"/>
          <a:stretch>
            <a:fillRect/>
          </a:stretch>
        </p:blipFill>
        <p:spPr bwMode="auto">
          <a:xfrm>
            <a:off x="9388286" y="1331438"/>
            <a:ext cx="2305964" cy="305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6763" y="2665947"/>
            <a:ext cx="3524475" cy="9442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40C3E43-7CE5-7DB9-78A4-78ABAB670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4822" y="4401112"/>
            <a:ext cx="3151834" cy="22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5CC045-0B71-362F-80B5-5823C7DFB2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738" y="184270"/>
            <a:ext cx="5027440" cy="8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39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F9ADE-5E20-186E-943E-5200C3F1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977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изучения океана 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26A507-A79D-8012-A3B3-29519766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7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0CDADB-621F-4B47-8E03-2ACC484B9CEC}"/>
              </a:ext>
            </a:extLst>
          </p:cNvPr>
          <p:cNvSpPr/>
          <p:nvPr/>
        </p:nvSpPr>
        <p:spPr>
          <a:xfrm>
            <a:off x="203699" y="98574"/>
            <a:ext cx="94446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Основа развития наук об океане - взаимодействие теоретических представлений и технологии получения данных наблюдений </a:t>
            </a:r>
          </a:p>
          <a:p>
            <a:pPr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 1970-х годов: технологическая революция в измерениях океанской среды</a:t>
            </a:r>
          </a:p>
          <a:p>
            <a:pPr>
              <a:defRPr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Было: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Суда - основа получения новых данных об океане, измерения были точечными, крайне редкими по времени. </a:t>
            </a:r>
          </a:p>
          <a:p>
            <a:pPr>
              <a:defRPr/>
            </a:pP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2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Зондирующая аппаратура, автономные дрейфующие и заякоренные системы, поплавки нейтральной плавучести, спутниковые наблюдения, компьютеры и сетевые технологии. </a:t>
            </a:r>
          </a:p>
          <a:p>
            <a:pPr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Все эти методы не прибавили точности индивидуального измерения, но впервые позволили получить пространственно-временные ряды и проанализировать неизвестные ранее масштабы океанических процессов.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8">
            <a:extLst>
              <a:ext uri="{FF2B5EF4-FFF2-40B4-BE49-F238E27FC236}">
                <a16:creationId xmlns:a16="http://schemas.microsoft.com/office/drawing/2014/main" id="{5A3EB6BB-841E-43F5-97F4-2DDBCDB2E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7719" y="2243053"/>
            <a:ext cx="18621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340" name="Picture 12">
            <a:extLst>
              <a:ext uri="{FF2B5EF4-FFF2-40B4-BE49-F238E27FC236}">
                <a16:creationId xmlns:a16="http://schemas.microsoft.com/office/drawing/2014/main" id="{4A2F0D75-187C-476E-9800-F74E45A1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8325" y="212725"/>
            <a:ext cx="23399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temp">
            <a:extLst>
              <a:ext uri="{FF2B5EF4-FFF2-40B4-BE49-F238E27FC236}">
                <a16:creationId xmlns:a16="http://schemas.microsoft.com/office/drawing/2014/main" id="{525E8037-81D8-441B-90CC-B29DC355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3863" y="4948068"/>
            <a:ext cx="24844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747499A-E84A-CE0E-D55D-B2F12189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1BD3B8-9B97-F995-4642-432CF8CFA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853802"/>
              </p:ext>
            </p:extLst>
          </p:nvPr>
        </p:nvGraphicFramePr>
        <p:xfrm>
          <a:off x="1741490" y="-61459"/>
          <a:ext cx="7445375" cy="3452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5" name="Text Box 11">
            <a:extLst>
              <a:ext uri="{FF2B5EF4-FFF2-40B4-BE49-F238E27FC236}">
                <a16:creationId xmlns:a16="http://schemas.microsoft.com/office/drawing/2014/main" id="{2A443052-1620-637F-DFF7-7251DADA2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04" y="3823710"/>
            <a:ext cx="39973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panose="020B0604020202020204" pitchFamily="34" charset="0"/>
              </a:rPr>
              <a:t>Дистанционные наблюдения и численное моделирование, как правило, нуждаются в результатах прямых измерений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5FC3A099-2388-D3CD-29D2-F972CA6A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230" y="3097742"/>
            <a:ext cx="4923972" cy="376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Номер слайда 1">
            <a:extLst>
              <a:ext uri="{FF2B5EF4-FFF2-40B4-BE49-F238E27FC236}">
                <a16:creationId xmlns:a16="http://schemas.microsoft.com/office/drawing/2014/main" id="{4CDCFEE0-FA24-8B34-F3EF-437736BA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0C3DC1-FE43-4642-B823-BED22A42E443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E530FE-951B-A39C-B6F3-0189A216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18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A2AF2BE-E9BA-2043-A6A8-B6AFBE112346}"/>
              </a:ext>
            </a:extLst>
          </p:cNvPr>
          <p:cNvGraphicFramePr>
            <a:graphicFrameLocks noGrp="1"/>
          </p:cNvGraphicFramePr>
          <p:nvPr/>
        </p:nvGraphicFramePr>
        <p:xfrm>
          <a:off x="232327" y="915868"/>
          <a:ext cx="6877051" cy="5517056"/>
        </p:xfrm>
        <a:graphic>
          <a:graphicData uri="http://schemas.openxmlformats.org/drawingml/2006/table">
            <a:tbl>
              <a:tblPr/>
              <a:tblGrid>
                <a:gridCol w="3121817">
                  <a:extLst>
                    <a:ext uri="{9D8B030D-6E8A-4147-A177-3AD203B41FA5}">
                      <a16:colId xmlns:a16="http://schemas.microsoft.com/office/drawing/2014/main" val="3260123243"/>
                    </a:ext>
                  </a:extLst>
                </a:gridCol>
                <a:gridCol w="3755234">
                  <a:extLst>
                    <a:ext uri="{9D8B030D-6E8A-4147-A177-3AD203B41FA5}">
                      <a16:colId xmlns:a16="http://schemas.microsoft.com/office/drawing/2014/main" val="3783917713"/>
                    </a:ext>
                  </a:extLst>
                </a:gridCol>
              </a:tblGrid>
              <a:tr h="44026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Характеристики океана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</a:rPr>
                        <a:t>Датчик / Спутник</a:t>
                      </a:r>
                      <a:endParaRPr lang="ru-RU" sz="1600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90441"/>
                  </a:ext>
                </a:extLst>
              </a:tr>
              <a:tr h="470776">
                <a:tc>
                  <a:txBody>
                    <a:bodyPr/>
                    <a:lstStyle/>
                    <a:p>
                      <a:pPr marL="108000">
                        <a:spcAft>
                          <a:spcPts val="0"/>
                        </a:spcAft>
                      </a:pPr>
                      <a:r>
                        <a:rPr lang="ru-RU" sz="1600" b="1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Температура поверхности</a:t>
                      </a:r>
                      <a:endParaRPr lang="ru-RU" sz="1600" b="1" u="non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ИК-радиометры, </a:t>
                      </a:r>
                      <a:r>
                        <a:rPr lang="ru-RU" sz="1600" b="1" dirty="0" err="1">
                          <a:effectLst/>
                          <a:latin typeface="Arial" panose="020B0604020202020204" pitchFamily="34" charset="0"/>
                        </a:rPr>
                        <a:t>спектрорадиометры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702094"/>
                  </a:ext>
                </a:extLst>
              </a:tr>
              <a:tr h="393035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Солёность на поверхности 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СВЧ-радиометры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722060"/>
                  </a:ext>
                </a:extLst>
              </a:tr>
              <a:tr h="706164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Морские течения, динамика водных масс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ИК-радиометры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радиолокаторы и радиовысотомеры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019895"/>
                  </a:ext>
                </a:extLst>
              </a:tr>
              <a:tr h="434945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Уровень моря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Радиовысотомеры</a:t>
                      </a:r>
                      <a:endParaRPr lang="ru-RU" sz="1600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983186"/>
                  </a:ext>
                </a:extLst>
              </a:tr>
              <a:tr h="47077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Волнение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Радиолокаторы РСА, СВЧ-радиометры, альтиметры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117360"/>
                  </a:ext>
                </a:extLst>
              </a:tr>
              <a:tr h="47077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Приводный</a:t>
                      </a: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ветер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effectLst/>
                          <a:latin typeface="Arial" panose="020B0604020202020204" pitchFamily="34" charset="0"/>
                        </a:rPr>
                        <a:t>Скаттерометры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 и СВЧ-радиометры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82930"/>
                  </a:ext>
                </a:extLst>
              </a:tr>
              <a:tr h="488530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Цвет воды, </a:t>
                      </a:r>
                      <a:r>
                        <a:rPr lang="ru-RU" sz="1600" b="1" u="none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биопродуктивность</a:t>
                      </a:r>
                      <a:endParaRPr lang="ru-RU" sz="1600" b="1" u="none" kern="1200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Многозональные сканеры и камеры</a:t>
                      </a:r>
                      <a:endParaRPr lang="ru-RU" sz="1600" dirty="0">
                        <a:effectLst/>
                      </a:endParaRPr>
                    </a:p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ru-RU" sz="1600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48850"/>
                  </a:ext>
                </a:extLst>
              </a:tr>
              <a:tr h="941551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Морские льды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Радиолокаторы РСА, СВЧ-радиометры, радиовысотомеры, сканирующие системы оптического диапазона</a:t>
                      </a:r>
                      <a:endParaRPr lang="ru-RU" sz="1600" b="1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86952"/>
                  </a:ext>
                </a:extLst>
              </a:tr>
              <a:tr h="607268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Рельеф дна</a:t>
                      </a: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</a:rPr>
                        <a:t>Многозональные камеры и сканеры, радиовысотомеры</a:t>
                      </a:r>
                      <a:endParaRPr lang="ru-RU" sz="1600" dirty="0">
                        <a:effectLst/>
                      </a:endParaRPr>
                    </a:p>
                  </a:txBody>
                  <a:tcPr marL="9920" marR="9920" marT="0" marB="0" anchor="ctr">
                    <a:lnL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432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2144F7-9FCC-C2EE-7846-534E5BDAEE79}"/>
              </a:ext>
            </a:extLst>
          </p:cNvPr>
          <p:cNvSpPr txBox="1"/>
          <p:nvPr/>
        </p:nvSpPr>
        <p:spPr>
          <a:xfrm>
            <a:off x="180953" y="142753"/>
            <a:ext cx="9552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Gill Sans" charset="0"/>
                <a:sym typeface="Gill Sans" charset="0"/>
              </a:rPr>
              <a:t>Что измеряется со спутников</a:t>
            </a:r>
            <a:endParaRPr lang="en-US" altLang="ru-RU" sz="3200" b="1" dirty="0">
              <a:solidFill>
                <a:schemeClr val="accent5">
                  <a:lumMod val="75000"/>
                </a:schemeClr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AF588179-FFE2-5869-ED88-9B3114C4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126" y="765174"/>
            <a:ext cx="3241674" cy="26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63ADA4D-9B83-DCF9-388A-576301A1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9365" y="3577591"/>
            <a:ext cx="3776321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22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36.jpg" descr="NATL60-MJM155_y2008m03d15.1d_CURLOVERF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993" y="620849"/>
            <a:ext cx="9144001" cy="58874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214"/>
          <p:cNvGrpSpPr/>
          <p:nvPr/>
        </p:nvGrpSpPr>
        <p:grpSpPr>
          <a:xfrm>
            <a:off x="1544006" y="2588827"/>
            <a:ext cx="1816358" cy="562088"/>
            <a:chOff x="7857" y="-193304"/>
            <a:chExt cx="2583262" cy="799411"/>
          </a:xfrm>
        </p:grpSpPr>
        <p:pic>
          <p:nvPicPr>
            <p:cNvPr id="212" name="pasted-image.pdf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02" y="296965"/>
              <a:ext cx="467891" cy="309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Shape 213"/>
            <p:cNvSpPr/>
            <p:nvPr/>
          </p:nvSpPr>
          <p:spPr>
            <a:xfrm>
              <a:off x="7857" y="-193304"/>
              <a:ext cx="2583262" cy="440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400" b="1"/>
              </a:lvl1pPr>
            </a:lstStyle>
            <a:p>
              <a:pPr lvl="0">
                <a:defRPr sz="1800" b="0"/>
              </a:pPr>
              <a:r>
                <a:rPr lang="en-US" sz="1687" dirty="0">
                  <a:latin typeface="Arial" panose="020B0604020202020204" pitchFamily="34" charset="0"/>
                  <a:cs typeface="Arial" panose="020B0604020202020204" pitchFamily="34" charset="0"/>
                </a:rPr>
                <a:t>Relative vorticity</a:t>
              </a:r>
              <a:endParaRPr lang="en-US" sz="1687" dirty="0"/>
            </a:p>
          </p:txBody>
        </p:sp>
      </p:grpSp>
      <p:sp>
        <p:nvSpPr>
          <p:cNvPr id="215" name="Shape 215"/>
          <p:cNvSpPr/>
          <p:nvPr/>
        </p:nvSpPr>
        <p:spPr>
          <a:xfrm>
            <a:off x="1787113" y="2022258"/>
            <a:ext cx="1510292" cy="3100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lang="ru-RU" sz="1600" dirty="0"/>
              <a:t>Глубина</a:t>
            </a:r>
            <a:r>
              <a:rPr lang="ru-RU" sz="1266" dirty="0"/>
              <a:t> </a:t>
            </a:r>
            <a:r>
              <a:rPr lang="en-US" sz="1266" dirty="0"/>
              <a:t> </a:t>
            </a:r>
            <a:r>
              <a:rPr lang="en-US" sz="1687" dirty="0"/>
              <a:t>100 </a:t>
            </a:r>
            <a:r>
              <a:rPr lang="ru-RU" sz="1687" dirty="0"/>
              <a:t>м</a:t>
            </a:r>
            <a:endParaRPr lang="en-US" sz="1687" dirty="0"/>
          </a:p>
        </p:txBody>
      </p:sp>
      <p:grpSp>
        <p:nvGrpSpPr>
          <p:cNvPr id="219" name="Group 219"/>
          <p:cNvGrpSpPr/>
          <p:nvPr/>
        </p:nvGrpSpPr>
        <p:grpSpPr>
          <a:xfrm>
            <a:off x="1942257" y="1244350"/>
            <a:ext cx="717447" cy="699368"/>
            <a:chOff x="0" y="0"/>
            <a:chExt cx="1401675" cy="994654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1401676" cy="994655"/>
            </a:xfrm>
            <a:prstGeom prst="roundRect">
              <a:avLst>
                <a:gd name="adj" fmla="val 27070"/>
              </a:avLst>
            </a:prstGeom>
            <a:solidFill>
              <a:srgbClr val="51A7F9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4329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18" name="Shape 218"/>
            <p:cNvSpPr/>
            <p:nvPr/>
          </p:nvSpPr>
          <p:spPr>
            <a:xfrm>
              <a:off x="53232" y="84601"/>
              <a:ext cx="1295211" cy="808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1800"/>
              </a:pPr>
              <a:r>
                <a:rPr lang="ru-RU" sz="1687" b="1" dirty="0">
                  <a:latin typeface="Arial" panose="020B0604020202020204" pitchFamily="34" charset="0"/>
                  <a:cs typeface="Arial" panose="020B0604020202020204" pitchFamily="34" charset="0"/>
                </a:rPr>
                <a:t>март</a:t>
              </a:r>
              <a:endParaRPr sz="1687" b="1" dirty="0"/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10089994" y="3587497"/>
            <a:ext cx="544394" cy="3102216"/>
            <a:chOff x="0" y="0"/>
            <a:chExt cx="774247" cy="4412038"/>
          </a:xfrm>
        </p:grpSpPr>
        <p:grpSp>
          <p:nvGrpSpPr>
            <p:cNvPr id="222" name="Group 222"/>
            <p:cNvGrpSpPr/>
            <p:nvPr/>
          </p:nvGrpSpPr>
          <p:grpSpPr>
            <a:xfrm>
              <a:off x="267" y="-1"/>
              <a:ext cx="773714" cy="4170155"/>
              <a:chOff x="0" y="0"/>
              <a:chExt cx="773712" cy="4170153"/>
            </a:xfrm>
          </p:grpSpPr>
          <p:pic>
            <p:nvPicPr>
              <p:cNvPr id="220" name="PLOT-AZO-09.png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8" y="0"/>
                <a:ext cx="772475" cy="41701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1" name="Shape 221"/>
              <p:cNvSpPr/>
              <p:nvPr/>
            </p:nvSpPr>
            <p:spPr>
              <a:xfrm>
                <a:off x="0" y="14445"/>
                <a:ext cx="421560" cy="3156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/>
                </a:pPr>
                <a:endParaRPr sz="1687"/>
              </a:p>
            </p:txBody>
          </p:sp>
        </p:grpSp>
        <p:sp>
          <p:nvSpPr>
            <p:cNvPr id="223" name="Shape 223"/>
            <p:cNvSpPr/>
            <p:nvPr/>
          </p:nvSpPr>
          <p:spPr>
            <a:xfrm>
              <a:off x="0" y="4153992"/>
              <a:ext cx="774248" cy="2580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 sz="1687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-436214" y="181489"/>
            <a:ext cx="11190899" cy="8178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25" tIns="50625" rIns="50625" bIns="50625" numCol="1" spcCol="38100" rtlCol="0" anchor="ctr">
            <a:spAutoFit/>
          </a:bodyPr>
          <a:lstStyle/>
          <a:p>
            <a:pPr algn="r" defTabSz="410751" latinLnBrk="1">
              <a:tabLst>
                <a:tab pos="692026" algn="l"/>
              </a:tabLst>
            </a:pPr>
            <a:r>
              <a:rPr lang="ru-RU" sz="2250" b="1" dirty="0">
                <a:latin typeface="Arial" pitchFamily="34" charset="0"/>
                <a:cs typeface="Arial" pitchFamily="34" charset="0"/>
                <a:sym typeface="Helvetica Light"/>
              </a:rPr>
              <a:t>Численное моделирование вихрей в океане модель </a:t>
            </a:r>
            <a:r>
              <a:rPr lang="en-US" sz="2400" dirty="0"/>
              <a:t>1/60° : NATL60</a:t>
            </a:r>
          </a:p>
          <a:p>
            <a:pPr algn="r" defTabSz="410751" latinLnBrk="1">
              <a:tabLst>
                <a:tab pos="692026" algn="l"/>
              </a:tabLst>
            </a:pPr>
            <a:endParaRPr lang="en-US" sz="225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0A983-7B66-468D-934C-E184090AB7C9}"/>
              </a:ext>
            </a:extLst>
          </p:cNvPr>
          <p:cNvSpPr txBox="1"/>
          <p:nvPr/>
        </p:nvSpPr>
        <p:spPr>
          <a:xfrm>
            <a:off x="1625417" y="2607276"/>
            <a:ext cx="2233519" cy="8506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75000"/>
              <a:defRPr sz="1800"/>
            </a:pPr>
            <a:r>
              <a:rPr lang="en-US" sz="1400" dirty="0"/>
              <a:t>1/60° 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en-US" sz="1400" dirty="0">
                <a:latin typeface="Symbol" panose="05050102010706020507" pitchFamily="18" charset="2"/>
                <a:ea typeface="Helvetica"/>
                <a:cs typeface="Helvetica"/>
                <a:sym typeface="Helvetica"/>
              </a:rPr>
              <a:t>D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x = 0.8</a:t>
            </a:r>
            <a:r>
              <a:rPr lang="ru-RU" sz="1400" dirty="0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1.6 </a:t>
            </a:r>
            <a:r>
              <a:rPr lang="ru-RU" sz="1400" dirty="0">
                <a:latin typeface="Helvetica"/>
                <a:ea typeface="Helvetica"/>
                <a:cs typeface="Helvetica"/>
                <a:sym typeface="Helvetica"/>
              </a:rPr>
              <a:t>км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>
              <a:lnSpc>
                <a:spcPct val="120000"/>
              </a:lnSpc>
              <a:buSzPct val="75000"/>
              <a:defRPr sz="1800"/>
            </a:pPr>
            <a:r>
              <a:rPr lang="en-US" sz="1400" dirty="0"/>
              <a:t>300 </a:t>
            </a:r>
            <a:r>
              <a:rPr lang="ru-RU" sz="1400" dirty="0"/>
              <a:t>уровней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 (</a:t>
            </a:r>
            <a:r>
              <a:rPr lang="en-US" sz="1400" dirty="0" err="1">
                <a:latin typeface="Symbol" panose="05050102010706020507" pitchFamily="18" charset="2"/>
                <a:ea typeface="Helvetica"/>
                <a:cs typeface="Helvetica"/>
                <a:sym typeface="Helvetica"/>
              </a:rPr>
              <a:t>D</a:t>
            </a:r>
            <a:r>
              <a:rPr lang="en-US" sz="1400" dirty="0" err="1">
                <a:latin typeface="Helvetica"/>
                <a:ea typeface="Helvetica"/>
                <a:cs typeface="Helvetica"/>
                <a:sym typeface="Helvetica"/>
              </a:rPr>
              <a:t>z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 = 1</a:t>
            </a:r>
            <a:r>
              <a:rPr lang="ru-RU" sz="1400" dirty="0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30 </a:t>
            </a:r>
            <a:r>
              <a:rPr lang="ru-RU" sz="1400" dirty="0">
                <a:latin typeface="Helvetica"/>
                <a:ea typeface="Helvetica"/>
                <a:cs typeface="Helvetica"/>
                <a:sym typeface="Helvetica"/>
              </a:rPr>
              <a:t>м</a:t>
            </a:r>
            <a:r>
              <a:rPr lang="en-US" sz="1400" dirty="0"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>
              <a:lnSpc>
                <a:spcPct val="120000"/>
              </a:lnSpc>
              <a:buSzPct val="75000"/>
              <a:defRPr sz="1800"/>
            </a:pPr>
            <a:r>
              <a:rPr lang="en-US" sz="1400" dirty="0"/>
              <a:t>5.7 </a:t>
            </a:r>
            <a:r>
              <a:rPr lang="ru-RU" sz="1400" dirty="0"/>
              <a:t>миллиардов точек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03133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4A1FA9-DD76-BAD5-9B2C-1C03F395252D}"/>
              </a:ext>
            </a:extLst>
          </p:cNvPr>
          <p:cNvSpPr txBox="1"/>
          <p:nvPr/>
        </p:nvSpPr>
        <p:spPr>
          <a:xfrm>
            <a:off x="1096984" y="1120676"/>
            <a:ext cx="9786077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  <a:p>
            <a:pPr>
              <a:lnSpc>
                <a:spcPct val="15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 изучали океан – история науки об океане в России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изучения океана.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Десятилетие ООН наук об океане 2021-2030 -  вызовы и ожидаемые результаты.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62BEAC4-650B-B063-2FA4-BE8962FE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5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Box 2"/>
          <p:cNvSpPr txBox="1">
            <a:spLocks noChangeArrowheads="1"/>
          </p:cNvSpPr>
          <p:nvPr/>
        </p:nvSpPr>
        <p:spPr bwMode="auto">
          <a:xfrm>
            <a:off x="2489229" y="231032"/>
            <a:ext cx="7337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Численное моделирование: вихри в Черном море</a:t>
            </a:r>
          </a:p>
        </p:txBody>
      </p:sp>
      <p:pic>
        <p:nvPicPr>
          <p:cNvPr id="2" name="socurloverf in BSAS12-MR16_y2007.1d_cur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688" b="4237"/>
          <a:stretch/>
        </p:blipFill>
        <p:spPr>
          <a:xfrm>
            <a:off x="1792704" y="692697"/>
            <a:ext cx="8730765" cy="54005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099E65-35A3-9485-7EFD-E4BDC83E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C309FAD-EC10-D4D9-619B-E682139AAE0F}"/>
              </a:ext>
            </a:extLst>
          </p:cNvPr>
          <p:cNvGraphicFramePr/>
          <p:nvPr/>
        </p:nvGraphicFramePr>
        <p:xfrm>
          <a:off x="1703389" y="260350"/>
          <a:ext cx="5843587" cy="59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6195" name="Picture 87" descr="1ship">
            <a:extLst>
              <a:ext uri="{FF2B5EF4-FFF2-40B4-BE49-F238E27FC236}">
                <a16:creationId xmlns:a16="http://schemas.microsoft.com/office/drawing/2014/main" id="{1B5A67BE-B57D-4570-A180-61B6B155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50" y="214313"/>
            <a:ext cx="4210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196" name="Group 88">
            <a:extLst>
              <a:ext uri="{FF2B5EF4-FFF2-40B4-BE49-F238E27FC236}">
                <a16:creationId xmlns:a16="http://schemas.microsoft.com/office/drawing/2014/main" id="{22C086E0-B4BD-B13C-3DFE-BF34A44085C6}"/>
              </a:ext>
            </a:extLst>
          </p:cNvPr>
          <p:cNvGrpSpPr>
            <a:grpSpLocks/>
          </p:cNvGrpSpPr>
          <p:nvPr/>
        </p:nvGrpSpPr>
        <p:grpSpPr bwMode="auto">
          <a:xfrm>
            <a:off x="7967663" y="1989138"/>
            <a:ext cx="2195512" cy="2989262"/>
            <a:chOff x="1680" y="912"/>
            <a:chExt cx="2175" cy="3318"/>
          </a:xfrm>
        </p:grpSpPr>
        <p:pic>
          <p:nvPicPr>
            <p:cNvPr id="136199" name="Picture 89" descr="MOOS-wind-power">
              <a:extLst>
                <a:ext uri="{FF2B5EF4-FFF2-40B4-BE49-F238E27FC236}">
                  <a16:creationId xmlns:a16="http://schemas.microsoft.com/office/drawing/2014/main" id="{A476B9DF-E24D-F9CB-6713-EFE2C715F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912"/>
              <a:ext cx="2175" cy="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00" name="Picture 90" descr="moosII_wind_250">
              <a:extLst>
                <a:ext uri="{FF2B5EF4-FFF2-40B4-BE49-F238E27FC236}">
                  <a16:creationId xmlns:a16="http://schemas.microsoft.com/office/drawing/2014/main" id="{DE227678-327F-1045-E382-ACA8D9579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912"/>
              <a:ext cx="2155" cy="2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6197" name="Object 95">
            <a:extLst>
              <a:ext uri="{FF2B5EF4-FFF2-40B4-BE49-F238E27FC236}">
                <a16:creationId xmlns:a16="http://schemas.microsoft.com/office/drawing/2014/main" id="{0F172AC8-88F6-A760-BE46-5D73FE34E6B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888163" y="4581526"/>
          <a:ext cx="3467100" cy="210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1" imgW="7802330" imgH="4727144" progId="Photoshop.Image.9">
                  <p:embed/>
                </p:oleObj>
              </mc:Choice>
              <mc:Fallback>
                <p:oleObj name="Image" r:id="rId11" imgW="7802330" imgH="4727144" progId="Photoshop.Image.9">
                  <p:embed/>
                  <p:pic>
                    <p:nvPicPr>
                      <p:cNvPr id="136197" name="Object 95">
                        <a:extLst>
                          <a:ext uri="{FF2B5EF4-FFF2-40B4-BE49-F238E27FC236}">
                            <a16:creationId xmlns:a16="http://schemas.microsoft.com/office/drawing/2014/main" id="{0F172AC8-88F6-A760-BE46-5D73FE34E6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4581526"/>
                        <a:ext cx="3467100" cy="210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8" name="Номер слайда 2">
            <a:extLst>
              <a:ext uri="{FF2B5EF4-FFF2-40B4-BE49-F238E27FC236}">
                <a16:creationId xmlns:a16="http://schemas.microsoft.com/office/drawing/2014/main" id="{1AA108E0-041E-3CD7-5AF2-238F3B9B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E8E775-C56A-41D3-B75F-4064683D8701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AutoShape 2"/>
          <p:cNvSpPr>
            <a:spLocks noChangeArrowheads="1"/>
          </p:cNvSpPr>
          <p:nvPr/>
        </p:nvSpPr>
        <p:spPr bwMode="auto">
          <a:xfrm>
            <a:off x="1524000" y="188913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1909587" y="631259"/>
            <a:ext cx="5113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400" dirty="0">
                <a:latin typeface="Arial" panose="020B0604020202020204" pitchFamily="34" charset="0"/>
              </a:rPr>
              <a:t> -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</a:rPr>
              <a:t>Измеряет температуру, соленость</a:t>
            </a:r>
            <a:endParaRPr lang="en-US" altLang="ru-RU" sz="2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1992314" y="1108075"/>
            <a:ext cx="19510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accent2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</a:rPr>
              <a:t>4-5 лет жизни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3262404" y="62519"/>
            <a:ext cx="5053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accent2"/>
                </a:solidFill>
                <a:latin typeface="Arial" panose="020B0604020202020204" pitchFamily="34" charset="0"/>
              </a:rPr>
              <a:t>Буи нейтральной плавучести</a:t>
            </a:r>
          </a:p>
        </p:txBody>
      </p:sp>
      <p:pic>
        <p:nvPicPr>
          <p:cNvPr id="139270" name="Picture 8" descr="схема работы cop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" t="1379" r="3235" b="3159"/>
          <a:stretch>
            <a:fillRect/>
          </a:stretch>
        </p:blipFill>
        <p:spPr bwMode="auto">
          <a:xfrm>
            <a:off x="1697761" y="2467681"/>
            <a:ext cx="4283520" cy="40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3EB7708-6FF5-4D2E-A86F-A002C62D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026" y="4014066"/>
            <a:ext cx="4810090" cy="28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 descr="Изображение выглядит как игра, стол, сидит, вода&#10;&#10;Автоматически созданное описание">
            <a:extLst>
              <a:ext uri="{FF2B5EF4-FFF2-40B4-BE49-F238E27FC236}">
                <a16:creationId xmlns:a16="http://schemas.microsoft.com/office/drawing/2014/main" id="{5F353EAE-9037-4746-A5B6-8B1A91A35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96" y="561580"/>
            <a:ext cx="1123833" cy="1214367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63534A6-C2F8-4CE5-B16D-5F26220CF1D5}"/>
              </a:ext>
            </a:extLst>
          </p:cNvPr>
          <p:cNvSpPr txBox="1">
            <a:spLocks/>
          </p:cNvSpPr>
          <p:nvPr/>
        </p:nvSpPr>
        <p:spPr>
          <a:xfrm>
            <a:off x="-541636" y="122626"/>
            <a:ext cx="40005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700" b="1" dirty="0"/>
              <a:t>Программа АРГО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7762" y="1553281"/>
            <a:ext cx="5842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состояния океана в режиме реального времени по всему земному шару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5AC172B-B659-4A22-8620-0DC558CD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0084" y="759921"/>
            <a:ext cx="4283520" cy="30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7">
            <a:extLst>
              <a:ext uri="{FF2B5EF4-FFF2-40B4-BE49-F238E27FC236}">
                <a16:creationId xmlns:a16="http://schemas.microsoft.com/office/drawing/2014/main" id="{ED641272-DC63-7DC7-16F0-9F38C005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89" y="1907224"/>
            <a:ext cx="1522121" cy="20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1C6FA7-10EB-3FCB-D8BC-AB80C1E0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443764"/>
            <a:ext cx="3139001" cy="1605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696026"/>
            <a:ext cx="2576945" cy="1605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D19FE-5A3D-407F-B201-149C0FE247DB}"/>
              </a:ext>
            </a:extLst>
          </p:cNvPr>
          <p:cNvSpPr txBox="1"/>
          <p:nvPr/>
        </p:nvSpPr>
        <p:spPr>
          <a:xfrm>
            <a:off x="1703513" y="0"/>
            <a:ext cx="39884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Дрейфующие буи</a:t>
            </a: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id="{97F782CC-BF4A-4C41-A824-11F0A0DE0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934" y="4049474"/>
            <a:ext cx="3845403" cy="2547878"/>
          </a:xfr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A55D53E-3339-40CA-9568-A0A7A76F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768" y="1052736"/>
            <a:ext cx="2580140" cy="9941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 поверхности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Атмосферное давление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Скорость течения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8B9DAE0-874F-4819-97A2-BF460461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330" y="1473126"/>
            <a:ext cx="2700338" cy="68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glider4">
            <a:extLst>
              <a:ext uri="{FF2B5EF4-FFF2-40B4-BE49-F238E27FC236}">
                <a16:creationId xmlns:a16="http://schemas.microsoft.com/office/drawing/2014/main" id="{82F26382-3577-4EDF-BD8F-2E9354237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977" y="4408338"/>
            <a:ext cx="4557145" cy="23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F57BE08-E6D3-46F6-BCB5-AA8AE3875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2190300"/>
            <a:ext cx="343682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65A3C8F-A9B7-4BED-987F-FBF0BD1A1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920" y="125373"/>
            <a:ext cx="5740152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Глайдеры</a:t>
            </a:r>
            <a:r>
              <a:rPr lang="ru-RU" altLang="ru-RU" sz="3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Автономные подводные аппараты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A5D827-2BA5-B53F-6BFE-3AA80A20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8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58292E17-0BA9-4BF5-BBAE-FF612CC7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3" y="6007781"/>
            <a:ext cx="29130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ja-JP" sz="1600" dirty="0">
                <a:solidFill>
                  <a:schemeClr val="accent2">
                    <a:lumMod val="75000"/>
                  </a:schemeClr>
                </a:solidFill>
                <a:ea typeface="MS PGothic" panose="020B0600070205080204" pitchFamily="34" charset="-128"/>
              </a:rPr>
              <a:t>схема современных измерений подо льдом</a:t>
            </a:r>
            <a:endParaRPr lang="ru-RU" altLang="ja-JP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7B951347-E7E5-49BE-8F2B-0517964AA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463" y="114969"/>
            <a:ext cx="475252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Измерения в Арктике</a:t>
            </a:r>
            <a:endParaRPr lang="en-US" alt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3" name="Picture 10" descr="itp_146775">
            <a:extLst>
              <a:ext uri="{FF2B5EF4-FFF2-40B4-BE49-F238E27FC236}">
                <a16:creationId xmlns:a16="http://schemas.microsoft.com/office/drawing/2014/main" id="{7C95C682-C6BC-412B-8FDE-6F43EB8B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5" y="836712"/>
            <a:ext cx="2633366" cy="50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845B361-6901-44DC-9774-B2B60176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259" y="1037083"/>
            <a:ext cx="2057585" cy="27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0857FD-920C-421F-9B21-02C545BE46F2}"/>
              </a:ext>
            </a:extLst>
          </p:cNvPr>
          <p:cNvSpPr txBox="1"/>
          <p:nvPr/>
        </p:nvSpPr>
        <p:spPr>
          <a:xfrm>
            <a:off x="4742926" y="5013176"/>
            <a:ext cx="6018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1937-1990 гг. – всего 3,5 тыс. станций в Арктическом бассейне</a:t>
            </a:r>
          </a:p>
          <a:p>
            <a:endParaRPr 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2004-2019 гг. – более 120 тыс. станций зондирования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157" y="392350"/>
            <a:ext cx="2516477" cy="159384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960096" y="1968101"/>
            <a:ext cx="3542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Дрейф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Папанинцев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Северный Полюс-1 – 37океанографических станций за 9 месяцев 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40D6E1D0-47A3-4031-8ACC-FDB2C542F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7949" y="2996952"/>
            <a:ext cx="3760712" cy="19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7C85F7-BF7B-29EF-C2FF-3CEE41E3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243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CD90462-38E6-4E69-A256-1C0915A92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1349" y="395824"/>
            <a:ext cx="2605992" cy="24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75110A-D61E-4356-A84C-19DCA9F8F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004" y="504756"/>
            <a:ext cx="4536334" cy="869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86C58-B108-4F14-805A-F7B331D18289}"/>
              </a:ext>
            </a:extLst>
          </p:cNvPr>
          <p:cNvSpPr txBox="1"/>
          <p:nvPr/>
        </p:nvSpPr>
        <p:spPr>
          <a:xfrm>
            <a:off x="2949111" y="-9113"/>
            <a:ext cx="671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Использование морских млекопитающих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13D9E5-975E-489E-B03D-72089EC69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59" y="1426058"/>
            <a:ext cx="3944089" cy="20456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74AA2D9-5252-457B-9BD2-16A0B90CF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602" y="4946685"/>
            <a:ext cx="2922223" cy="1614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7E8235-E1FA-4671-B1E4-C45C5C3E8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498" y="3428122"/>
            <a:ext cx="2789543" cy="18211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57E3413-B8ED-43BB-A24F-1943D8A9C8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4931" y="575950"/>
            <a:ext cx="1771726" cy="21486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B6D599-8DDF-4040-9DDA-560FD17DAB9E}"/>
              </a:ext>
            </a:extLst>
          </p:cNvPr>
          <p:cNvSpPr txBox="1"/>
          <p:nvPr/>
        </p:nvSpPr>
        <p:spPr>
          <a:xfrm>
            <a:off x="1750779" y="2848039"/>
            <a:ext cx="2243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Около 500 тысяч профилей температуры и солености</a:t>
            </a:r>
          </a:p>
        </p:txBody>
      </p:sp>
      <p:pic>
        <p:nvPicPr>
          <p:cNvPr id="11" name="Picture 9" descr="http://www.nasa.gov/images/content/168791main_sealion-3-browse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807" y="4092455"/>
            <a:ext cx="3993302" cy="26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74773" y="3032367"/>
            <a:ext cx="38528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dirty="0">
                <a:latin typeface="+mj-lt"/>
                <a:cs typeface="Arial" charset="0"/>
              </a:rPr>
              <a:t>Профили температуры на севере Тихого океана от </a:t>
            </a:r>
          </a:p>
          <a:p>
            <a:pPr algn="ctr" eaLnBrk="1" hangingPunct="1">
              <a:defRPr/>
            </a:pPr>
            <a:r>
              <a:rPr lang="ru-RU" sz="2000" dirty="0">
                <a:latin typeface="+mj-lt"/>
                <a:cs typeface="Arial" charset="0"/>
              </a:rPr>
              <a:t>7 морских слонов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ED166B2-0AD9-EA22-315F-4DAEF2E5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609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>
          <a:xfrm>
            <a:off x="1920027" y="84226"/>
            <a:ext cx="5551487" cy="784225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</a:rPr>
              <a:t>Утята в океане:1992-2007</a:t>
            </a:r>
          </a:p>
        </p:txBody>
      </p:sp>
      <p:pic>
        <p:nvPicPr>
          <p:cNvPr id="141315" name="Picture 4" descr="1059135984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791" y="0"/>
            <a:ext cx="269398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strangemaps.files.wordpress.com/2008/05/floatees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1052514"/>
            <a:ext cx="5551487" cy="34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7" descr="Moby-Duck 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6700" y="3796507"/>
            <a:ext cx="1905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9" descr="http://static.guim.co.uk/sys-images/Guardian/Pix/pixies/2012/2/9/1328797133781/Curtis-Ebbesmeyer-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548" y="4717059"/>
            <a:ext cx="1878123" cy="187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5" descr="duck_tra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92" y="3863206"/>
            <a:ext cx="4679083" cy="28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9505A2-EAC0-3486-3046-3950024D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900124-6ED5-F64E-91F2-16DB35726CD7}"/>
              </a:ext>
            </a:extLst>
          </p:cNvPr>
          <p:cNvSpPr txBox="1"/>
          <p:nvPr/>
        </p:nvSpPr>
        <p:spPr>
          <a:xfrm>
            <a:off x="1049152" y="1501540"/>
            <a:ext cx="10963175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Десятилетие ООН наук об океане 2021-2030 -  вызовы и ожидаемые результаты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41EC2D-BFD6-3464-59AE-E097E1B7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0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>
            <a:extLst>
              <a:ext uri="{FF2B5EF4-FFF2-40B4-BE49-F238E27FC236}">
                <a16:creationId xmlns:a16="http://schemas.microsoft.com/office/drawing/2014/main" id="{FAC3A693-682C-CF77-D66E-D2BFCDB2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88" y="1"/>
            <a:ext cx="11156944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72-й сессия Генассамблеи ООН в декабре 2017 года объявило период 2021-2030 гг. 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Десятилетием ООН, посвященным науке об океане в интересах устойчивого развития</a:t>
            </a:r>
            <a:r>
              <a:rPr lang="ru-RU" altLang="ru-RU" sz="20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«Устойчивое инвестирование в экономику Мирового океана способно принести пятикратную в сопоставлении с затратами выгоду».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Главная задача Десятилетия – </a:t>
            </a:r>
            <a:r>
              <a:rPr lang="ru-RU" altLang="ru-RU" sz="2000" b="1" dirty="0">
                <a:latin typeface="Arial" panose="020B0604020202020204" pitchFamily="34" charset="0"/>
              </a:rPr>
              <a:t>«Принятие в сфере морской науки решений в интересах устойчивого развития, способных вызвать изменения и сблизить человека с океаном».</a:t>
            </a:r>
            <a:r>
              <a:rPr lang="ru-RU" altLang="ru-RU" sz="2000" dirty="0">
                <a:latin typeface="Arial" panose="020B0604020202020204" pitchFamily="34" charset="0"/>
              </a:rPr>
              <a:t> Его проведение будет способствовать накоплению данных, информации и знаний, необходимых для перехода </a:t>
            </a:r>
            <a:r>
              <a:rPr lang="ru-RU" altLang="ru-RU" sz="2000" b="1" dirty="0">
                <a:latin typeface="Arial" panose="020B0604020202020204" pitchFamily="34" charset="0"/>
              </a:rPr>
              <a:t>от «океана, который мы имеем», к «океану, который нам нужен».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10243" name="Рисунок 4">
            <a:extLst>
              <a:ext uri="{FF2B5EF4-FFF2-40B4-BE49-F238E27FC236}">
                <a16:creationId xmlns:a16="http://schemas.microsoft.com/office/drawing/2014/main" id="{6B05C696-5D20-17D0-E671-CFFB0CDB9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588" y="4062652"/>
            <a:ext cx="5435347" cy="252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66A810AE-1FF2-C307-FF2A-F34715B5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9408" y="5042139"/>
            <a:ext cx="6312651" cy="13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2803D6-5BB7-5A5E-596A-74901E7B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FCCAC-1A7D-A26D-BCC9-9B0E0FF47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782" y="-164136"/>
            <a:ext cx="9550564" cy="63772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B02641-8558-1AB6-F995-2BEF24644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51" y="644874"/>
            <a:ext cx="3145391" cy="1534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61201-E02E-B4B5-6998-2A61594544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64" y="3429000"/>
            <a:ext cx="2441036" cy="22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118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4AFA70-BBE5-EEF6-E75A-CBC0AE394835}"/>
              </a:ext>
            </a:extLst>
          </p:cNvPr>
          <p:cNvSpPr txBox="1"/>
          <p:nvPr/>
        </p:nvSpPr>
        <p:spPr>
          <a:xfrm>
            <a:off x="1276140" y="2770165"/>
            <a:ext cx="1125415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изучали океан – история науки об океане в России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ED08EB-0C76-5486-27D6-BAC7731D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9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21920" y="137160"/>
            <a:ext cx="12070080" cy="5867400"/>
            <a:chOff x="1661160" y="137160"/>
            <a:chExt cx="10134600" cy="509844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22080" y="3322588"/>
              <a:ext cx="2773680" cy="191302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0800" y="137160"/>
              <a:ext cx="7680960" cy="303302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1160" y="3170188"/>
              <a:ext cx="7680960" cy="1905000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23EFFD-2CD3-2251-1581-3D36399D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1" y="228600"/>
            <a:ext cx="11090658" cy="640756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109AFD-9101-1954-ED5A-5E0FC027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13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F10155-8E70-4293-98AE-5CFAF31652BC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241667" name="TextBox 2"/>
          <p:cNvSpPr txBox="1">
            <a:spLocks noChangeArrowheads="1"/>
          </p:cNvSpPr>
          <p:nvPr/>
        </p:nvSpPr>
        <p:spPr bwMode="auto">
          <a:xfrm>
            <a:off x="3814764" y="7939"/>
            <a:ext cx="3284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C00000"/>
                </a:solidFill>
                <a:latin typeface="Arial" panose="020B0604020202020204" pitchFamily="34" charset="0"/>
              </a:rPr>
              <a:t>Пластик в океане</a:t>
            </a:r>
          </a:p>
        </p:txBody>
      </p:sp>
      <p:pic>
        <p:nvPicPr>
          <p:cNvPr id="241668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3"/>
          <a:stretch>
            <a:fillRect/>
          </a:stretch>
        </p:blipFill>
        <p:spPr bwMode="auto">
          <a:xfrm>
            <a:off x="8528050" y="306388"/>
            <a:ext cx="20335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9" name="Прямоугольник 6"/>
          <p:cNvSpPr>
            <a:spLocks noChangeArrowheads="1"/>
          </p:cNvSpPr>
          <p:nvPr/>
        </p:nvSpPr>
        <p:spPr bwMode="auto">
          <a:xfrm>
            <a:off x="604004" y="1085739"/>
            <a:ext cx="5473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К 2025 году на каждые три килограмма рыбы в Мировом океане будет приходиться по килограмму мусора, к 2050 году – соотношение 1:1.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241670" name="Прямоугольник 7"/>
          <p:cNvSpPr>
            <a:spLocks noChangeArrowheads="1"/>
          </p:cNvSpPr>
          <p:nvPr/>
        </p:nvSpPr>
        <p:spPr bwMode="auto">
          <a:xfrm>
            <a:off x="640517" y="533290"/>
            <a:ext cx="6551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Каждый год в океан попадает  13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млн.т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пластиковых отходов (80% всего мусора в океане)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241671" name="Picture 2" descr="https://cdn.boatinternational.com/bi_prd/bi/library_images/R0xkdXS8RbevZCaTBdg7_plastic-pollution-underwater-Rich-Carey-shutterstock-1280x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09" y="2083454"/>
            <a:ext cx="341788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4" descr="https://biomolecula.ru/img/content/1651/04.karta-plastothodov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340" y="3235036"/>
            <a:ext cx="4616450" cy="252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3" name="TextBox 9"/>
          <p:cNvSpPr txBox="1">
            <a:spLocks noChangeArrowheads="1"/>
          </p:cNvSpPr>
          <p:nvPr/>
        </p:nvSpPr>
        <p:spPr bwMode="auto">
          <a:xfrm>
            <a:off x="6682123" y="5738923"/>
            <a:ext cx="5148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Страны, выбрасывающие больше всего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пластика в океан (80% - с берега, 20% - с судов)</a:t>
            </a:r>
          </a:p>
        </p:txBody>
      </p:sp>
      <p:pic>
        <p:nvPicPr>
          <p:cNvPr id="241674" name="Picture 6" descr="Top 17 Photographs Showing Alarming Devastation Of Earth-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5" y="4174957"/>
            <a:ext cx="3147732" cy="235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5" name="Picture 8" descr="https://www.arnapress.kz/i/Posts/11301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42"/>
          <a:stretch>
            <a:fillRect/>
          </a:stretch>
        </p:blipFill>
        <p:spPr bwMode="auto">
          <a:xfrm>
            <a:off x="4628815" y="5157984"/>
            <a:ext cx="17621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AiiqL0q6hic">
            <a:extLst>
              <a:ext uri="{FF2B5EF4-FFF2-40B4-BE49-F238E27FC236}">
                <a16:creationId xmlns:a16="http://schemas.microsoft.com/office/drawing/2014/main" id="{52891F06-2A73-A508-9818-2F1807C9C468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579" y="991944"/>
            <a:ext cx="2391444" cy="1924049"/>
          </a:xfrm>
          <a:prstGeom prst="rect">
            <a:avLst/>
          </a:prstGeom>
          <a:ln>
            <a:noFill/>
          </a:ln>
        </p:spPr>
      </p:pic>
      <p:pic>
        <p:nvPicPr>
          <p:cNvPr id="3" name="Content Placeholder 6" descr="main_world-oceans-day__1_">
            <a:extLst>
              <a:ext uri="{FF2B5EF4-FFF2-40B4-BE49-F238E27FC236}">
                <a16:creationId xmlns:a16="http://schemas.microsoft.com/office/drawing/2014/main" id="{EF73BA9D-22E4-D386-0AA4-CFAC4C343C96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83900" y="2942730"/>
            <a:ext cx="3647455" cy="20616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3">
            <a:extLst>
              <a:ext uri="{FF2B5EF4-FFF2-40B4-BE49-F238E27FC236}">
                <a16:creationId xmlns:a16="http://schemas.microsoft.com/office/drawing/2014/main" id="{D1DE1837-58A8-8D7D-DAC3-B86B75FD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505" y="509571"/>
            <a:ext cx="1056668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</a:rPr>
              <a:t>Индекс здоровья океана:</a:t>
            </a:r>
            <a:r>
              <a:rPr lang="en-US" altLang="ru-RU" sz="2400" b="1" dirty="0">
                <a:solidFill>
                  <a:srgbClr val="0070C0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чистота воды</a:t>
            </a:r>
            <a:r>
              <a:rPr lang="en-US" altLang="ru-RU" sz="2400" b="1" dirty="0">
                <a:solidFill>
                  <a:srgbClr val="0070C0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в</a:t>
            </a:r>
            <a:r>
              <a:rPr lang="en-US" altLang="ru-RU" sz="2400" b="1" dirty="0">
                <a:solidFill>
                  <a:srgbClr val="0070C0"/>
                </a:solidFill>
              </a:rPr>
              <a:t>   2022 </a:t>
            </a:r>
            <a:r>
              <a:rPr lang="ru-RU" altLang="ru-RU" sz="2400" b="1" dirty="0">
                <a:solidFill>
                  <a:srgbClr val="0070C0"/>
                </a:solidFill>
              </a:rPr>
              <a:t>г.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95CA45-F185-A425-9A31-6CC23BDDEBD6}"/>
              </a:ext>
            </a:extLst>
          </p:cNvPr>
          <p:cNvGrpSpPr/>
          <p:nvPr/>
        </p:nvGrpSpPr>
        <p:grpSpPr>
          <a:xfrm>
            <a:off x="1335505" y="1152259"/>
            <a:ext cx="10132945" cy="5573394"/>
            <a:chOff x="1629543" y="1439154"/>
            <a:chExt cx="9039473" cy="494217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851BAA6-DD03-E1D1-3143-B8B82D6A0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9543" y="1439154"/>
              <a:ext cx="4536503" cy="444392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B63EF44-A0DD-50B9-C893-B946C32E1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7988" y="5949280"/>
              <a:ext cx="1944216" cy="43204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FD38439-5F9E-CBC1-2DB3-5D17E36E6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3992" y="1568077"/>
              <a:ext cx="4645024" cy="45007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3A9233-FF5A-B71B-561D-6826972D3FD4}"/>
              </a:ext>
            </a:extLst>
          </p:cNvPr>
          <p:cNvSpPr txBox="1"/>
          <p:nvPr/>
        </p:nvSpPr>
        <p:spPr>
          <a:xfrm>
            <a:off x="723550" y="622820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oceanhealthindex.org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1A4EA2-558A-3463-5384-F88EF097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9644" y="43562"/>
            <a:ext cx="7451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Биоаккумуляция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в морских экосистемах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4DBC8-94DB-6644-7E06-4E48773BC628}"/>
              </a:ext>
            </a:extLst>
          </p:cNvPr>
          <p:cNvSpPr txBox="1"/>
          <p:nvPr/>
        </p:nvSpPr>
        <p:spPr>
          <a:xfrm>
            <a:off x="2229836" y="529436"/>
            <a:ext cx="70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202122"/>
                </a:solidFill>
                <a:latin typeface="Arial" panose="020B0604020202020204" pitchFamily="34" charset="0"/>
              </a:rPr>
              <a:t>Полихлорбифенилы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 (ПХБ) – стойкие органические токсины  концентрация, мг/кг  </a:t>
            </a:r>
            <a:endParaRPr lang="ru-RU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25EDBD0-BBF5-0C28-D092-52974D9AB4ED}"/>
              </a:ext>
            </a:extLst>
          </p:cNvPr>
          <p:cNvGrpSpPr/>
          <p:nvPr/>
        </p:nvGrpSpPr>
        <p:grpSpPr>
          <a:xfrm>
            <a:off x="784291" y="1076443"/>
            <a:ext cx="9177873" cy="5542304"/>
            <a:chOff x="784291" y="1076443"/>
            <a:chExt cx="9177873" cy="554230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291" y="1076443"/>
              <a:ext cx="9177873" cy="554230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9233FE-8FEE-B09E-8204-6C2214B40934}"/>
                </a:ext>
              </a:extLst>
            </p:cNvPr>
            <p:cNvSpPr txBox="1"/>
            <p:nvPr/>
          </p:nvSpPr>
          <p:spPr>
            <a:xfrm>
              <a:off x="1126222" y="4970753"/>
              <a:ext cx="1784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Зоопланктон</a:t>
              </a:r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0A227D-7FB6-4412-BD6A-63844F0F246B}"/>
                </a:ext>
              </a:extLst>
            </p:cNvPr>
            <p:cNvSpPr txBox="1"/>
            <p:nvPr/>
          </p:nvSpPr>
          <p:spPr>
            <a:xfrm>
              <a:off x="1707509" y="2409747"/>
              <a:ext cx="8196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  Вода</a:t>
              </a:r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9AE1A8-B0B5-46EB-31DC-C67E22662E0B}"/>
                </a:ext>
              </a:extLst>
            </p:cNvPr>
            <p:cNvSpPr txBox="1"/>
            <p:nvPr/>
          </p:nvSpPr>
          <p:spPr>
            <a:xfrm>
              <a:off x="1090918" y="3948854"/>
              <a:ext cx="1855365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Фитопланктон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331AC1-B138-E250-FB86-2D9BCA726AC2}"/>
                </a:ext>
              </a:extLst>
            </p:cNvPr>
            <p:cNvSpPr txBox="1"/>
            <p:nvPr/>
          </p:nvSpPr>
          <p:spPr>
            <a:xfrm>
              <a:off x="1160277" y="2718932"/>
              <a:ext cx="109446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</a:rPr>
                <a:t>Донные осадки</a:t>
              </a:r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3386DB-A2EE-ED4B-009F-2C32F34F95A9}"/>
                </a:ext>
              </a:extLst>
            </p:cNvPr>
            <p:cNvSpPr txBox="1"/>
            <p:nvPr/>
          </p:nvSpPr>
          <p:spPr>
            <a:xfrm>
              <a:off x="2527183" y="5641050"/>
              <a:ext cx="20290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Беспозвоночные</a:t>
              </a:r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7F560-3B28-6A2A-14A8-86BB9E25C35A}"/>
                </a:ext>
              </a:extLst>
            </p:cNvPr>
            <p:cNvSpPr txBox="1"/>
            <p:nvPr/>
          </p:nvSpPr>
          <p:spPr>
            <a:xfrm>
              <a:off x="4740043" y="5918049"/>
              <a:ext cx="9163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 Рыбы</a:t>
              </a:r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07EC69-8CCC-340C-30B0-38B3F1316662}"/>
                </a:ext>
              </a:extLst>
            </p:cNvPr>
            <p:cNvSpPr txBox="1"/>
            <p:nvPr/>
          </p:nvSpPr>
          <p:spPr>
            <a:xfrm>
              <a:off x="6535648" y="5779550"/>
              <a:ext cx="9172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r>
                <a:rPr lang="ru-RU" b="1" dirty="0">
                  <a:latin typeface="Arial" panose="020B0604020202020204" pitchFamily="34" charset="0"/>
                </a:rPr>
                <a:t> Птицы</a:t>
              </a:r>
              <a:endParaRPr lang="ru-RU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594B0-A34C-87E4-A8F0-4D2A8972ED42}"/>
                </a:ext>
              </a:extLst>
            </p:cNvPr>
            <p:cNvSpPr txBox="1"/>
            <p:nvPr/>
          </p:nvSpPr>
          <p:spPr>
            <a:xfrm>
              <a:off x="6461795" y="3718021"/>
              <a:ext cx="198224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pPr algn="ctr"/>
              <a:r>
                <a:rPr lang="ru-RU" b="1" dirty="0">
                  <a:latin typeface="Arial" panose="020B0604020202020204" pitchFamily="34" charset="0"/>
                </a:rPr>
                <a:t> Морские млекопитающие</a:t>
              </a:r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D0F6E6-7FA4-DDA4-8BB7-C173AB84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589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30480"/>
            <a:ext cx="11090658" cy="2270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25" y="2682239"/>
            <a:ext cx="11602515" cy="335556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336381-B26D-7C4F-7147-0AA600EF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51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>
          <a:xfrm>
            <a:off x="2842490" y="172610"/>
            <a:ext cx="7534692" cy="321739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Продуктивность районов океана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6FFED26-5BE3-653A-213F-92C5ED8C69CE}"/>
              </a:ext>
            </a:extLst>
          </p:cNvPr>
          <p:cNvGrpSpPr/>
          <p:nvPr/>
        </p:nvGrpSpPr>
        <p:grpSpPr>
          <a:xfrm>
            <a:off x="778458" y="3496112"/>
            <a:ext cx="8130650" cy="3109912"/>
            <a:chOff x="1197908" y="3105834"/>
            <a:chExt cx="8840918" cy="3433078"/>
          </a:xfrm>
        </p:grpSpPr>
        <p:pic>
          <p:nvPicPr>
            <p:cNvPr id="15667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439" y="3429000"/>
              <a:ext cx="716438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37925" y="3105834"/>
              <a:ext cx="7200900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dirty="0" err="1"/>
                <a:t>Апвеллинг</a:t>
              </a:r>
              <a:r>
                <a:rPr lang="ru-RU" dirty="0"/>
                <a:t>    Континентальный       Открытый </a:t>
              </a:r>
            </a:p>
            <a:p>
              <a:pPr algn="ctr" eaLnBrk="1" hangingPunct="1">
                <a:defRPr/>
              </a:pPr>
              <a:r>
                <a:rPr lang="ru-RU" dirty="0"/>
                <a:t>                             шельф                 океан</a:t>
              </a:r>
            </a:p>
          </p:txBody>
        </p:sp>
        <p:sp>
          <p:nvSpPr>
            <p:cNvPr id="156677" name="Прямоугольник 6"/>
            <p:cNvSpPr>
              <a:spLocks noChangeArrowheads="1"/>
            </p:cNvSpPr>
            <p:nvPr/>
          </p:nvSpPr>
          <p:spPr bwMode="auto">
            <a:xfrm>
              <a:off x="1197908" y="4076700"/>
              <a:ext cx="173380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Первичная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продукция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г С/кв.м в год </a:t>
              </a:r>
            </a:p>
          </p:txBody>
        </p:sp>
        <p:pic>
          <p:nvPicPr>
            <p:cNvPr id="15667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875" y="5229224"/>
              <a:ext cx="7092950" cy="130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9" name="Прямоугольник 8"/>
            <p:cNvSpPr>
              <a:spLocks noChangeArrowheads="1"/>
            </p:cNvSpPr>
            <p:nvPr/>
          </p:nvSpPr>
          <p:spPr bwMode="auto">
            <a:xfrm>
              <a:off x="1270933" y="5373688"/>
              <a:ext cx="173380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Продукция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рыбы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Times New Roman" panose="02020603050405020304" pitchFamily="18" charset="0"/>
                </a:rPr>
                <a:t>г С/кв.м в год </a:t>
              </a:r>
            </a:p>
          </p:txBody>
        </p:sp>
      </p:grpSp>
      <p:pic>
        <p:nvPicPr>
          <p:cNvPr id="2" name="Picture 3" descr="global_productivity">
            <a:extLst>
              <a:ext uri="{FF2B5EF4-FFF2-40B4-BE49-F238E27FC236}">
                <a16:creationId xmlns:a16="http://schemas.microsoft.com/office/drawing/2014/main" id="{0A9973B2-B726-FC61-45D6-73BA20985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7284" y="529838"/>
            <a:ext cx="5701478" cy="288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EFFF1-2977-D8F3-D325-EF56AED29F53}"/>
              </a:ext>
            </a:extLst>
          </p:cNvPr>
          <p:cNvSpPr txBox="1"/>
          <p:nvPr/>
        </p:nvSpPr>
        <p:spPr>
          <a:xfrm>
            <a:off x="9603278" y="3448698"/>
            <a:ext cx="1843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концентрация хлорофилла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7F30EA-E5D2-B0CD-B451-4565CCA17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972" y="694891"/>
            <a:ext cx="3020586" cy="269388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14798B-EBB6-68F3-44F6-0E5CFA04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1">
            <a:extLst>
              <a:ext uri="{FF2B5EF4-FFF2-40B4-BE49-F238E27FC236}">
                <a16:creationId xmlns:a16="http://schemas.microsoft.com/office/drawing/2014/main" id="{A0E13A09-0322-73A6-38D3-FA4168285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39" y="83206"/>
            <a:ext cx="117223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ОБЩИЙ МИРОВОЙ ПРОМЫСЕЛ БИОРЕСУРСОВ В ОКЕАНЕ- </a:t>
            </a:r>
            <a:r>
              <a:rPr lang="en-US" altLang="ru-RU" sz="2000" b="1" dirty="0">
                <a:latin typeface="Arial" panose="020B0604020202020204" pitchFamily="34" charset="0"/>
              </a:rPr>
              <a:t>~ </a:t>
            </a:r>
            <a:r>
              <a:rPr lang="en-US" altLang="ru-RU" sz="2400" b="1" dirty="0">
                <a:latin typeface="Arial" panose="020B0604020202020204" pitchFamily="34" charset="0"/>
              </a:rPr>
              <a:t>1</a:t>
            </a:r>
            <a:r>
              <a:rPr lang="ru-RU" altLang="ru-RU" sz="2400" b="1" dirty="0">
                <a:latin typeface="Arial" panose="020B0604020202020204" pitchFamily="34" charset="0"/>
              </a:rPr>
              <a:t>2</a:t>
            </a:r>
            <a:r>
              <a:rPr lang="en-US" altLang="ru-RU" sz="2400" b="1" dirty="0">
                <a:latin typeface="Arial" panose="020B0604020202020204" pitchFamily="34" charset="0"/>
              </a:rPr>
              <a:t>0 </a:t>
            </a:r>
            <a:r>
              <a:rPr lang="ru-RU" altLang="ru-RU" sz="2400" b="1" dirty="0" err="1">
                <a:latin typeface="Arial" panose="020B0604020202020204" pitchFamily="34" charset="0"/>
              </a:rPr>
              <a:t>млн.т</a:t>
            </a:r>
            <a:r>
              <a:rPr lang="ru-RU" altLang="ru-RU" sz="2000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(Россия – </a:t>
            </a:r>
            <a:r>
              <a:rPr lang="en-US" altLang="ru-RU" sz="2000" b="1" dirty="0">
                <a:latin typeface="Arial" panose="020B0604020202020204" pitchFamily="34" charset="0"/>
              </a:rPr>
              <a:t>~</a:t>
            </a:r>
            <a:r>
              <a:rPr lang="ru-RU" altLang="ru-RU" sz="2000" b="1" dirty="0">
                <a:latin typeface="Arial" panose="020B0604020202020204" pitchFamily="34" charset="0"/>
              </a:rPr>
              <a:t>4.8 млн. Т)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ОЦЕНКИ УРОВНЯ ВОЗМОЖНОГО ТРАДИЦИОННЫХ БИОРЕСУРСОВ – ОТ 70 ДО 200 </a:t>
            </a:r>
            <a:r>
              <a:rPr lang="ru-RU" altLang="ru-RU" sz="2000" b="1" dirty="0" err="1">
                <a:latin typeface="Arial" panose="020B0604020202020204" pitchFamily="34" charset="0"/>
              </a:rPr>
              <a:t>млн.т</a:t>
            </a:r>
            <a:endParaRPr lang="ru-RU" altLang="ru-RU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КРИТИЧЕСКИЙ УРОВЕНЬ –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110-120 </a:t>
            </a:r>
            <a:r>
              <a:rPr lang="ru-RU" altLang="ru-RU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млн.т</a:t>
            </a:r>
            <a:r>
              <a:rPr lang="ru-RU" alt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И ОН УЖЕ ДОСТИГНУТ</a:t>
            </a:r>
          </a:p>
        </p:txBody>
      </p:sp>
      <p:sp>
        <p:nvSpPr>
          <p:cNvPr id="92163" name="TextBox 2">
            <a:extLst>
              <a:ext uri="{FF2B5EF4-FFF2-40B4-BE49-F238E27FC236}">
                <a16:creationId xmlns:a16="http://schemas.microsoft.com/office/drawing/2014/main" id="{B92BF3E1-76D5-FBF8-BAF3-3EF708AA3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304" y="2387601"/>
            <a:ext cx="8955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dirty="0"/>
              <a:t>ПРИ  ТАКОЙ НАГРУЗКЕ ПРОГНОЗИРУЕТСЯ ДЕСЯТИКРАТНОЕ ПАДЕНИЕ ДОСТУПНЫХ ТРАДИЦИОННЫХ БИОРЕСУРСОВ ЧЕРЕЗ </a:t>
            </a:r>
            <a:r>
              <a:rPr lang="ru-RU" altLang="ru-RU" sz="2600" dirty="0"/>
              <a:t>40-45</a:t>
            </a:r>
            <a:r>
              <a:rPr lang="ru-RU" altLang="ru-RU" sz="2200" dirty="0"/>
              <a:t> ЛЕТ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140BA4A-D452-FE4A-CBCF-05AAE6173CEF}"/>
              </a:ext>
            </a:extLst>
          </p:cNvPr>
          <p:cNvGrpSpPr>
            <a:grpSpLocks/>
          </p:cNvGrpSpPr>
          <p:nvPr/>
        </p:nvGrpSpPr>
        <p:grpSpPr bwMode="auto">
          <a:xfrm>
            <a:off x="2016126" y="3217863"/>
            <a:ext cx="8570913" cy="3097212"/>
            <a:chOff x="492125" y="3217863"/>
            <a:chExt cx="8570913" cy="3097212"/>
          </a:xfrm>
        </p:grpSpPr>
        <p:pic>
          <p:nvPicPr>
            <p:cNvPr id="92165" name="Picture 3">
              <a:extLst>
                <a:ext uri="{FF2B5EF4-FFF2-40B4-BE49-F238E27FC236}">
                  <a16:creationId xmlns:a16="http://schemas.microsoft.com/office/drawing/2014/main" id="{5AC37813-006A-9858-9C1B-97CE1DC5A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3217863"/>
              <a:ext cx="5448300" cy="309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6" name="TextBox 5">
              <a:extLst>
                <a:ext uri="{FF2B5EF4-FFF2-40B4-BE49-F238E27FC236}">
                  <a16:creationId xmlns:a16="http://schemas.microsoft.com/office/drawing/2014/main" id="{8ECFA2A6-A33A-B80F-568D-F2E601418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263" y="3217863"/>
              <a:ext cx="3025775" cy="289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800"/>
                <a:t>90%</a:t>
              </a:r>
              <a:r>
                <a:rPr lang="ru-RU" altLang="ru-RU" sz="2600"/>
                <a:t> </a:t>
              </a:r>
              <a:r>
                <a:rPr lang="ru-RU" altLang="ru-RU" sz="2200"/>
                <a:t>ДОБЫЧИ БИОЛОГИЧЕСКИХ РЕСУРСОВ ОКЕАНА ПРИУРОЧЕНО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200"/>
                <a:t>К 200-мильным ЭКОНОМИЧЕСКИМ ЗОНАМ ПРИБРЕЖНЫХ ГОСУДАРСТВ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DA08B5-8425-6261-0293-630FC97D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6">
            <a:extLst>
              <a:ext uri="{FF2B5EF4-FFF2-40B4-BE49-F238E27FC236}">
                <a16:creationId xmlns:a16="http://schemas.microsoft.com/office/drawing/2014/main" id="{6EAE6421-D581-59E3-8254-DF0AEF929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bright="-2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7625"/>
            <a:ext cx="3003550" cy="241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7" name="Группа 3">
            <a:extLst>
              <a:ext uri="{FF2B5EF4-FFF2-40B4-BE49-F238E27FC236}">
                <a16:creationId xmlns:a16="http://schemas.microsoft.com/office/drawing/2014/main" id="{E7E6E5EC-071B-65B6-0B0D-FEEBACC0DD16}"/>
              </a:ext>
            </a:extLst>
          </p:cNvPr>
          <p:cNvGrpSpPr>
            <a:grpSpLocks/>
          </p:cNvGrpSpPr>
          <p:nvPr/>
        </p:nvGrpSpPr>
        <p:grpSpPr bwMode="auto">
          <a:xfrm>
            <a:off x="1138517" y="1768475"/>
            <a:ext cx="8166916" cy="5013325"/>
            <a:chOff x="111609" y="517377"/>
            <a:chExt cx="8633474" cy="5654823"/>
          </a:xfrm>
        </p:grpSpPr>
        <p:pic>
          <p:nvPicPr>
            <p:cNvPr id="93191" name="Рисунок 1">
              <a:extLst>
                <a:ext uri="{FF2B5EF4-FFF2-40B4-BE49-F238E27FC236}">
                  <a16:creationId xmlns:a16="http://schemas.microsoft.com/office/drawing/2014/main" id="{5088D1A0-62A5-FC4D-DBFC-B54581402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lum bright="-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99" r="1375" b="13647"/>
            <a:stretch>
              <a:fillRect/>
            </a:stretch>
          </p:blipFill>
          <p:spPr bwMode="auto">
            <a:xfrm>
              <a:off x="404997" y="517377"/>
              <a:ext cx="8055314" cy="565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A80132-877E-6236-66A5-9C69C98C8DE0}"/>
                </a:ext>
              </a:extLst>
            </p:cNvPr>
            <p:cNvSpPr txBox="1"/>
            <p:nvPr/>
          </p:nvSpPr>
          <p:spPr>
            <a:xfrm>
              <a:off x="2096909" y="5309600"/>
              <a:ext cx="5276648" cy="39699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687" dirty="0"/>
                <a:t>Доля рыбы в животной пище в настоящее время, %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073EB1-CA6A-A876-DDA3-8DB5818A892C}"/>
                </a:ext>
              </a:extLst>
            </p:cNvPr>
            <p:cNvSpPr txBox="1"/>
            <p:nvPr/>
          </p:nvSpPr>
          <p:spPr>
            <a:xfrm>
              <a:off x="111609" y="4415418"/>
              <a:ext cx="8633474" cy="4426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87" dirty="0"/>
                <a:t>Изменение потенциала улова (%) к 2100 г. по «жесткому» сценарию выбросов </a:t>
              </a:r>
              <a:r>
                <a:rPr lang="en-US" sz="1687" dirty="0"/>
                <a:t>RCP 8.5</a:t>
              </a:r>
              <a:r>
                <a:rPr lang="ru-RU" sz="1687" dirty="0"/>
                <a:t> </a:t>
              </a:r>
            </a:p>
          </p:txBody>
        </p:sp>
      </p:grpSp>
      <p:pic>
        <p:nvPicPr>
          <p:cNvPr id="93188" name="Рисунок 2">
            <a:extLst>
              <a:ext uri="{FF2B5EF4-FFF2-40B4-BE49-F238E27FC236}">
                <a16:creationId xmlns:a16="http://schemas.microsoft.com/office/drawing/2014/main" id="{7DC585D1-ACCD-2B92-BB88-6AD4C572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" y="119063"/>
            <a:ext cx="1758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Box 3">
            <a:extLst>
              <a:ext uri="{FF2B5EF4-FFF2-40B4-BE49-F238E27FC236}">
                <a16:creationId xmlns:a16="http://schemas.microsoft.com/office/drawing/2014/main" id="{6BF7A337-6402-3506-80EF-2DEB71751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95313"/>
            <a:ext cx="37338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>
                <a:latin typeface="Arial" panose="020B0604020202020204" pitchFamily="34" charset="0"/>
              </a:rPr>
              <a:t>Продуктивность океана</a:t>
            </a:r>
          </a:p>
        </p:txBody>
      </p:sp>
      <p:sp>
        <p:nvSpPr>
          <p:cNvPr id="93190" name="TextBox 3">
            <a:extLst>
              <a:ext uri="{FF2B5EF4-FFF2-40B4-BE49-F238E27FC236}">
                <a16:creationId xmlns:a16="http://schemas.microsoft.com/office/drawing/2014/main" id="{A3602F7D-4D97-6FB2-E1C8-E51E55BB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2455863"/>
            <a:ext cx="13017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anose="020B0604020202020204" pitchFamily="34" charset="0"/>
              </a:rPr>
              <a:t>Биомасса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563283-B867-275E-6E55-27E2C225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38</a:t>
            </a:fld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8">
            <a:extLst>
              <a:ext uri="{FF2B5EF4-FFF2-40B4-BE49-F238E27FC236}">
                <a16:creationId xmlns:a16="http://schemas.microsoft.com/office/drawing/2014/main" id="{177350D8-E509-97FD-F88C-0765704C6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12" y="207963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ДОБЫЧА БИОЛОГИЧЕСКИХ РЕСУРСОВ В МИРОВОМ ОКЕАНЕ ХАРАКТЕРИЗОВАЛОСЬ ДВУМЯ ТЕНДЕНЦИЯМИ:</a:t>
            </a:r>
          </a:p>
        </p:txBody>
      </p:sp>
      <p:sp>
        <p:nvSpPr>
          <p:cNvPr id="95236" name="Text Box 9">
            <a:extLst>
              <a:ext uri="{FF2B5EF4-FFF2-40B4-BE49-F238E27FC236}">
                <a16:creationId xmlns:a16="http://schemas.microsoft.com/office/drawing/2014/main" id="{85F45E75-BE7D-F0F4-2732-E759E3554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86" y="1024321"/>
            <a:ext cx="11409028" cy="1692771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Активным выходом за пределы  200-мильных экономических зон</a:t>
            </a:r>
          </a:p>
          <a:p>
            <a:pPr>
              <a:spcBef>
                <a:spcPct val="0"/>
              </a:spcBef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Вовлечением в добычу нетрадиционных объектов, низших трофических уровней. это открывает доступ к биоресурсам, на порядки превосходящим традиционные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/>
              <a:t> </a:t>
            </a:r>
          </a:p>
        </p:txBody>
      </p:sp>
      <p:sp>
        <p:nvSpPr>
          <p:cNvPr id="95237" name="Номер слайда 1">
            <a:extLst>
              <a:ext uri="{FF2B5EF4-FFF2-40B4-BE49-F238E27FC236}">
                <a16:creationId xmlns:a16="http://schemas.microsoft.com/office/drawing/2014/main" id="{A3E4F9F4-9A0F-FC3F-F954-EE06B78A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90837D-582E-433A-9EDC-E29760CA65CA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A23F1A19-927E-E8B2-6EC8-0A4F3D3A00FA}"/>
              </a:ext>
            </a:extLst>
          </p:cNvPr>
          <p:cNvGrpSpPr>
            <a:grpSpLocks/>
          </p:cNvGrpSpPr>
          <p:nvPr/>
        </p:nvGrpSpPr>
        <p:grpSpPr bwMode="auto">
          <a:xfrm>
            <a:off x="6728455" y="2516410"/>
            <a:ext cx="4369617" cy="2275643"/>
            <a:chOff x="2605" y="1057"/>
            <a:chExt cx="3024" cy="1978"/>
          </a:xfrm>
        </p:grpSpPr>
        <p:pic>
          <p:nvPicPr>
            <p:cNvPr id="7" name="Picture 12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2A4F8D04-D7DC-1C8C-21A3-02EB3D0D5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124"/>
              <a:ext cx="2581" cy="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3FFE7771-3E55-5B70-8B23-B218FD0C5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5" y="2473"/>
              <a:ext cx="3024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dirty="0"/>
                <a:t>Средняя оценка запасов –  до </a:t>
              </a:r>
              <a:r>
                <a:rPr lang="ru-RU" altLang="ru-RU" sz="1800" dirty="0">
                  <a:solidFill>
                    <a:srgbClr val="FF0000"/>
                  </a:solidFill>
                </a:rPr>
                <a:t>15 </a:t>
              </a:r>
              <a:r>
                <a:rPr lang="ru-RU" altLang="ru-RU" sz="1800" dirty="0" err="1">
                  <a:solidFill>
                    <a:srgbClr val="FF0000"/>
                  </a:solidFill>
                </a:rPr>
                <a:t>млрд.т</a:t>
              </a:r>
              <a:r>
                <a:rPr lang="ru-RU" altLang="ru-RU" sz="1800" dirty="0">
                  <a:solidFill>
                    <a:srgbClr val="FF0000"/>
                  </a:solidFill>
                </a:rPr>
                <a:t>. </a:t>
              </a:r>
              <a:r>
                <a:rPr lang="en-US" altLang="ru-RU" sz="1800" dirty="0">
                  <a:solidFill>
                    <a:schemeClr val="bg1"/>
                  </a:solidFill>
                </a:rPr>
                <a:t>$</a:t>
              </a:r>
              <a:r>
                <a:rPr lang="ru-RU" altLang="ru-RU" sz="1800" dirty="0">
                  <a:solidFill>
                    <a:schemeClr val="bg1"/>
                  </a:solidFill>
                </a:rPr>
                <a:t>. 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A2E6BD01-DCE4-9FF0-658E-03D200C5E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" y="1057"/>
              <a:ext cx="2066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400" i="1" dirty="0">
                  <a:solidFill>
                    <a:schemeClr val="bg1"/>
                  </a:solidFill>
                </a:rPr>
                <a:t>светящиеся анчоусы</a:t>
              </a:r>
            </a:p>
          </p:txBody>
        </p:sp>
      </p:grpSp>
      <p:pic>
        <p:nvPicPr>
          <p:cNvPr id="10" name="Picture 2" descr="https://do4a.com/data/MetaMirrorCache/25f931d477a7e1c7becd1ad3c404edca.jpg">
            <a:extLst>
              <a:ext uri="{FF2B5EF4-FFF2-40B4-BE49-F238E27FC236}">
                <a16:creationId xmlns:a16="http://schemas.microsoft.com/office/drawing/2014/main" id="{29929246-8F63-14BD-572F-B3752550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175" y="4914901"/>
            <a:ext cx="13874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94A958F4-2462-3CB3-01E5-B2420497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589" y="5024439"/>
            <a:ext cx="280828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право 1">
            <a:extLst>
              <a:ext uri="{FF2B5EF4-FFF2-40B4-BE49-F238E27FC236}">
                <a16:creationId xmlns:a16="http://schemas.microsoft.com/office/drawing/2014/main" id="{2D42E4F4-8799-9ABD-21D5-D283F364BF35}"/>
              </a:ext>
            </a:extLst>
          </p:cNvPr>
          <p:cNvSpPr/>
          <p:nvPr/>
        </p:nvSpPr>
        <p:spPr>
          <a:xfrm>
            <a:off x="6724650" y="5876925"/>
            <a:ext cx="1016000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D1666631-439E-1839-8F4E-C680FA3B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359" y="4989513"/>
            <a:ext cx="2343725" cy="16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">
            <a:extLst>
              <a:ext uri="{FF2B5EF4-FFF2-40B4-BE49-F238E27FC236}">
                <a16:creationId xmlns:a16="http://schemas.microsoft.com/office/drawing/2014/main" id="{B9019E1E-087B-E8A5-181D-FF76F45A3271}"/>
              </a:ext>
            </a:extLst>
          </p:cNvPr>
          <p:cNvSpPr/>
          <p:nvPr/>
        </p:nvSpPr>
        <p:spPr>
          <a:xfrm rot="8049352">
            <a:off x="3549757" y="4795435"/>
            <a:ext cx="2169253" cy="205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4" descr="http://fishretail.ru/data/news/319283/maine-shrimp-photo-2-0c56edf63c8f660d9a57efb7633607559355f28b-s6-c30.jpg">
            <a:extLst>
              <a:ext uri="{FF2B5EF4-FFF2-40B4-BE49-F238E27FC236}">
                <a16:creationId xmlns:a16="http://schemas.microsoft.com/office/drawing/2014/main" id="{F57178F7-638D-991C-EA7F-A964AA93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286" y="2568515"/>
            <a:ext cx="2014616" cy="147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9CB9A-7274-4064-AF9F-58E15B88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99" y="2300872"/>
            <a:ext cx="2985326" cy="22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E4883-E733-12A0-1EC8-4AE6020E6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6" y="4445653"/>
            <a:ext cx="4036101" cy="40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Средняя оценка запасов </a:t>
            </a:r>
            <a:r>
              <a:rPr lang="ru-RU" altLang="ru-RU" sz="2000" dirty="0">
                <a:solidFill>
                  <a:srgbClr val="FF0000"/>
                </a:solidFill>
              </a:rPr>
              <a:t>до</a:t>
            </a:r>
            <a:r>
              <a:rPr lang="ru-RU" altLang="ru-RU" sz="1800" dirty="0"/>
              <a:t> </a:t>
            </a:r>
            <a:r>
              <a:rPr lang="ru-RU" altLang="ru-RU" sz="2000" dirty="0">
                <a:solidFill>
                  <a:srgbClr val="FF0000"/>
                </a:solidFill>
              </a:rPr>
              <a:t>1 </a:t>
            </a:r>
            <a:r>
              <a:rPr lang="ru-RU" altLang="ru-RU" sz="1800" dirty="0" err="1">
                <a:solidFill>
                  <a:srgbClr val="FF0000"/>
                </a:solidFill>
              </a:rPr>
              <a:t>млрд.т</a:t>
            </a:r>
            <a:r>
              <a:rPr lang="ru-RU" altLang="ru-RU" sz="2000" dirty="0">
                <a:solidFill>
                  <a:srgbClr val="FF0000"/>
                </a:solidFill>
              </a:rPr>
              <a:t>.</a:t>
            </a:r>
            <a:r>
              <a:rPr lang="ru-RU" altLang="ru-RU" sz="2000" dirty="0"/>
              <a:t>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88A86181-50FC-2707-1BE1-71F61EA93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28" y="2261939"/>
            <a:ext cx="25106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 dirty="0">
                <a:solidFill>
                  <a:schemeClr val="bg1"/>
                </a:solidFill>
              </a:rPr>
              <a:t>Антарктический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i="1" dirty="0">
                <a:solidFill>
                  <a:schemeClr val="bg1"/>
                </a:solidFill>
              </a:rPr>
              <a:t> криль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A30C12-81D9-4FEF-A2F9-7F1F6FD1F7D4}"/>
              </a:ext>
            </a:extLst>
          </p:cNvPr>
          <p:cNvSpPr txBox="1"/>
          <p:nvPr/>
        </p:nvSpPr>
        <p:spPr>
          <a:xfrm>
            <a:off x="1280725" y="293781"/>
            <a:ext cx="7656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зоологические станции России</a:t>
            </a:r>
          </a:p>
          <a:p>
            <a:endParaRPr lang="ru-RU" sz="2000" dirty="0"/>
          </a:p>
          <a:p>
            <a:r>
              <a:rPr lang="ru-RU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1869 год - II съезд естествоиспытателей и врачей, призыв </a:t>
            </a:r>
            <a:r>
              <a:rPr lang="ru-RU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Н.Н.Миклухо</a:t>
            </a:r>
            <a:r>
              <a:rPr lang="ru-RU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-Маклая создавать морские зоологические станции для развития исследований на морях. 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541DEE-6B28-4D82-AE30-6630CCE3B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656" y="0"/>
            <a:ext cx="2177349" cy="44893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1F0723-5229-418B-A550-8A33FEA33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151" y="4636146"/>
            <a:ext cx="5999356" cy="2221853"/>
          </a:xfrm>
          <a:prstGeom prst="rect">
            <a:avLst/>
          </a:prstGeom>
          <a:effectLst>
            <a:outerShdw blurRad="50800" dist="114300" algn="l" rotWithShape="0">
              <a:prstClr val="black">
                <a:alpha val="42000"/>
              </a:prstClr>
            </a:outerShdw>
          </a:effectLst>
        </p:spPr>
      </p:pic>
      <p:pic>
        <p:nvPicPr>
          <p:cNvPr id="4" name="Рисунок 3">
            <a:hlinkClick r:id="rId5"/>
            <a:extLst>
              <a:ext uri="{FF2B5EF4-FFF2-40B4-BE49-F238E27FC236}">
                <a16:creationId xmlns:a16="http://schemas.microsoft.com/office/drawing/2014/main" id="{8B20376E-1E90-466D-BD8F-E7B9694EE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77" y="5019918"/>
            <a:ext cx="2477332" cy="161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6E656B-97D6-4C6A-B8C0-B06D56C2144F}"/>
              </a:ext>
            </a:extLst>
          </p:cNvPr>
          <p:cNvSpPr txBox="1"/>
          <p:nvPr/>
        </p:nvSpPr>
        <p:spPr>
          <a:xfrm>
            <a:off x="5564887" y="6385235"/>
            <a:ext cx="132921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Вильфранш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B7F6EEA-8ED5-4FE0-A231-C94A74F2180C}"/>
              </a:ext>
            </a:extLst>
          </p:cNvPr>
          <p:cNvCxnSpPr>
            <a:cxnSpLocks/>
          </p:cNvCxnSpPr>
          <p:nvPr/>
        </p:nvCxnSpPr>
        <p:spPr>
          <a:xfrm flipV="1">
            <a:off x="4093029" y="5620215"/>
            <a:ext cx="4635036" cy="12405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3523AE-A27F-4605-9B5F-04D9C494A895}"/>
              </a:ext>
            </a:extLst>
          </p:cNvPr>
          <p:cNvSpPr txBox="1"/>
          <p:nvPr/>
        </p:nvSpPr>
        <p:spPr>
          <a:xfrm>
            <a:off x="7582570" y="2937220"/>
            <a:ext cx="217734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Н.Н. Миклухо-Маклай</a:t>
            </a:r>
          </a:p>
          <a:p>
            <a:pPr algn="ctr"/>
            <a:r>
              <a:rPr lang="ru-RU" sz="1600" dirty="0"/>
              <a:t>1846-1888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z="1600" b="1" smtClean="0">
                <a:solidFill>
                  <a:schemeClr val="tx1"/>
                </a:solidFill>
              </a:rPr>
              <a:t>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2836" y="2159384"/>
            <a:ext cx="77114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1871 г. – Севастопольская - Новороссийский (Одесский) ун-т 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1881 г. –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Соловецкая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Санкт-Петербургский ун-т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1884 г. – Вилла-Франкская - Киевский ун-т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1889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Гельсингфорс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1897 – Астрахань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1900 – Владивосток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1902 – Одесса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1912 – Баку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1914 – Карадаг (Крым)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008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293D8-A4EF-0C2F-D84C-0F2D7520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449" y="610452"/>
            <a:ext cx="7004808" cy="6172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798429-8CE3-2ECB-9DE8-F95C7874B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27" y="3990851"/>
            <a:ext cx="4479722" cy="27432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1EC66A-0F07-6684-D2F4-63885B82E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27" y="610452"/>
            <a:ext cx="4479722" cy="3231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84CCAF-9287-1030-16F1-51E12F28CA0D}"/>
              </a:ext>
            </a:extLst>
          </p:cNvPr>
          <p:cNvSpPr txBox="1"/>
          <p:nvPr/>
        </p:nvSpPr>
        <p:spPr>
          <a:xfrm>
            <a:off x="2191623" y="-35879"/>
            <a:ext cx="9360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Роль океана в мировой экономике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78BAEF-77CA-3035-72BA-4B8C4667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29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C43AC8-7EF3-C7B9-0467-B828861CEAE7}"/>
              </a:ext>
            </a:extLst>
          </p:cNvPr>
          <p:cNvSpPr txBox="1"/>
          <p:nvPr/>
        </p:nvSpPr>
        <p:spPr>
          <a:xfrm>
            <a:off x="505436" y="829165"/>
            <a:ext cx="470622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cap="all" dirty="0">
                <a:solidFill>
                  <a:srgbClr val="4A4A4A"/>
                </a:solidFill>
                <a:effectLst/>
                <a:latin typeface="Proxima Nova"/>
              </a:rPr>
              <a:t>ОТРАСЛИ «СИНЕЙ» ЭКОНОМИКИ</a:t>
            </a:r>
            <a:endParaRPr lang="ru-RU" b="0" i="0" cap="all" dirty="0">
              <a:solidFill>
                <a:srgbClr val="4A4A4A"/>
              </a:solidFill>
              <a:effectLst/>
              <a:latin typeface="Proxima Nova"/>
            </a:endParaRPr>
          </a:p>
          <a:p>
            <a:pPr algn="l"/>
            <a:endParaRPr lang="ru-RU" b="1" i="0" dirty="0">
              <a:solidFill>
                <a:srgbClr val="4A4A4A"/>
              </a:solidFill>
              <a:effectLst/>
              <a:latin typeface="Proxima Nova"/>
            </a:endParaRPr>
          </a:p>
          <a:p>
            <a:pPr algn="l"/>
            <a:r>
              <a:rPr lang="ru-RU" b="1" i="0" dirty="0">
                <a:solidFill>
                  <a:srgbClr val="4A4A4A"/>
                </a:solidFill>
                <a:effectLst/>
                <a:latin typeface="Proxima Nova"/>
              </a:rPr>
              <a:t>Традиционные</a:t>
            </a:r>
            <a:endParaRPr lang="ru-RU" b="0" i="0" dirty="0">
              <a:solidFill>
                <a:srgbClr val="4A4A4A"/>
              </a:solidFill>
              <a:effectLst/>
              <a:latin typeface="Proxima Nova"/>
            </a:endParaRP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Рыболовство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Переработка морепродуктов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Судоходство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Портовая инфраструктура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Строительство и ремонт судов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Добыча газа и нефти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Морское строительство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Морской и прибрежный туризм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Морские НИОКР и образование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Дноуглубительные работы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711FD-B90A-8929-AE9A-97283A285050}"/>
              </a:ext>
            </a:extLst>
          </p:cNvPr>
          <p:cNvSpPr txBox="1"/>
          <p:nvPr/>
        </p:nvSpPr>
        <p:spPr>
          <a:xfrm>
            <a:off x="2200012" y="182834"/>
            <a:ext cx="9360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Концепция «синей экономики»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ABE4A-4808-AC2B-AAA5-883AA918C737}"/>
              </a:ext>
            </a:extLst>
          </p:cNvPr>
          <p:cNvSpPr txBox="1"/>
          <p:nvPr/>
        </p:nvSpPr>
        <p:spPr>
          <a:xfrm>
            <a:off x="171393" y="4256045"/>
            <a:ext cx="59158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b="1" i="0" dirty="0">
              <a:solidFill>
                <a:srgbClr val="4A4A4A"/>
              </a:solidFill>
              <a:effectLst/>
              <a:latin typeface="Proxima Nova"/>
            </a:endParaRPr>
          </a:p>
          <a:p>
            <a:pPr algn="l"/>
            <a:r>
              <a:rPr lang="ru-RU" b="1" i="0" dirty="0">
                <a:solidFill>
                  <a:srgbClr val="4A4A4A"/>
                </a:solidFill>
                <a:effectLst/>
                <a:latin typeface="Proxima Nova"/>
              </a:rPr>
              <a:t>Формирующиеся</a:t>
            </a:r>
            <a:endParaRPr lang="ru-RU" b="0" i="0" dirty="0">
              <a:solidFill>
                <a:srgbClr val="4A4A4A"/>
              </a:solidFill>
              <a:effectLst/>
              <a:latin typeface="Proxima Nova"/>
            </a:endParaRP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Ветровая шельфовая энергетика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Океаническая возобновляемая энергетика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Морские биотехнологии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Высокотехнологичные морские продукты и услуги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Добыча нефти и газа в глубоководных зонах</a:t>
            </a:r>
          </a:p>
          <a:p>
            <a:pPr algn="l"/>
            <a:r>
              <a:rPr lang="ru-RU" b="0" i="0" dirty="0">
                <a:solidFill>
                  <a:srgbClr val="4A4A4A"/>
                </a:solidFill>
                <a:effectLst/>
                <a:latin typeface="Proxima Nova"/>
              </a:rPr>
              <a:t>• Морская аквакультура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782101-F58B-012D-AB16-BF89C0F4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2"/>
          <a:stretch/>
        </p:blipFill>
        <p:spPr>
          <a:xfrm>
            <a:off x="5696107" y="2649052"/>
            <a:ext cx="6324500" cy="3964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E8301-BB5E-5CB0-477E-78C5B55D4997}"/>
              </a:ext>
            </a:extLst>
          </p:cNvPr>
          <p:cNvSpPr txBox="1"/>
          <p:nvPr/>
        </p:nvSpPr>
        <p:spPr>
          <a:xfrm>
            <a:off x="5656276" y="878407"/>
            <a:ext cx="609460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«Синяя» экономика </a:t>
            </a:r>
            <a:r>
              <a:rPr lang="ru-RU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устойчивое использование океанских ресурсов для экономического роста, улучшения условий жизни, роста количества рабочих мест, обеспечения здоровья океанских экосистем</a:t>
            </a:r>
          </a:p>
          <a:p>
            <a:pPr algn="r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Всемирный Банк, 2017</a:t>
            </a:r>
            <a:endParaRPr lang="ru-RU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4355FF-552E-B99E-22F1-602EB53E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11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6369D-9457-41D9-8155-B29866F46461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27331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75" y="708025"/>
            <a:ext cx="42687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Прямоугольник 4"/>
          <p:cNvSpPr>
            <a:spLocks noChangeArrowheads="1"/>
          </p:cNvSpPr>
          <p:nvPr/>
        </p:nvSpPr>
        <p:spPr bwMode="auto">
          <a:xfrm>
            <a:off x="1649414" y="3049588"/>
            <a:ext cx="4251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i="1">
                <a:latin typeface="Arial" panose="020B0604020202020204" pitchFamily="34" charset="0"/>
              </a:rPr>
              <a:t>Волновая энергия в</a:t>
            </a:r>
            <a:r>
              <a:rPr lang="en-US" altLang="ru-RU" sz="1800" i="1">
                <a:latin typeface="Arial" panose="020B0604020202020204" pitchFamily="34" charset="0"/>
              </a:rPr>
              <a:t> </a:t>
            </a:r>
            <a:r>
              <a:rPr lang="ru-RU" altLang="ru-RU" sz="1800" i="1">
                <a:latin typeface="Arial" panose="020B0604020202020204" pitchFamily="34" charset="0"/>
              </a:rPr>
              <a:t>КВт</a:t>
            </a:r>
            <a:r>
              <a:rPr lang="en-US" altLang="ru-RU" sz="1800" i="1">
                <a:latin typeface="Arial" panose="020B0604020202020204" pitchFamily="34" charset="0"/>
              </a:rPr>
              <a:t>/</a:t>
            </a:r>
            <a:r>
              <a:rPr lang="ru-RU" altLang="ru-RU" sz="1800" i="1">
                <a:latin typeface="Arial" panose="020B0604020202020204" pitchFamily="34" charset="0"/>
              </a:rPr>
              <a:t>м</a:t>
            </a:r>
            <a:r>
              <a:rPr lang="en-US" altLang="ru-RU" sz="1800" i="1">
                <a:latin typeface="Arial" panose="020B0604020202020204" pitchFamily="34" charset="0"/>
              </a:rPr>
              <a:t> </a:t>
            </a:r>
            <a:r>
              <a:rPr lang="ru-RU" altLang="ru-RU" sz="1800" i="1">
                <a:latin typeface="Arial" panose="020B0604020202020204" pitchFamily="34" charset="0"/>
              </a:rPr>
              <a:t>фронта волны</a:t>
            </a:r>
          </a:p>
        </p:txBody>
      </p:sp>
      <p:pic>
        <p:nvPicPr>
          <p:cNvPr id="227333" name="Picture 21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289" y="3822700"/>
            <a:ext cx="20161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28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276" y="3822700"/>
            <a:ext cx="21177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5" name="Picture 386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95300"/>
            <a:ext cx="42418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Прямоугольник 8"/>
          <p:cNvSpPr>
            <a:spLocks noChangeArrowheads="1"/>
          </p:cNvSpPr>
          <p:nvPr/>
        </p:nvSpPr>
        <p:spPr bwMode="auto">
          <a:xfrm>
            <a:off x="5948363" y="2841626"/>
            <a:ext cx="462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00"/>
                </a:solidFill>
                <a:latin typeface="Arial" panose="020B0604020202020204" pitchFamily="34" charset="0"/>
              </a:rPr>
              <a:t>Разница температур между поверхностью и горизонтом 1000 м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227337" name="Picture 2" descr="http://renews.biz/Images/tests-of-open-centre-turbine-prior-to-deployment-open-hydr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94" b="-1907"/>
          <a:stretch>
            <a:fillRect/>
          </a:stretch>
        </p:blipFill>
        <p:spPr bwMode="auto">
          <a:xfrm>
            <a:off x="8099425" y="3819525"/>
            <a:ext cx="22987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8" name="TextBox 1"/>
          <p:cNvSpPr txBox="1">
            <a:spLocks noChangeArrowheads="1"/>
          </p:cNvSpPr>
          <p:nvPr/>
        </p:nvSpPr>
        <p:spPr bwMode="auto">
          <a:xfrm>
            <a:off x="2729754" y="141290"/>
            <a:ext cx="6966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Возобновляемая энергетика океанских вод</a:t>
            </a:r>
          </a:p>
        </p:txBody>
      </p:sp>
      <p:pic>
        <p:nvPicPr>
          <p:cNvPr id="227339" name="Picture 11" descr="innogy-to-reallocate-green-bond-proceeds-from-wind-to-grid.jpg (1024Ã683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88" y="3843339"/>
            <a:ext cx="210026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0" name="TextBox 2"/>
          <p:cNvSpPr txBox="1">
            <a:spLocks noChangeArrowheads="1"/>
          </p:cNvSpPr>
          <p:nvPr/>
        </p:nvSpPr>
        <p:spPr bwMode="auto">
          <a:xfrm>
            <a:off x="1639889" y="5808663"/>
            <a:ext cx="844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Ветер над морем              Волны                        Приливы                    Течения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02920" y="30480"/>
            <a:ext cx="11285664" cy="6537960"/>
            <a:chOff x="673676" y="30480"/>
            <a:chExt cx="11114908" cy="644652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1" y="30480"/>
              <a:ext cx="11090658" cy="227076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676" y="2423160"/>
              <a:ext cx="11114908" cy="393192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4760" y="5852160"/>
              <a:ext cx="3048000" cy="624840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FF855-0FE9-DDB3-41B4-8A4394F7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614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846" y="70152"/>
            <a:ext cx="9395969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 и современные изменения климата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879695" y="1527776"/>
            <a:ext cx="97840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48503" y="1259632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антропогенного прироста тепловой энергии депонируется в океане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антропогенного прироста двуокиси углерода попадает в океан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1085597"/>
            <a:ext cx="44462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возрастание температуры океана на всех глубинах, повышение уровня океана за счет теплового расширения воды и таяния ледников, уменьшение площади морского льда, смещение ареалов промысловых видов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подкисление океана, деградация и гибель кораллов, морских организмов 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029423" y="4655224"/>
            <a:ext cx="97840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710E9D-0210-4F4C-C317-9D8B85898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259" y="4871248"/>
            <a:ext cx="4538444" cy="1887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A56D3-CB47-BDB6-3FB4-53CCB17B837C}"/>
              </a:ext>
            </a:extLst>
          </p:cNvPr>
          <p:cNvSpPr txBox="1"/>
          <p:nvPr/>
        </p:nvSpPr>
        <p:spPr>
          <a:xfrm>
            <a:off x="8942664" y="4952951"/>
            <a:ext cx="79541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 8,2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09A4A-3D53-8CC5-ACC2-7A5BA69CF7BC}"/>
              </a:ext>
            </a:extLst>
          </p:cNvPr>
          <p:cNvSpPr txBox="1"/>
          <p:nvPr/>
        </p:nvSpPr>
        <p:spPr>
          <a:xfrm>
            <a:off x="11226088" y="4952951"/>
            <a:ext cx="79541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 7,3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42D3E-CC6F-0CD2-47F2-04FDBBF6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99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Рисунок 2">
            <a:extLst>
              <a:ext uri="{FF2B5EF4-FFF2-40B4-BE49-F238E27FC236}">
                <a16:creationId xmlns:a16="http://schemas.microsoft.com/office/drawing/2014/main" id="{EEE68F34-6FB9-09FD-B1D9-BC8A10E2ED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15975"/>
            <a:ext cx="8027989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Рисунок 4">
            <a:extLst>
              <a:ext uri="{FF2B5EF4-FFF2-40B4-BE49-F238E27FC236}">
                <a16:creationId xmlns:a16="http://schemas.microsoft.com/office/drawing/2014/main" id="{8A432E23-BB87-7264-B587-4C4D98EF0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163" y="4521333"/>
            <a:ext cx="776605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A01FAC-65BE-DEE8-D740-414010FE4A18}"/>
              </a:ext>
            </a:extLst>
          </p:cNvPr>
          <p:cNvSpPr txBox="1"/>
          <p:nvPr/>
        </p:nvSpPr>
        <p:spPr>
          <a:xfrm>
            <a:off x="2012140" y="3622676"/>
            <a:ext cx="8238765" cy="646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/>
              <a:t>Кораллы    Мангры    </a:t>
            </a:r>
            <a:r>
              <a:rPr lang="ru-RU" sz="1200" b="1" dirty="0" err="1"/>
              <a:t>Тропич</a:t>
            </a:r>
            <a:r>
              <a:rPr lang="ru-RU" sz="1200" b="1" dirty="0"/>
              <a:t>.   Арктика   </a:t>
            </a:r>
            <a:r>
              <a:rPr lang="ru-RU" sz="1200" b="1" dirty="0" err="1"/>
              <a:t>Наземн</a:t>
            </a:r>
            <a:r>
              <a:rPr lang="ru-RU" sz="1200" b="1" dirty="0"/>
              <a:t>.     </a:t>
            </a:r>
            <a:r>
              <a:rPr lang="ru-RU" sz="1200" b="1" dirty="0" err="1"/>
              <a:t>Повыш</a:t>
            </a:r>
            <a:r>
              <a:rPr lang="ru-RU" sz="1200" b="1" dirty="0"/>
              <a:t>.  Наводнения   Урожай   Туризм    Последствия</a:t>
            </a:r>
          </a:p>
          <a:p>
            <a:pPr>
              <a:defRPr/>
            </a:pPr>
            <a:r>
              <a:rPr lang="ru-RU" sz="1200" b="1" dirty="0"/>
              <a:t>                                   рыболовство             экосистемы  уровня                                                                     жары</a:t>
            </a:r>
          </a:p>
          <a:p>
            <a:pPr>
              <a:defRPr/>
            </a:pPr>
            <a:endParaRPr lang="ru-RU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9CEF7-AEB3-433C-3B42-6BC2DA9A28B7}"/>
              </a:ext>
            </a:extLst>
          </p:cNvPr>
          <p:cNvSpPr txBox="1"/>
          <p:nvPr/>
        </p:nvSpPr>
        <p:spPr>
          <a:xfrm>
            <a:off x="1603376" y="703263"/>
            <a:ext cx="7948613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Воздействия и риски для природы и хозяйства </a:t>
            </a:r>
          </a:p>
        </p:txBody>
      </p:sp>
      <p:sp>
        <p:nvSpPr>
          <p:cNvPr id="97286" name="TextBox 3">
            <a:extLst>
              <a:ext uri="{FF2B5EF4-FFF2-40B4-BE49-F238E27FC236}">
                <a16:creationId xmlns:a16="http://schemas.microsoft.com/office/drawing/2014/main" id="{FE78BC06-0F22-AAA0-0FD5-C76EE2A01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332" y="6357641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anose="020B0604020202020204" pitchFamily="34" charset="0"/>
              </a:rPr>
              <a:t>IPCC, 2018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97287" name="Рисунок 1">
            <a:extLst>
              <a:ext uri="{FF2B5EF4-FFF2-40B4-BE49-F238E27FC236}">
                <a16:creationId xmlns:a16="http://schemas.microsoft.com/office/drawing/2014/main" id="{C8B42983-1692-F1A6-6A01-EE53F5DD1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Номер слайда 2">
            <a:extLst>
              <a:ext uri="{FF2B5EF4-FFF2-40B4-BE49-F238E27FC236}">
                <a16:creationId xmlns:a16="http://schemas.microsoft.com/office/drawing/2014/main" id="{CA610DCD-0706-4151-2D85-05008AB1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89BD7B-BC40-4F9B-8048-B0F7B4079C97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FEDC-03AC-AFAA-EE76-F560871F8B89}"/>
              </a:ext>
            </a:extLst>
          </p:cNvPr>
          <p:cNvSpPr txBox="1"/>
          <p:nvPr/>
        </p:nvSpPr>
        <p:spPr>
          <a:xfrm rot="16200000">
            <a:off x="335707" y="2071467"/>
            <a:ext cx="24559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Повышение средней глобальной температуры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F8DC8C-DA94-44FE-8AAD-F88A053F20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" y="2933"/>
            <a:ext cx="12197219" cy="68550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A22969-5062-4FB7-969B-0EBA29F990B0}"/>
              </a:ext>
            </a:extLst>
          </p:cNvPr>
          <p:cNvSpPr/>
          <p:nvPr/>
        </p:nvSpPr>
        <p:spPr>
          <a:xfrm>
            <a:off x="3816350" y="98425"/>
            <a:ext cx="83756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FFFF"/>
                </a:solidFill>
              </a:rPr>
              <a:t>ПРОГРАММА ПО ЦУНАМИ В ДЕСЯТИЛЕТИИ ОКЕАНА:</a:t>
            </a:r>
          </a:p>
          <a:p>
            <a:r>
              <a:rPr lang="ru-RU" b="1" dirty="0">
                <a:solidFill>
                  <a:schemeClr val="bg1"/>
                </a:solidFill>
              </a:rPr>
              <a:t>РАСШИРЕНИЕ ВОЗМОЖНОСТЕЙ ПРЕДУПРЕЖДЕНИЯ О ЦУНАМИ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5D62533-CE19-4E78-9ACA-939A5C360ABE}"/>
              </a:ext>
            </a:extLst>
          </p:cNvPr>
          <p:cNvSpPr/>
          <p:nvPr/>
        </p:nvSpPr>
        <p:spPr>
          <a:xfrm>
            <a:off x="219075" y="257174"/>
            <a:ext cx="3257550" cy="3590925"/>
          </a:xfrm>
          <a:prstGeom prst="roundRect">
            <a:avLst>
              <a:gd name="adj" fmla="val 3500"/>
            </a:avLst>
          </a:prstGeom>
          <a:solidFill>
            <a:srgbClr val="A7E8FF"/>
          </a:solidFill>
          <a:ln w="127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C36E505-240C-4BB2-A8AD-1771D270CC8B}"/>
              </a:ext>
            </a:extLst>
          </p:cNvPr>
          <p:cNvSpPr/>
          <p:nvPr/>
        </p:nvSpPr>
        <p:spPr>
          <a:xfrm>
            <a:off x="219075" y="4102340"/>
            <a:ext cx="3257550" cy="2593735"/>
          </a:xfrm>
          <a:prstGeom prst="roundRect">
            <a:avLst>
              <a:gd name="adj" fmla="val 4085"/>
            </a:avLst>
          </a:prstGeom>
          <a:solidFill>
            <a:srgbClr val="A7E8FF"/>
          </a:solidFill>
          <a:ln w="127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72E5FA-A406-409D-87C8-F1DCF5C7CFF6}"/>
              </a:ext>
            </a:extLst>
          </p:cNvPr>
          <p:cNvSpPr/>
          <p:nvPr/>
        </p:nvSpPr>
        <p:spPr>
          <a:xfrm>
            <a:off x="219075" y="409575"/>
            <a:ext cx="325755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- </a:t>
            </a:r>
            <a:r>
              <a:rPr lang="ru-RU" sz="1400" dirty="0"/>
              <a:t>Развитие существующих систем наблюдения, включая сейсмометры, прибрежные мареографы, датчики на </a:t>
            </a:r>
            <a:r>
              <a:rPr lang="en-US" sz="1400" dirty="0"/>
              <a:t>SMART </a:t>
            </a:r>
            <a:r>
              <a:rPr lang="ru-RU" sz="1400" dirty="0"/>
              <a:t>кабелях и глубоководные </a:t>
            </a:r>
            <a:r>
              <a:rPr lang="ru-RU" sz="1400" dirty="0" err="1"/>
              <a:t>цунаметры</a:t>
            </a:r>
            <a:r>
              <a:rPr lang="ru-RU" sz="1400" dirty="0"/>
              <a:t>, для заполнения выявленных пробелов в данных</a:t>
            </a:r>
          </a:p>
          <a:p>
            <a:endParaRPr lang="ru-RU" sz="1400" dirty="0"/>
          </a:p>
          <a:p>
            <a:r>
              <a:rPr lang="ru-RU" sz="1400" dirty="0"/>
              <a:t>- Значительное расширение доступа к данным об уровне моря, сейсмическим данным и данным о движении суши от, а также развитие соответствующих инструментов для прогнозирования цунами любого происхождения</a:t>
            </a:r>
          </a:p>
          <a:p>
            <a:endParaRPr lang="ru-RU" sz="1200" dirty="0"/>
          </a:p>
          <a:p>
            <a:endParaRPr lang="ru-RU" sz="12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98685DF-D8E5-4289-83B2-31E2644E9DD2}"/>
              </a:ext>
            </a:extLst>
          </p:cNvPr>
          <p:cNvSpPr/>
          <p:nvPr/>
        </p:nvSpPr>
        <p:spPr>
          <a:xfrm>
            <a:off x="219075" y="4213225"/>
            <a:ext cx="325755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- Обеспечение доступа к набору прибрежных топографических и батиметрических данных, инструментам и коммуникационным платформам и протоколам работы для всех национальных центров предупреждения о цунами </a:t>
            </a:r>
          </a:p>
          <a:p>
            <a:endParaRPr lang="ru-RU" sz="1200" b="1" dirty="0"/>
          </a:p>
          <a:p>
            <a:endParaRPr lang="ru-RU" sz="1200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0530A4-B285-1A42-5BD5-C7F9F804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49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30480"/>
            <a:ext cx="11090658" cy="2270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11" y="2385061"/>
            <a:ext cx="11528777" cy="43434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E0076D-08B1-06F7-4071-8E1CF028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65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41D06AE-865D-414B-BC1D-217EB1559E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" y="1534"/>
            <a:ext cx="12187909" cy="6854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3F503-1B37-814C-88B6-C5A6E95AAC6F}"/>
              </a:ext>
            </a:extLst>
          </p:cNvPr>
          <p:cNvSpPr txBox="1"/>
          <p:nvPr/>
        </p:nvSpPr>
        <p:spPr>
          <a:xfrm>
            <a:off x="86991" y="976519"/>
            <a:ext cx="4700923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F88200"/>
                </a:solidFill>
                <a:cs typeface="Arial" panose="020B0604020202020204" pitchFamily="34" charset="0"/>
              </a:rPr>
              <a:t>ГСНО</a:t>
            </a:r>
            <a:r>
              <a:rPr lang="ru-RU" sz="1400" b="1" dirty="0"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cs typeface="Arial" panose="020B0604020202020204" pitchFamily="34" charset="0"/>
              </a:rPr>
              <a:t>- </a:t>
            </a:r>
            <a:r>
              <a:rPr lang="ru-RU" sz="1400" b="1" dirty="0">
                <a:solidFill>
                  <a:srgbClr val="0070C0"/>
                </a:solidFill>
              </a:rPr>
              <a:t>глобальная, унифицированная, международная система для систематических наблюдений, сбора и распространения океанографических данных наблюдений и информации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AD8A8A-1E7D-9640-89FC-9D72B303FDB7}"/>
              </a:ext>
            </a:extLst>
          </p:cNvPr>
          <p:cNvSpPr txBox="1"/>
          <p:nvPr/>
        </p:nvSpPr>
        <p:spPr>
          <a:xfrm>
            <a:off x="4153869" y="1239718"/>
            <a:ext cx="3732832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spc="300" dirty="0">
                <a:solidFill>
                  <a:srgbClr val="F88200"/>
                </a:solidFill>
              </a:rPr>
              <a:t>НЕЛЬЗЯ УПРАВЛЯТЬ ТЕМ, </a:t>
            </a:r>
            <a:br>
              <a:rPr lang="ru-RU" sz="1600" b="1" spc="300" dirty="0">
                <a:solidFill>
                  <a:srgbClr val="F88200"/>
                </a:solidFill>
              </a:rPr>
            </a:br>
            <a:r>
              <a:rPr lang="ru-RU" sz="1600" b="1" spc="300" dirty="0">
                <a:solidFill>
                  <a:srgbClr val="F88200"/>
                </a:solidFill>
              </a:rPr>
              <a:t>ЧТО НЕЛЬЗЯ ИЗМЕРИТЬ!</a:t>
            </a:r>
            <a:endParaRPr lang="ru-RU" sz="1600" spc="300" dirty="0">
              <a:solidFill>
                <a:srgbClr val="F882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A92394-3A7C-4866-91C3-3B2B72C5EDF3}"/>
              </a:ext>
            </a:extLst>
          </p:cNvPr>
          <p:cNvSpPr/>
          <p:nvPr/>
        </p:nvSpPr>
        <p:spPr>
          <a:xfrm>
            <a:off x="7340600" y="99356"/>
            <a:ext cx="464962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800" dirty="0">
                <a:solidFill>
                  <a:srgbClr val="3BA9BB"/>
                </a:solidFill>
              </a:rPr>
              <a:t>ГЛОБАЛЬНАЯ СИСТЕМА НАБЛЮДЕНИЙ ЗА ОКЕАНОМ 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2F2BDC1-9F3F-408A-9580-32B4208AD838}"/>
              </a:ext>
            </a:extLst>
          </p:cNvPr>
          <p:cNvSpPr/>
          <p:nvPr/>
        </p:nvSpPr>
        <p:spPr>
          <a:xfrm>
            <a:off x="8913183" y="1539876"/>
            <a:ext cx="81272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w</a:t>
            </a:r>
            <a:r>
              <a:rPr lang="ru-RU" sz="800" dirty="0">
                <a:hlinkClick r:id="rId3"/>
              </a:rPr>
              <a:t>w</a:t>
            </a:r>
            <a:r>
              <a:rPr lang="en-US" sz="800" dirty="0">
                <a:hlinkClick r:id="rId3"/>
              </a:rPr>
              <a:t>w</a:t>
            </a:r>
            <a:r>
              <a:rPr lang="ru-RU" sz="800" dirty="0">
                <a:hlinkClick r:id="rId3"/>
              </a:rPr>
              <a:t>.</a:t>
            </a:r>
            <a:r>
              <a:rPr lang="en-US" sz="800" dirty="0">
                <a:hlinkClick r:id="rId3"/>
              </a:rPr>
              <a:t>j</a:t>
            </a:r>
            <a:r>
              <a:rPr lang="ru-RU" sz="800" dirty="0">
                <a:hlinkClick r:id="rId3"/>
              </a:rPr>
              <a:t>c</a:t>
            </a:r>
            <a:r>
              <a:rPr lang="en-US" sz="800" dirty="0">
                <a:hlinkClick r:id="rId3"/>
              </a:rPr>
              <a:t>o</a:t>
            </a:r>
            <a:r>
              <a:rPr lang="ru-RU" sz="800" dirty="0">
                <a:hlinkClick r:id="rId3"/>
              </a:rPr>
              <a:t>m</a:t>
            </a:r>
            <a:r>
              <a:rPr lang="en-US" sz="800" dirty="0">
                <a:hlinkClick r:id="rId3"/>
              </a:rPr>
              <a:t>m</a:t>
            </a:r>
            <a:r>
              <a:rPr lang="ru-RU" sz="800" dirty="0">
                <a:hlinkClick r:id="rId3"/>
              </a:rPr>
              <a:t>o</a:t>
            </a:r>
            <a:r>
              <a:rPr lang="en-US" sz="800" dirty="0">
                <a:hlinkClick r:id="rId3"/>
              </a:rPr>
              <a:t>s</a:t>
            </a:r>
            <a:r>
              <a:rPr lang="ru-RU" sz="800" dirty="0">
                <a:hlinkClick r:id="rId3"/>
              </a:rPr>
              <a:t>.</a:t>
            </a:r>
            <a:r>
              <a:rPr lang="ru-RU" sz="800" dirty="0" err="1">
                <a:hlinkClick r:id="rId3"/>
              </a:rPr>
              <a:t>org</a:t>
            </a:r>
            <a:r>
              <a:rPr lang="ru-RU" sz="800" dirty="0"/>
              <a:t> </a:t>
            </a:r>
          </a:p>
          <a:p>
            <a:pPr algn="ctr"/>
            <a:r>
              <a:rPr lang="ru-RU" sz="800" dirty="0"/>
              <a:t>09.10.2019</a:t>
            </a:r>
          </a:p>
        </p:txBody>
      </p:sp>
      <p:sp>
        <p:nvSpPr>
          <p:cNvPr id="69" name="Номер слайда 5">
            <a:extLst>
              <a:ext uri="{FF2B5EF4-FFF2-40B4-BE49-F238E27FC236}">
                <a16:creationId xmlns:a16="http://schemas.microsoft.com/office/drawing/2014/main" id="{93E8E316-8AD3-439C-AD7E-7091AC40A2DC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824455" y="6481530"/>
            <a:ext cx="288000" cy="288000"/>
          </a:xfrm>
          <a:prstGeom prst="flowChartConnector">
            <a:avLst/>
          </a:prstGeom>
          <a:solidFill>
            <a:srgbClr val="B6DDF2">
              <a:alpha val="30000"/>
            </a:srgbClr>
          </a:solidFill>
          <a:ln w="6350">
            <a:noFill/>
            <a:prstDash val="solid"/>
          </a:ln>
        </p:spPr>
        <p:txBody>
          <a:bodyPr lIns="0" tIns="0" rIns="0" bIns="0"/>
          <a:lstStyle/>
          <a:p>
            <a:pPr algn="ctr"/>
            <a:fld id="{16CA7347-4776-487A-BB57-D0C09A6B820D}" type="slidenum">
              <a:rPr lang="ru-RU" smtClean="0">
                <a:solidFill>
                  <a:schemeClr val="accent5">
                    <a:lumMod val="75000"/>
                  </a:schemeClr>
                </a:solidFill>
              </a:rPr>
              <a:pPr algn="ctr"/>
              <a:t>48</a:t>
            </a:fld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A2942-666A-425F-90BB-0FAA9BDBEF2C}"/>
              </a:ext>
            </a:extLst>
          </p:cNvPr>
          <p:cNvSpPr txBox="1"/>
          <p:nvPr/>
        </p:nvSpPr>
        <p:spPr>
          <a:xfrm>
            <a:off x="9861902" y="1365305"/>
            <a:ext cx="2228377" cy="5424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ru-RU" sz="1000" b="1" dirty="0"/>
              <a:t>Профилирующие буи (</a:t>
            </a:r>
            <a:r>
              <a:rPr lang="ru-RU" sz="1000" b="1" dirty="0" err="1"/>
              <a:t>Argo</a:t>
            </a:r>
            <a:r>
              <a:rPr lang="ru-RU" sz="1000" b="1" dirty="0"/>
              <a:t>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Стандартные (3 869)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Глубоководные (96)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Биогеохимические (367)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Дрейфующие буи (DBCP)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Дрейфующие на поверхности (1 491)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На морских платформах (92)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Ледяные буи (23)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Заякоренные буи (358)</a:t>
            </a:r>
          </a:p>
          <a:p>
            <a:pPr marL="144000">
              <a:spcBef>
                <a:spcPts val="300"/>
              </a:spcBef>
            </a:pPr>
            <a:r>
              <a:rPr lang="ru-RU" sz="1000" dirty="0" err="1"/>
              <a:t>Цунамиметры</a:t>
            </a:r>
            <a:r>
              <a:rPr lang="ru-RU" sz="1000" dirty="0"/>
              <a:t> (35)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Временные серии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Междисциплинарные заякоренные буи (345)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Повторяющая судовая гидрология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Исследовательские суда (63)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Уровень моря (GLOOSS)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Измерители приливов (290)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Судовые наблюдения (SOT)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Автоматические метеостанции (265)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Управляемые метеостанции (1 386)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Радиозонды (13)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Батитермографы обрывные (34)</a:t>
            </a:r>
          </a:p>
          <a:p>
            <a:pPr>
              <a:spcBef>
                <a:spcPts val="1200"/>
              </a:spcBef>
            </a:pPr>
            <a:r>
              <a:rPr lang="ru-RU" sz="1000" b="1" dirty="0"/>
              <a:t>Другие Сети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Высокочастотные Радары (270)</a:t>
            </a:r>
          </a:p>
          <a:p>
            <a:pPr marL="144000">
              <a:spcBef>
                <a:spcPts val="300"/>
              </a:spcBef>
            </a:pPr>
            <a:r>
              <a:rPr lang="ru-RU" sz="1000" dirty="0"/>
              <a:t>Датчики на животных (53)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7E9A063-6023-40BA-B068-7C616A33EBC3}"/>
              </a:ext>
            </a:extLst>
          </p:cNvPr>
          <p:cNvGrpSpPr/>
          <p:nvPr/>
        </p:nvGrpSpPr>
        <p:grpSpPr>
          <a:xfrm>
            <a:off x="9813233" y="1608161"/>
            <a:ext cx="158966" cy="5103488"/>
            <a:chOff x="9813233" y="1608161"/>
            <a:chExt cx="158966" cy="5103488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3B1970C7-803A-4DD5-85E3-E4C93ACA7FF5}"/>
                </a:ext>
              </a:extLst>
            </p:cNvPr>
            <p:cNvGrpSpPr/>
            <p:nvPr/>
          </p:nvGrpSpPr>
          <p:grpSpPr>
            <a:xfrm>
              <a:off x="9866858" y="1608161"/>
              <a:ext cx="72000" cy="72000"/>
              <a:chOff x="11005309" y="1752493"/>
              <a:chExt cx="72000" cy="72000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35946C43-65B5-421A-92DF-E14757850C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05309" y="1752493"/>
                <a:ext cx="72000" cy="72000"/>
              </a:xfrm>
              <a:prstGeom prst="ellips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FBA0D341-7A91-432F-9ACC-EC005454EC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32309" y="1779493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C52F1EB5-500E-4005-87E0-5304A830EA49}"/>
                </a:ext>
              </a:extLst>
            </p:cNvPr>
            <p:cNvGrpSpPr/>
            <p:nvPr/>
          </p:nvGrpSpPr>
          <p:grpSpPr>
            <a:xfrm>
              <a:off x="9866858" y="1794707"/>
              <a:ext cx="72000" cy="72000"/>
              <a:chOff x="11005309" y="1929514"/>
              <a:chExt cx="72000" cy="72000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B5278744-FC53-4224-B79A-89CADCDCC0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05309" y="1929514"/>
                <a:ext cx="72000" cy="72000"/>
              </a:xfrm>
              <a:prstGeom prst="ellipse">
                <a:avLst/>
              </a:prstGeom>
              <a:solidFill>
                <a:srgbClr val="FFB1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0B8354A-1C70-4C51-BAE5-7B02CC160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32309" y="1956514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B080FEA4-5FC9-4060-BA9E-B88F764FC6A9}"/>
                </a:ext>
              </a:extLst>
            </p:cNvPr>
            <p:cNvGrpSpPr/>
            <p:nvPr/>
          </p:nvGrpSpPr>
          <p:grpSpPr>
            <a:xfrm>
              <a:off x="9866858" y="1984413"/>
              <a:ext cx="72000" cy="72000"/>
              <a:chOff x="11005309" y="2093820"/>
              <a:chExt cx="72000" cy="7200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ED7F1DC6-1E51-4570-94A5-81C0C4B21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05309" y="2093820"/>
                <a:ext cx="72000" cy="72000"/>
              </a:xfrm>
              <a:prstGeom prst="ellips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5F2C7F27-F18A-49D8-8AEE-83413A7786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32309" y="2120820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A744DEEC-A228-4CD9-B03A-C22A0DD46D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6858" y="2475324"/>
              <a:ext cx="72000" cy="72000"/>
            </a:xfrm>
            <a:prstGeom prst="ellipse">
              <a:avLst/>
            </a:prstGeom>
            <a:solidFill>
              <a:srgbClr val="00C5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B042FB02-8A7B-4C73-997F-8155418038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66858" y="2856332"/>
              <a:ext cx="72000" cy="72000"/>
            </a:xfrm>
            <a:prstGeom prst="ellipse">
              <a:avLst/>
            </a:prstGeom>
            <a:solidFill>
              <a:srgbClr val="FFBEE8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CAF7AA06-F9CA-48A5-9E93-B3C0B744C8DC}"/>
                </a:ext>
              </a:extLst>
            </p:cNvPr>
            <p:cNvGrpSpPr/>
            <p:nvPr/>
          </p:nvGrpSpPr>
          <p:grpSpPr>
            <a:xfrm>
              <a:off x="9858379" y="2656026"/>
              <a:ext cx="88958" cy="88958"/>
              <a:chOff x="10982703" y="2587625"/>
              <a:chExt cx="88958" cy="88958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43A0D1BC-51A6-4205-9CDD-1953DA885DD8}"/>
                  </a:ext>
                </a:extLst>
              </p:cNvPr>
              <p:cNvSpPr/>
              <p:nvPr/>
            </p:nvSpPr>
            <p:spPr>
              <a:xfrm>
                <a:off x="10982703" y="2587625"/>
                <a:ext cx="88958" cy="88958"/>
              </a:xfrm>
              <a:prstGeom prst="rect">
                <a:avLst/>
              </a:prstGeom>
              <a:solidFill>
                <a:srgbClr val="B5B5B5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390A333E-28D3-4A89-B1FE-22B49E0753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18182" y="2623104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A72BF29-20E5-4376-A12B-E701EBBCD338}"/>
                </a:ext>
              </a:extLst>
            </p:cNvPr>
            <p:cNvGrpSpPr/>
            <p:nvPr/>
          </p:nvGrpSpPr>
          <p:grpSpPr>
            <a:xfrm>
              <a:off x="9858379" y="3040561"/>
              <a:ext cx="88958" cy="88958"/>
              <a:chOff x="10982703" y="2935648"/>
              <a:chExt cx="88958" cy="88958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32B5110D-68B2-4CE5-A221-C0F9F965CE98}"/>
                  </a:ext>
                </a:extLst>
              </p:cNvPr>
              <p:cNvSpPr/>
              <p:nvPr/>
            </p:nvSpPr>
            <p:spPr>
              <a:xfrm>
                <a:off x="10982703" y="2935648"/>
                <a:ext cx="88958" cy="88958"/>
              </a:xfrm>
              <a:prstGeom prst="rect">
                <a:avLst/>
              </a:prstGeom>
              <a:solidFill>
                <a:srgbClr val="E7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0E796969-155E-4F1D-99AC-321097D72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18182" y="2971127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4EBE0A1B-EBC1-4056-B152-1EAA9ABA6912}"/>
                </a:ext>
              </a:extLst>
            </p:cNvPr>
            <p:cNvGrpSpPr/>
            <p:nvPr/>
          </p:nvGrpSpPr>
          <p:grpSpPr>
            <a:xfrm>
              <a:off x="9859373" y="3241192"/>
              <a:ext cx="86971" cy="74975"/>
              <a:chOff x="10539892" y="2946145"/>
              <a:chExt cx="86971" cy="74975"/>
            </a:xfrm>
          </p:grpSpPr>
          <p:sp>
            <p:nvSpPr>
              <p:cNvPr id="44" name="Равнобедренный треугольник 43">
                <a:extLst>
                  <a:ext uri="{FF2B5EF4-FFF2-40B4-BE49-F238E27FC236}">
                    <a16:creationId xmlns:a16="http://schemas.microsoft.com/office/drawing/2014/main" id="{BB6138D1-3BB1-4772-BDCC-9E50EE4566B5}"/>
                  </a:ext>
                </a:extLst>
              </p:cNvPr>
              <p:cNvSpPr/>
              <p:nvPr/>
            </p:nvSpPr>
            <p:spPr>
              <a:xfrm>
                <a:off x="10539892" y="2946145"/>
                <a:ext cx="86971" cy="74975"/>
              </a:xfrm>
              <a:prstGeom prst="triangl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46775EE5-F5E0-4475-927D-BCC87DB508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74377" y="2986013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C9A5DA27-0D33-46EC-AC20-91CEF8D63805}"/>
                </a:ext>
              </a:extLst>
            </p:cNvPr>
            <p:cNvGrpSpPr/>
            <p:nvPr/>
          </p:nvGrpSpPr>
          <p:grpSpPr>
            <a:xfrm>
              <a:off x="9858379" y="3736702"/>
              <a:ext cx="88958" cy="88958"/>
              <a:chOff x="10982703" y="3469868"/>
              <a:chExt cx="88958" cy="88958"/>
            </a:xfrm>
          </p:grpSpPr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D56DFC44-4D99-4533-8A57-E763629FA872}"/>
                  </a:ext>
                </a:extLst>
              </p:cNvPr>
              <p:cNvSpPr/>
              <p:nvPr/>
            </p:nvSpPr>
            <p:spPr>
              <a:xfrm>
                <a:off x="10982703" y="3469868"/>
                <a:ext cx="88958" cy="88958"/>
              </a:xfrm>
              <a:prstGeom prst="rect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6BE321E3-C3A5-4C3B-900D-22AC889092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18182" y="3505347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5C602C0-786C-4B90-A7B5-DC69216CD83A}"/>
                </a:ext>
              </a:extLst>
            </p:cNvPr>
            <p:cNvSpPr/>
            <p:nvPr/>
          </p:nvSpPr>
          <p:spPr>
            <a:xfrm>
              <a:off x="9858379" y="4872018"/>
              <a:ext cx="88958" cy="88958"/>
            </a:xfrm>
            <a:prstGeom prst="rect">
              <a:avLst/>
            </a:prstGeom>
            <a:solidFill>
              <a:srgbClr val="FFAA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24EEF626-C778-4C32-B999-733CF20F0A3E}"/>
                </a:ext>
              </a:extLst>
            </p:cNvPr>
            <p:cNvGrpSpPr/>
            <p:nvPr/>
          </p:nvGrpSpPr>
          <p:grpSpPr>
            <a:xfrm>
              <a:off x="9858379" y="6435584"/>
              <a:ext cx="88958" cy="88958"/>
              <a:chOff x="10982703" y="3469868"/>
              <a:chExt cx="88958" cy="88958"/>
            </a:xfrm>
          </p:grpSpPr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C6AEC7B-5758-4438-A669-A9279BA7E04A}"/>
                  </a:ext>
                </a:extLst>
              </p:cNvPr>
              <p:cNvSpPr/>
              <p:nvPr/>
            </p:nvSpPr>
            <p:spPr>
              <a:xfrm>
                <a:off x="10982703" y="3469868"/>
                <a:ext cx="88958" cy="8895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9B4932EC-EF7D-47E9-A525-A84C2F222B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18182" y="3505347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E7D05133-7B8B-4760-98B6-66721DD96C0C}"/>
                </a:ext>
              </a:extLst>
            </p:cNvPr>
            <p:cNvGrpSpPr/>
            <p:nvPr/>
          </p:nvGrpSpPr>
          <p:grpSpPr>
            <a:xfrm>
              <a:off x="9866858" y="6639649"/>
              <a:ext cx="72000" cy="72000"/>
              <a:chOff x="11005309" y="2093820"/>
              <a:chExt cx="72000" cy="72000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24A74BD8-D4CA-4C2C-B99A-08C8B93621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05309" y="209382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2A98CF0F-85F3-4977-B06E-9C2DD9E44E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32309" y="2120820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369929A7-455B-47B8-98AB-02ECDEB5A5A6}"/>
                </a:ext>
              </a:extLst>
            </p:cNvPr>
            <p:cNvCxnSpPr/>
            <p:nvPr/>
          </p:nvCxnSpPr>
          <p:spPr>
            <a:xfrm>
              <a:off x="9823076" y="384981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A2762E3D-AFFA-4DDD-938C-C1D4FDC84A8E}"/>
                </a:ext>
              </a:extLst>
            </p:cNvPr>
            <p:cNvCxnSpPr>
              <a:cxnSpLocks/>
            </p:cNvCxnSpPr>
            <p:nvPr/>
          </p:nvCxnSpPr>
          <p:spPr>
            <a:xfrm>
              <a:off x="9813233" y="4418136"/>
              <a:ext cx="158966" cy="0"/>
            </a:xfrm>
            <a:prstGeom prst="line">
              <a:avLst/>
            </a:prstGeom>
            <a:ln w="19050">
              <a:solidFill>
                <a:srgbClr val="F367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E5384C11-B6B7-48FF-9B1F-21A3912BA28E}"/>
                </a:ext>
              </a:extLst>
            </p:cNvPr>
            <p:cNvCxnSpPr>
              <a:cxnSpLocks/>
            </p:cNvCxnSpPr>
            <p:nvPr/>
          </p:nvCxnSpPr>
          <p:spPr>
            <a:xfrm>
              <a:off x="9813233" y="5981830"/>
              <a:ext cx="158966" cy="0"/>
            </a:xfrm>
            <a:prstGeom prst="line">
              <a:avLst/>
            </a:prstGeom>
            <a:ln w="19050">
              <a:solidFill>
                <a:srgbClr val="FFA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3D588A9-64D7-423D-9815-9B689F117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9819901" y="5350024"/>
              <a:ext cx="150049" cy="104706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A8F122B-A242-4C60-879F-BB04CBF87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/>
            <a:stretch/>
          </p:blipFill>
          <p:spPr>
            <a:xfrm>
              <a:off x="9819901" y="5540110"/>
              <a:ext cx="150049" cy="103303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5D4F83B-88D1-44DD-A25D-C3EBF3AFE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" b="-4"/>
            <a:stretch/>
          </p:blipFill>
          <p:spPr>
            <a:xfrm>
              <a:off x="9819901" y="5722158"/>
              <a:ext cx="150049" cy="148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135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14199"/>
            <a:ext cx="10515600" cy="5848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двойники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699085"/>
            <a:ext cx="8329889" cy="63307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ru-RU" dirty="0"/>
              <a:t> </a:t>
            </a:r>
            <a:r>
              <a:rPr lang="ru-RU" sz="2400" dirty="0"/>
              <a:t>Для прогноза опасных явлений, изменений климата, моделирования влияния воздействий среды на жизнедеятельность населения, промышленные предприятия  требуется использовать разнородные данные, активно обмениваться информацией между различными источниками и потребителями, необходима их широкая интеграция в виде </a:t>
            </a:r>
            <a:r>
              <a:rPr lang="ru-RU" sz="2400" dirty="0">
                <a:solidFill>
                  <a:srgbClr val="FF0000"/>
                </a:solidFill>
              </a:rPr>
              <a:t>Цифровых Двойников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9" name="AutoShape 2" descr="upload.wikimedia.org/wikipedia/commons/6/65/To_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upload.wikimedia.org/wikipedia/commons/6/65/To_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upload.wikimedia.org/wikipedia/commons/6/65/To_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46C0-147B-4F75-8F53-D7339FFEC629}" type="slidenum">
              <a:rPr lang="ru-RU" smtClean="0"/>
              <a:t>49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9DC6BDB-06BC-6079-2844-8A1C0E4ECBEB}"/>
              </a:ext>
            </a:extLst>
          </p:cNvPr>
          <p:cNvSpPr txBox="1">
            <a:spLocks/>
          </p:cNvSpPr>
          <p:nvPr/>
        </p:nvSpPr>
        <p:spPr>
          <a:xfrm>
            <a:off x="259550" y="3706342"/>
            <a:ext cx="8329889" cy="31437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/>
              <a:t>Цифровой Двойник (ЦД) океанов – это информационная система, которая предоставляет пользователям цифровую копию состояния и временной эволюции океанов, ограниченную доступными наблюдениями и законами физики.</a:t>
            </a:r>
            <a:r>
              <a:rPr lang="en-US" sz="2400" dirty="0"/>
              <a:t> </a:t>
            </a:r>
            <a:r>
              <a:rPr lang="ru-RU" sz="2400" dirty="0"/>
              <a:t>Модели должны позволить описывать поведение объектов природы и взаимодействующих с ними реальных объектов экономики, включая воздействия опасных явлений на органы государственного управления, промышленные предприятия и население.</a:t>
            </a:r>
          </a:p>
        </p:txBody>
      </p:sp>
      <p:pic>
        <p:nvPicPr>
          <p:cNvPr id="1026" name="Picture 2" descr="Iliad">
            <a:extLst>
              <a:ext uri="{FF2B5EF4-FFF2-40B4-BE49-F238E27FC236}">
                <a16:creationId xmlns:a16="http://schemas.microsoft.com/office/drawing/2014/main" id="{9B9DDB48-BA17-527B-4124-32E540D83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290" y="465138"/>
            <a:ext cx="3094517" cy="27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C7A6C1-FFC5-F706-79CC-2C4538325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290" y="3277720"/>
            <a:ext cx="3210580" cy="315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1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E1691E-9A90-4B06-B10B-A2F00071175D}"/>
              </a:ext>
            </a:extLst>
          </p:cNvPr>
          <p:cNvSpPr txBox="1"/>
          <p:nvPr/>
        </p:nvSpPr>
        <p:spPr>
          <a:xfrm>
            <a:off x="280555" y="223571"/>
            <a:ext cx="6918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Севастопольская биологическая станция 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начала свою работу В 1871 году, став первой в России и Европе и третьей в мире.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в 1892 г. по инициативе </a:t>
            </a:r>
            <a:r>
              <a:rPr lang="ru-RU" sz="1800" dirty="0" err="1">
                <a:solidFill>
                  <a:schemeClr val="tx1"/>
                </a:solidFill>
              </a:rPr>
              <a:t>А.О.Ковалевского</a:t>
            </a:r>
            <a:r>
              <a:rPr lang="ru-RU" sz="1800" dirty="0">
                <a:solidFill>
                  <a:schemeClr val="tx1"/>
                </a:solidFill>
              </a:rPr>
              <a:t> передана в </a:t>
            </a:r>
            <a:r>
              <a:rPr lang="ru-RU" sz="1800" dirty="0" err="1">
                <a:solidFill>
                  <a:schemeClr val="tx1"/>
                </a:solidFill>
              </a:rPr>
              <a:t>имераторскую</a:t>
            </a:r>
            <a:r>
              <a:rPr lang="ru-RU" sz="1800" dirty="0">
                <a:solidFill>
                  <a:schemeClr val="tx1"/>
                </a:solidFill>
              </a:rPr>
              <a:t> Академию наук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DAAB7-6FF0-478B-981D-57C421DB78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666" y="255361"/>
            <a:ext cx="4710408" cy="28892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9039D58-C7B7-48A9-9F1A-8C561398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6" y="2583769"/>
            <a:ext cx="3362658" cy="35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899E79B-26C1-4855-A4B9-66E5EEA93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5666" y="3286482"/>
            <a:ext cx="4710408" cy="28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B0E6C-E986-4B33-ADF0-FCBDA53C3B9D}"/>
              </a:ext>
            </a:extLst>
          </p:cNvPr>
          <p:cNvSpPr txBox="1"/>
          <p:nvPr/>
        </p:nvSpPr>
        <p:spPr>
          <a:xfrm>
            <a:off x="7199093" y="255361"/>
            <a:ext cx="304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Севастопольская биостанция</a:t>
            </a:r>
          </a:p>
          <a:p>
            <a:pPr algn="ctr"/>
            <a:r>
              <a:rPr lang="ru-RU" dirty="0"/>
              <a:t>здание 1897 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C1EAA-B6F8-4D91-9D2B-62AAD7CF4B19}"/>
              </a:ext>
            </a:extLst>
          </p:cNvPr>
          <p:cNvSpPr txBox="1"/>
          <p:nvPr/>
        </p:nvSpPr>
        <p:spPr>
          <a:xfrm>
            <a:off x="3448975" y="3588745"/>
            <a:ext cx="38031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ныне - </a:t>
            </a:r>
            <a:r>
              <a:rPr lang="ru-RU" sz="2000" b="1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Институт биологии южных морей имени А. О. Ковалевского РАН</a:t>
            </a:r>
            <a:endParaRPr lang="ru-RU" sz="20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z="1400" b="1" smtClean="0">
                <a:solidFill>
                  <a:schemeClr val="tx1"/>
                </a:solidFill>
              </a:rPr>
              <a:t>5</a:t>
            </a:fld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08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9451"/>
            <a:ext cx="12076126" cy="5494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назначение ЦД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Каспийского моря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/>
              <a:t>(</a:t>
            </a:r>
            <a:r>
              <a:rPr lang="en-US" sz="3200" u="sng" dirty="0">
                <a:hlinkClick r:id="rId2"/>
              </a:rPr>
              <a:t>https</a:t>
            </a:r>
            <a:r>
              <a:rPr lang="ru-RU" sz="3200" u="sng" dirty="0">
                <a:hlinkClick r:id="rId2"/>
              </a:rPr>
              <a:t>://</a:t>
            </a:r>
            <a:r>
              <a:rPr lang="en-US" sz="3200" u="sng" dirty="0">
                <a:hlinkClick r:id="rId2"/>
              </a:rPr>
              <a:t>www</a:t>
            </a:r>
            <a:r>
              <a:rPr lang="ru-RU" sz="3200" u="sng" dirty="0">
                <a:hlinkClick r:id="rId2"/>
              </a:rPr>
              <a:t>.</a:t>
            </a:r>
            <a:r>
              <a:rPr lang="en-US" sz="3200" u="sng" dirty="0" err="1">
                <a:hlinkClick r:id="rId2"/>
              </a:rPr>
              <a:t>oceandecade</a:t>
            </a:r>
            <a:r>
              <a:rPr lang="ru-RU" sz="3200" u="sng" dirty="0">
                <a:hlinkClick r:id="rId2"/>
              </a:rPr>
              <a:t>.</a:t>
            </a:r>
            <a:r>
              <a:rPr lang="en-US" sz="3200" u="sng" dirty="0">
                <a:hlinkClick r:id="rId2"/>
              </a:rPr>
              <a:t>org</a:t>
            </a:r>
            <a:r>
              <a:rPr lang="ru-RU" sz="3200" u="sng" dirty="0">
                <a:hlinkClick r:id="rId2"/>
              </a:rPr>
              <a:t>/</a:t>
            </a:r>
            <a:r>
              <a:rPr lang="en-US" sz="3200" u="sng" dirty="0">
                <a:hlinkClick r:id="rId2"/>
              </a:rPr>
              <a:t>actions</a:t>
            </a:r>
            <a:r>
              <a:rPr lang="ru-RU" sz="3200" u="sng" dirty="0">
                <a:hlinkClick r:id="rId2"/>
              </a:rPr>
              <a:t>/</a:t>
            </a:r>
            <a:r>
              <a:rPr lang="en-US" sz="3200" u="sng" dirty="0">
                <a:hlinkClick r:id="rId2"/>
              </a:rPr>
              <a:t>the</a:t>
            </a:r>
            <a:r>
              <a:rPr lang="ru-RU" sz="3200" u="sng" dirty="0">
                <a:hlinkClick r:id="rId2"/>
              </a:rPr>
              <a:t>-</a:t>
            </a:r>
            <a:r>
              <a:rPr lang="en-US" sz="3200" u="sng" dirty="0" err="1">
                <a:hlinkClick r:id="rId2"/>
              </a:rPr>
              <a:t>caspian</a:t>
            </a:r>
            <a:r>
              <a:rPr lang="ru-RU" sz="3200" u="sng" dirty="0">
                <a:hlinkClick r:id="rId2"/>
              </a:rPr>
              <a:t>-</a:t>
            </a:r>
            <a:r>
              <a:rPr lang="en-US" sz="3200" u="sng" dirty="0">
                <a:hlinkClick r:id="rId2"/>
              </a:rPr>
              <a:t>sea</a:t>
            </a:r>
            <a:r>
              <a:rPr lang="ru-RU" sz="3200" u="sng" dirty="0">
                <a:hlinkClick r:id="rId2"/>
              </a:rPr>
              <a:t>-</a:t>
            </a:r>
            <a:r>
              <a:rPr lang="en-US" sz="3200" u="sng" dirty="0">
                <a:hlinkClick r:id="rId2"/>
              </a:rPr>
              <a:t>digital</a:t>
            </a:r>
            <a:r>
              <a:rPr lang="ru-RU" sz="3200" u="sng" dirty="0">
                <a:hlinkClick r:id="rId2"/>
              </a:rPr>
              <a:t>-</a:t>
            </a:r>
            <a:r>
              <a:rPr lang="en-US" sz="3200" u="sng" dirty="0">
                <a:hlinkClick r:id="rId2"/>
              </a:rPr>
              <a:t>twin</a:t>
            </a:r>
            <a:r>
              <a:rPr lang="ru-RU" sz="3200" u="sng" dirty="0">
                <a:hlinkClick r:id="rId2"/>
              </a:rPr>
              <a:t>-</a:t>
            </a:r>
            <a:r>
              <a:rPr lang="en-US" sz="3200" u="sng" dirty="0" err="1">
                <a:hlinkClick r:id="rId2"/>
              </a:rPr>
              <a:t>casseadi</a:t>
            </a:r>
            <a:r>
              <a:rPr lang="ru-RU" sz="3200" u="sng" dirty="0">
                <a:hlinkClick r:id="rId2"/>
              </a:rPr>
              <a:t>/</a:t>
            </a:r>
            <a:r>
              <a:rPr lang="ru-RU" sz="3200" dirty="0"/>
              <a:t>)</a:t>
            </a:r>
            <a:br>
              <a:rPr lang="en-US" sz="3200" dirty="0"/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7" y="892678"/>
            <a:ext cx="8057279" cy="582879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ЦД Каспийского моря должен включать архив спутниковых, океанографических, гидрометеорологических данных, результатов гидродинамических моделей, результатов региональных прогнозов изменения климата, электронные атласы, электронную библиотеку публикаций по Каспийскому морю. 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ru-RU" dirty="0"/>
              <a:t>ЦД позволит оценить антропогенные нагрузки на окружающую среду Каспийского моря, происходящие изменения климата, экстремальные </a:t>
            </a:r>
            <a:r>
              <a:rPr lang="ru-RU" dirty="0" err="1"/>
              <a:t>погодно</a:t>
            </a:r>
            <a:r>
              <a:rPr lang="ru-RU" dirty="0"/>
              <a:t>-климатические явления, влияние изменения климата на природные и социально-экономические системы, разработать стратегию и механизмы адаптации к изменению климата и состояние Каспийского моря.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177" y="1018622"/>
            <a:ext cx="1870045" cy="22729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46C0-147B-4F75-8F53-D7339FFEC629}" type="slidenum">
              <a:rPr lang="ru-RU" smtClean="0"/>
              <a:t>50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0CEE1D5-2D77-1C5C-2215-8580D7ABA1DB}"/>
              </a:ext>
            </a:extLst>
          </p:cNvPr>
          <p:cNvGrpSpPr/>
          <p:nvPr/>
        </p:nvGrpSpPr>
        <p:grpSpPr>
          <a:xfrm>
            <a:off x="8045042" y="3031957"/>
            <a:ext cx="3969151" cy="3796749"/>
            <a:chOff x="3598188" y="4005064"/>
            <a:chExt cx="3760379" cy="3112038"/>
          </a:xfrm>
        </p:grpSpPr>
        <p:pic>
          <p:nvPicPr>
            <p:cNvPr id="8" name="Picture 7" descr="comp1">
              <a:extLst>
                <a:ext uri="{FF2B5EF4-FFF2-40B4-BE49-F238E27FC236}">
                  <a16:creationId xmlns:a16="http://schemas.microsoft.com/office/drawing/2014/main" id="{BB156DD5-488D-2C7E-FB57-56929CE9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188" y="4005064"/>
              <a:ext cx="3760379" cy="311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oil11">
              <a:extLst>
                <a:ext uri="{FF2B5EF4-FFF2-40B4-BE49-F238E27FC236}">
                  <a16:creationId xmlns:a16="http://schemas.microsoft.com/office/drawing/2014/main" id="{3D5C5007-7F96-0F0E-DA58-5CFC544359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544" y="4144142"/>
              <a:ext cx="3509668" cy="229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3233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67640" y="30480"/>
            <a:ext cx="11860058" cy="6355080"/>
            <a:chOff x="350520" y="30480"/>
            <a:chExt cx="11677178" cy="62527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1" y="30480"/>
              <a:ext cx="11090658" cy="227076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520" y="2423160"/>
              <a:ext cx="11677178" cy="373812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6400" y="5262121"/>
              <a:ext cx="3093720" cy="1021080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E7F79-8164-A762-7E5B-3B2F2E28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60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31099BF7-5496-BF1A-95FB-2838C1EED4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63053" y="-30915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>
                <a:solidFill>
                  <a:schemeClr val="accent1">
                    <a:lumMod val="75000"/>
                  </a:schemeClr>
                </a:solidFill>
                <a:latin typeface="Aptos Narrow" panose="020B0004020202020204" pitchFamily="34" charset="0"/>
              </a:rPr>
              <a:t>Океанологические специальности ВУЗов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5D58483-7DE0-E6B7-5D6F-BC52894D5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6095" y="1058069"/>
            <a:ext cx="10684305" cy="4741861"/>
          </a:xfrm>
        </p:spPr>
        <p:txBody>
          <a:bodyPr>
            <a:normAutofit/>
          </a:bodyPr>
          <a:lstStyle/>
          <a:p>
            <a:pPr marL="533400" indent="-533400"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Профиль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«океанология»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направлении «Гидрометеорология»    -     4 классических университета:</a:t>
            </a:r>
          </a:p>
          <a:p>
            <a:pPr marL="533400" indent="-533400">
              <a:buNone/>
              <a:defRPr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533400" indent="-5334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МГУ имени </a:t>
            </a:r>
            <a:r>
              <a:rPr lang="ru-RU" alt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М.В.Ломоносова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, географический факультет, кафедра океанологии (1953 г.)</a:t>
            </a:r>
          </a:p>
          <a:p>
            <a:pPr marL="533400" indent="-5334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СПбГУ, факультет географии и геоэкологии, институт наук о Земле, кафедра океанологии (1945 г.)</a:t>
            </a:r>
          </a:p>
          <a:p>
            <a:pPr marL="533400" indent="-5334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Дальневосточный государственный университет, школа естественных наук, кафедра океанологии и гидрометеорологии (1962 г.)</a:t>
            </a:r>
          </a:p>
          <a:p>
            <a:pPr marL="533400" indent="-5334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Южный Федеральный университет, институт наук о Земле, кафедра океанологии (2004 г.) </a:t>
            </a: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533400" indent="-533400">
              <a:buNone/>
              <a:defRPr/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6D81D20-2047-E010-44A0-CE34B32B9B5E}"/>
              </a:ext>
            </a:extLst>
          </p:cNvPr>
          <p:cNvSpPr txBox="1">
            <a:spLocks noChangeArrowheads="1"/>
          </p:cNvSpPr>
          <p:nvPr/>
        </p:nvSpPr>
        <p:spPr>
          <a:xfrm>
            <a:off x="513347" y="5187282"/>
            <a:ext cx="11000874" cy="1079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Профиль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«прикладная океанология»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 направлении «Гидрометеорология»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b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alt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B8EA68-E319-9F56-480C-45C289E6E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053" y="5727032"/>
            <a:ext cx="8929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Российский государственный гидрометеорологический университет (Санкт-Петербург), океанологический факультет </a:t>
            </a:r>
            <a:r>
              <a:rPr lang="en-US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(1970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г.</a:t>
            </a:r>
            <a:r>
              <a:rPr lang="en-US" alt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)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75F33-FD26-AB7E-CD30-19DA042B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52</a:t>
            </a:fld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DEBEEC-EA89-DB75-A08D-28F7AA35E1DE}"/>
              </a:ext>
            </a:extLst>
          </p:cNvPr>
          <p:cNvSpPr/>
          <p:nvPr/>
        </p:nvSpPr>
        <p:spPr>
          <a:xfrm>
            <a:off x="187354" y="846138"/>
            <a:ext cx="12004646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Профиль «</a:t>
            </a:r>
            <a:r>
              <a:rPr lang="ru-RU" altLang="ru-RU" sz="2400" b="1" dirty="0">
                <a:solidFill>
                  <a:srgbClr val="FF0000"/>
                </a:solidFill>
              </a:rPr>
              <a:t>география океана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» в рамках направления «География» - 2 классических университета: </a:t>
            </a:r>
          </a:p>
          <a:p>
            <a:pPr>
              <a:defRPr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Балтийский Федеральный университет им. </a:t>
            </a:r>
            <a:r>
              <a:rPr lang="ru-RU" altLang="ru-RU" sz="2400" b="1" dirty="0" err="1">
                <a:solidFill>
                  <a:schemeClr val="accent1">
                    <a:lumMod val="75000"/>
                  </a:schemeClr>
                </a:solidFill>
              </a:rPr>
              <a:t>И.Канта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 (Калининград),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Институт природопользования, территориального развития и градостроительства, кафедра географии океана (1971 г.) 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Черноморский филиал МГУ (г. Севастополь), кафедра географии океана (2001 г.)</a:t>
            </a:r>
          </a:p>
          <a:p>
            <a:pPr>
              <a:spcBef>
                <a:spcPts val="600"/>
              </a:spcBef>
              <a:defRPr/>
            </a:pPr>
            <a:endParaRPr lang="en-US" alt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Профиль «Физическая география, </a:t>
            </a:r>
            <a:r>
              <a:rPr lang="ru-RU" sz="2400" b="1" dirty="0">
                <a:solidFill>
                  <a:srgbClr val="FF0000"/>
                </a:solidFill>
              </a:rPr>
              <a:t>океанология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 ландшафтоведение»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 в рамках направления «География» -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Крымский Федеральный университет им.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В.И.Вернадского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географический факультет, кафедра физической географии, океанологии и ландшафтоведения (1973 г.) </a:t>
            </a:r>
          </a:p>
          <a:p>
            <a:pPr marL="396000" indent="-342900">
              <a:spcBef>
                <a:spcPts val="600"/>
              </a:spcBef>
              <a:buFontTx/>
              <a:buAutoNum type="arabicPeriod"/>
              <a:defRPr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2EEA10-32E3-7F37-4A78-5016259ACEA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6400" y="156372"/>
            <a:ext cx="10515600" cy="877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600" b="1">
                <a:solidFill>
                  <a:schemeClr val="accent1">
                    <a:lumMod val="75000"/>
                  </a:schemeClr>
                </a:solidFill>
                <a:latin typeface="Aptos Narrow" panose="020B0004020202020204" pitchFamily="34" charset="0"/>
              </a:rPr>
              <a:t>Океанологические специальности ВУЗов</a:t>
            </a:r>
            <a:endParaRPr lang="ru-RU" altLang="ru-RU" sz="3600" b="1" dirty="0">
              <a:solidFill>
                <a:schemeClr val="accent1">
                  <a:lumMod val="75000"/>
                </a:schemeClr>
              </a:solidFill>
              <a:latin typeface="Aptos Narrow" panose="020B00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51B9FEA-1106-FE51-7D92-D7BEB9BB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4EA76EE1-0502-AECE-FD65-DFBFC15B38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45578" y="142614"/>
            <a:ext cx="8227314" cy="10080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исследователей океана по другим специальностям в МГУ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6EA0A7B3-5A83-0CC9-620A-DB797C50CF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9764" y="1341439"/>
            <a:ext cx="11182662" cy="4941887"/>
          </a:xfrm>
        </p:spPr>
        <p:txBody>
          <a:bodyPr>
            <a:normAutofit fontScale="92500" lnSpcReduction="20000"/>
          </a:bodyPr>
          <a:lstStyle/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Биологический факультет – кафедры гидробиологии, зоологии беспозвоночных, ихтиологии</a:t>
            </a:r>
          </a:p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Физический факультет – кафедра физики моря и вод суши, оптики и спектроскопии и др. </a:t>
            </a:r>
          </a:p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Географический факультет – кафедра геоморфологии и палеогеографии, метеорологии и климатологии, рационального природопользования и др.  </a:t>
            </a:r>
          </a:p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Геологический факультет –</a:t>
            </a:r>
            <a:r>
              <a:rPr lang="en-US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геологии и геохимии горючих ископаемых, литологии и морской геологии, геофизических методов исследования земной коры, сейсмометрии и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геоакустики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и др.  </a:t>
            </a:r>
          </a:p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Механико-математический факультет</a:t>
            </a:r>
            <a:r>
              <a:rPr lang="en-US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266700" indent="-266700" algn="l">
              <a:lnSpc>
                <a:spcPct val="115000"/>
              </a:lnSpc>
              <a:buFontTx/>
              <a:buAutoNum type="arabicPeriod"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Химический факультет</a:t>
            </a:r>
          </a:p>
          <a:p>
            <a:pPr algn="l" eaLnBrk="1" hangingPunct="1">
              <a:lnSpc>
                <a:spcPct val="115000"/>
              </a:lnSpc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…..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F66A3F-97B1-14DF-7E37-83266EFE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54</a:t>
            </a:fld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D32AA-3240-4527-AA3D-3E646734863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36228" y="156618"/>
            <a:ext cx="11582400" cy="97872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200" b="1" cap="small" dirty="0">
                <a:latin typeface="Calibri" charset="0"/>
                <a:cs typeface="Calibri" charset="0"/>
              </a:rPr>
              <a:t>Сайт кафедры океанологии Московского университета</a:t>
            </a:r>
            <a:br>
              <a:rPr lang="ru-RU" sz="3200" b="1" cap="small" dirty="0">
                <a:latin typeface="Calibri" charset="0"/>
                <a:cs typeface="Calibri" charset="0"/>
              </a:rPr>
            </a:br>
            <a:r>
              <a:rPr lang="en-US" sz="3200" b="1" cap="small" dirty="0">
                <a:latin typeface="Calibri" charset="0"/>
                <a:cs typeface="Calibri" charset="0"/>
              </a:rPr>
              <a:t>ocean-</a:t>
            </a:r>
            <a:r>
              <a:rPr lang="en-US" sz="3200" b="1" cap="small" dirty="0" err="1">
                <a:latin typeface="Calibri" charset="0"/>
                <a:cs typeface="Calibri" charset="0"/>
              </a:rPr>
              <a:t>msu.ru</a:t>
            </a:r>
            <a:endParaRPr lang="ru-RU" sz="3200" b="1" cap="small" dirty="0">
              <a:latin typeface="Calibri" charset="0"/>
              <a:cs typeface="Calibri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3F23F88-0E22-42D5-AC10-266EF741F50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032" y="1356947"/>
            <a:ext cx="4352000" cy="24480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F033B5B-C3AA-415B-A4ED-8E026211823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491" y="1356947"/>
            <a:ext cx="4351999" cy="2448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36BD0F87-A402-427B-959A-0A19EE5E8DF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032" y="3909340"/>
            <a:ext cx="4352000" cy="244800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3CF3916-4ED8-4FB2-B5ED-27E8C65149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490" y="3909340"/>
            <a:ext cx="4351999" cy="244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79D1D3-76F2-7BFA-0A5F-C088CC2D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457F6-46D6-A046-BA23-1883BD6D1CC1}" type="slidenum">
              <a:rPr lang="en-US" altLang="ru-RU" smtClean="0">
                <a:solidFill>
                  <a:srgbClr val="000000"/>
                </a:solidFill>
              </a:rPr>
              <a:pPr/>
              <a:t>55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07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188A1F-2708-4F16-31AC-9D051E5D45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37" y="1753484"/>
            <a:ext cx="10169976" cy="49921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71C8F8-FBD0-C3BD-A34E-CBED9FCAA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455" y="112405"/>
            <a:ext cx="2608976" cy="254830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3C1C04B-3E83-D9DB-2AA5-98B6E70DB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3756" y="297935"/>
            <a:ext cx="2264933" cy="2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0C1C54-2795-F74D-5424-9F41A1092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431" y="1172085"/>
            <a:ext cx="2707106" cy="187233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33BA70-92B9-FEA2-AC7B-7ED2E410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88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ABC00-9E5B-5ADF-72FA-AE28CDA8C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31" y="103063"/>
            <a:ext cx="11107024" cy="635589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87661C-C56E-63EB-7A81-3A6544B0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510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5A5933-4991-4F5B-C248-B7674F60E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76" y="101666"/>
            <a:ext cx="10832984" cy="1529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177ED-04F0-1C94-09F3-340ACF99A15B}"/>
              </a:ext>
            </a:extLst>
          </p:cNvPr>
          <p:cNvSpPr txBox="1"/>
          <p:nvPr/>
        </p:nvSpPr>
        <p:spPr>
          <a:xfrm>
            <a:off x="198539" y="1739576"/>
            <a:ext cx="117949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Современный этап развития человечества характеризуется повышением интенсивности освоения Мирового океана, в том числе расширением научной и экономической деятельности по изучению и использованию его ресурсов.</a:t>
            </a:r>
            <a:endParaRPr lang="en-US" sz="2000" b="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ru-RU" sz="2000" b="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Значение Мирового океана для Российской Федерации и других государств в долгосрочной перспективе будет неуклонно возрастать в связи с истощением природных ресурсов суши и обусловленной этим необходимостью восполнения ресурсной базы, обеспечивающей экономическое развитие государств, воздействием хозяйственной и иной деятельности человека на окружающую среду, таянием арктических льдов, миграцией населения и иными процессами.</a:t>
            </a:r>
            <a:endParaRPr lang="en-US" sz="2000" b="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ru-RU" sz="2000" b="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морской деятельности и морского потенциала является одним из решающих условий устойчивого социально-экономического развития Российской Федерации в XXI веке. </a:t>
            </a:r>
            <a:endParaRPr lang="en-US" sz="2000" b="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20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Национальные интересы Российской Федерации как великой морской державы распространяются на весь Мировой океан и Каспийское море.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6736175-7C0A-A649-2553-6AEF7B2C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46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3C6C7-AD8C-E3AE-358E-B2A6E49C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336" y="412058"/>
            <a:ext cx="11299970" cy="61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916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0DE329-960C-49B1-A715-04E60E6E9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598" y="310476"/>
            <a:ext cx="4664239" cy="2388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3DED7-2DB8-4A55-88BC-205EA3B3308C}"/>
              </a:ext>
            </a:extLst>
          </p:cNvPr>
          <p:cNvSpPr txBox="1"/>
          <p:nvPr/>
        </p:nvSpPr>
        <p:spPr>
          <a:xfrm>
            <a:off x="611376" y="913278"/>
            <a:ext cx="6093994" cy="2075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Создана в 1881 г. на средства Петербургского общества естествоиспытателей, на станцию в летнее время приезжали на практику студенты и преподаватели Петербургского университета</a:t>
            </a:r>
            <a:endParaRPr lang="ru-RU" sz="18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60017B-F427-4DF0-971F-A399A5845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906598" y="2920397"/>
            <a:ext cx="4664239" cy="3618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AC864-BFC1-4F79-A25E-F7D49C982E9E}"/>
              </a:ext>
            </a:extLst>
          </p:cNvPr>
          <p:cNvSpPr txBox="1"/>
          <p:nvPr/>
        </p:nvSpPr>
        <p:spPr>
          <a:xfrm>
            <a:off x="1118923" y="310476"/>
            <a:ext cx="5787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Соловецкая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биологическая станция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z="1400" b="1" smtClean="0">
                <a:solidFill>
                  <a:schemeClr val="tx1"/>
                </a:solidFill>
              </a:rPr>
              <a:t>6</a:t>
            </a:fld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680" y="3748231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 1899 преобразована в Мурманскую биологическую станцию, переведена в порт Александровск (ныне г. Полярный), Кольский залив </a:t>
            </a:r>
          </a:p>
        </p:txBody>
      </p:sp>
    </p:spTree>
    <p:extLst>
      <p:ext uri="{BB962C8B-B14F-4D97-AF65-F5344CB8AC3E}">
        <p14:creationId xmlns:p14="http://schemas.microsoft.com/office/powerpoint/2010/main" val="1431438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3555E6-60C4-F5B1-E8D7-5CF901A2456D}"/>
              </a:ext>
            </a:extLst>
          </p:cNvPr>
          <p:cNvSpPr txBox="1"/>
          <p:nvPr/>
        </p:nvSpPr>
        <p:spPr>
          <a:xfrm>
            <a:off x="494676" y="4298644"/>
            <a:ext cx="112276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В циркулярном письме Межправительственной океанографической комиссии (МОК) ЮНЕСКО № 2951 от 12 июля 2023 года содержится призыв ко всем государствам-членам </a:t>
            </a:r>
            <a:r>
              <a:rPr lang="ru-RU" sz="2400" b="1" u="sng" dirty="0">
                <a:solidFill>
                  <a:srgbClr val="C00000"/>
                </a:solidFill>
              </a:rPr>
              <a:t>включить к 2025 году в школьную программу предмет, посвященный распространению знаний об океане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, в качестве компонента образования в интересах устойчивого развития.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AFBD8-57EE-A2DB-A6D1-000B25AC29E7}"/>
              </a:ext>
            </a:extLst>
          </p:cNvPr>
          <p:cNvSpPr txBox="1"/>
          <p:nvPr/>
        </p:nvSpPr>
        <p:spPr>
          <a:xfrm>
            <a:off x="981510" y="1744099"/>
            <a:ext cx="105785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«Мировому сообществу необходимо сделать образование одним из базовых направлений своих усилий в поддержку океана. Если мы хотим лучше защитить океан, мы должны лучше учить тому, как это можно сделать» </a:t>
            </a:r>
          </a:p>
          <a:p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ru-RU" sz="2400" i="1" dirty="0">
                <a:solidFill>
                  <a:schemeClr val="accent5">
                    <a:lumMod val="75000"/>
                  </a:schemeClr>
                </a:solidFill>
              </a:rPr>
              <a:t>Генеральный директор ЮНЕСКО </a:t>
            </a:r>
            <a:r>
              <a:rPr lang="ru-RU" sz="2400" i="1" dirty="0" err="1">
                <a:solidFill>
                  <a:schemeClr val="accent5">
                    <a:lumMod val="75000"/>
                  </a:schemeClr>
                </a:solidFill>
              </a:rPr>
              <a:t>О.Азуле</a:t>
            </a:r>
            <a:endParaRPr lang="ru-RU" sz="2400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B58DE6-B705-F51E-C42D-A2E7D87B7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403" y="293615"/>
            <a:ext cx="6753138" cy="146859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E6434A-E7B7-5E85-57FB-646B9E2D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18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toll4">
            <a:extLst>
              <a:ext uri="{FF2B5EF4-FFF2-40B4-BE49-F238E27FC236}">
                <a16:creationId xmlns:a16="http://schemas.microsoft.com/office/drawing/2014/main" id="{01996631-BD41-9F44-D9BE-63A53B82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509" y="0"/>
            <a:ext cx="9036051" cy="6858000"/>
          </a:xfrm>
          <a:prstGeom prst="rect">
            <a:avLst/>
          </a:prstGeom>
          <a:noFill/>
          <a:ln w="349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73852-EF98-81C4-5075-170E4C4A4AB3}"/>
              </a:ext>
            </a:extLst>
          </p:cNvPr>
          <p:cNvSpPr txBox="1"/>
          <p:nvPr/>
        </p:nvSpPr>
        <p:spPr>
          <a:xfrm>
            <a:off x="4612273" y="5464160"/>
            <a:ext cx="346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  <a:endParaRPr lang="ru-RU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122934-8954-C78C-08DA-8A5EADE6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034D-D534-4A82-850D-A5E1E07DE1EA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39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C2227C-C19A-DBE7-6D40-E054F9AA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1D671-29D8-3C46-BDC5-228F89F2BBCF}"/>
              </a:ext>
            </a:extLst>
          </p:cNvPr>
          <p:cNvSpPr txBox="1"/>
          <p:nvPr/>
        </p:nvSpPr>
        <p:spPr>
          <a:xfrm>
            <a:off x="1736010" y="252016"/>
            <a:ext cx="930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Первое российское научно-исследовательское судно 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3236E8-9920-E4BA-B04E-3119B68C80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44" y="790059"/>
            <a:ext cx="4987511" cy="344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Рисунок 4">
            <a:extLst>
              <a:ext uri="{FF2B5EF4-FFF2-40B4-BE49-F238E27FC236}">
                <a16:creationId xmlns:a16="http://schemas.microsoft.com/office/drawing/2014/main" id="{081F9C27-E37E-1850-550A-7C0F47DD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120" y="713681"/>
            <a:ext cx="1668462" cy="22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33889-520E-8982-473C-798884DFF1D0}"/>
              </a:ext>
            </a:extLst>
          </p:cNvPr>
          <p:cNvSpPr txBox="1"/>
          <p:nvPr/>
        </p:nvSpPr>
        <p:spPr>
          <a:xfrm>
            <a:off x="5532120" y="2931117"/>
            <a:ext cx="171688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Н.М.Книпович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F8DC7-EACA-D6B2-355E-68126802F6B8}"/>
              </a:ext>
            </a:extLst>
          </p:cNvPr>
          <p:cNvSpPr txBox="1"/>
          <p:nvPr/>
        </p:nvSpPr>
        <p:spPr>
          <a:xfrm>
            <a:off x="807987" y="3767328"/>
            <a:ext cx="365428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«АНДРЕЙ ПЕРВОЗВАННЫЙ»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92B174-E9A2-A6E5-F9F0-2F1214D68F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69" y="4290097"/>
            <a:ext cx="4222920" cy="243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31F77B5-50A1-7B79-25BD-504980AE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115" y="3364230"/>
            <a:ext cx="4222920" cy="344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FCD8BC8-1FD8-9C0C-D646-B90BDAA6D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416" y="4786690"/>
            <a:ext cx="30737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Количество серий наблюдений за температурой (а) и соленостью (б) воды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на разрезе «Кольский меридиан» в 1900-2005 гг.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FF51C-DE20-6C1D-89DF-88AF74F5D16E}"/>
              </a:ext>
            </a:extLst>
          </p:cNvPr>
          <p:cNvSpPr txBox="1"/>
          <p:nvPr/>
        </p:nvSpPr>
        <p:spPr>
          <a:xfrm>
            <a:off x="7564898" y="1510097"/>
            <a:ext cx="43780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мае 1900 г. на пароходе «Андрей Первозванный» Россия впервые проводит гидрологические и биологические исследования на разрезе «Кольский меридиан» от Мурманского берега до 73°с.ш.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C7B7577-6437-9D48-940B-5CC3257E0BAE}"/>
              </a:ext>
            </a:extLst>
          </p:cNvPr>
          <p:cNvSpPr/>
          <p:nvPr/>
        </p:nvSpPr>
        <p:spPr>
          <a:xfrm>
            <a:off x="5248655" y="4136660"/>
            <a:ext cx="546844" cy="2584815"/>
          </a:xfrm>
          <a:prstGeom prst="ellipse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38534B63-5759-EDE4-5732-2E50C68C42CF}"/>
              </a:ext>
            </a:extLst>
          </p:cNvPr>
          <p:cNvSpPr/>
          <p:nvPr/>
        </p:nvSpPr>
        <p:spPr>
          <a:xfrm rot="19723259">
            <a:off x="4812523" y="3358619"/>
            <a:ext cx="257182" cy="1347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3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E168C-BCB1-4776-89DF-8D3412F9A28A}"/>
              </a:ext>
            </a:extLst>
          </p:cNvPr>
          <p:cNvSpPr txBox="1"/>
          <p:nvPr/>
        </p:nvSpPr>
        <p:spPr>
          <a:xfrm>
            <a:off x="2851114" y="111163"/>
            <a:ext cx="519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ПЛАВМОРНИНА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F33CC9-CE1C-48AA-B60A-7048FB80DD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39" y="2913907"/>
            <a:ext cx="6012440" cy="38329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9E20DC-B042-4192-93F9-8740409A8DA4}"/>
              </a:ext>
            </a:extLst>
          </p:cNvPr>
          <p:cNvSpPr txBox="1"/>
          <p:nvPr/>
        </p:nvSpPr>
        <p:spPr>
          <a:xfrm>
            <a:off x="4277696" y="2927458"/>
            <a:ext cx="181830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Зоологический музей МГУ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C1B2D2-1146-41B4-81A4-0871311B4E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13" y="589554"/>
            <a:ext cx="4245687" cy="61931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mtClean="0"/>
              <a:t>8</a:t>
            </a:fld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B391DC-32B4-4EE5-9FE8-CA3806DB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646" y="253225"/>
            <a:ext cx="2826431" cy="42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B773A0-6F4E-4E42-A9E4-3A5A0C6D7EAA}"/>
              </a:ext>
            </a:extLst>
          </p:cNvPr>
          <p:cNvSpPr txBox="1"/>
          <p:nvPr/>
        </p:nvSpPr>
        <p:spPr>
          <a:xfrm>
            <a:off x="9186554" y="4262765"/>
            <a:ext cx="203012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И.И. Месяцев</a:t>
            </a:r>
          </a:p>
          <a:p>
            <a:pPr algn="ctr"/>
            <a:r>
              <a:rPr lang="ru-RU" sz="1600" dirty="0"/>
              <a:t>1885-1940</a:t>
            </a:r>
          </a:p>
        </p:txBody>
      </p:sp>
    </p:spTree>
    <p:extLst>
      <p:ext uri="{BB962C8B-B14F-4D97-AF65-F5344CB8AC3E}">
        <p14:creationId xmlns:p14="http://schemas.microsoft.com/office/powerpoint/2010/main" val="9576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 ">
            <a:extLst>
              <a:ext uri="{FF2B5EF4-FFF2-40B4-BE49-F238E27FC236}">
                <a16:creationId xmlns:a16="http://schemas.microsoft.com/office/drawing/2014/main" id="{4931742E-CB63-423F-9C88-D7B6E7892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551815" y="3236856"/>
            <a:ext cx="3414832" cy="355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E948CA3-AE36-498B-8E39-EAEA08D4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535" y="133815"/>
            <a:ext cx="4226198" cy="32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5798BE-D555-4C9F-AAAA-0EA315F8B46A}"/>
              </a:ext>
            </a:extLst>
          </p:cNvPr>
          <p:cNvSpPr txBox="1"/>
          <p:nvPr/>
        </p:nvSpPr>
        <p:spPr>
          <a:xfrm>
            <a:off x="2932769" y="312375"/>
            <a:ext cx="3787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Постройка «Персея»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Архангельск 1922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73959-D965-4AE3-BDCB-643A8F8F1B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015" y="1266482"/>
            <a:ext cx="5605448" cy="37160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EF4BA5-96E0-4CAC-B184-69B073B0DC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2949852" y="4621450"/>
            <a:ext cx="3767426" cy="19904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6A862-44B6-4D46-A6E3-D485970F60A1}" type="slidenum">
              <a:rPr lang="ru-RU" sz="1400" b="1" smtClean="0">
                <a:solidFill>
                  <a:schemeClr val="tx1"/>
                </a:solidFill>
              </a:rPr>
              <a:t>9</a:t>
            </a:fld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21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4229</Words>
  <Application>Microsoft Office PowerPoint</Application>
  <PresentationFormat>Широкоэкранный</PresentationFormat>
  <Paragraphs>472</Paragraphs>
  <Slides>61</Slides>
  <Notes>22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8" baseType="lpstr">
      <vt:lpstr>Aptos Narrow</vt:lpstr>
      <vt:lpstr>Arial</vt:lpstr>
      <vt:lpstr>Calibri</vt:lpstr>
      <vt:lpstr>Calibri Light</vt:lpstr>
      <vt:lpstr>ClearSans Regular</vt:lpstr>
      <vt:lpstr>Georgia</vt:lpstr>
      <vt:lpstr>Gill Sans</vt:lpstr>
      <vt:lpstr>Gregor</vt:lpstr>
      <vt:lpstr>Helvetica</vt:lpstr>
      <vt:lpstr>Proxima Nova</vt:lpstr>
      <vt:lpstr>ProximaNova</vt:lpstr>
      <vt:lpstr>Symbol</vt:lpstr>
      <vt:lpstr>Tahoma</vt:lpstr>
      <vt:lpstr>Times New Roman</vt:lpstr>
      <vt:lpstr>Wingdings</vt:lpstr>
      <vt:lpstr>Тема Office</vt:lpstr>
      <vt:lpstr>Image</vt:lpstr>
      <vt:lpstr>ОКЕАН, КОТОРЫЙ НАМ НУЖЕН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Плавучие университеты в СССР </vt:lpstr>
      <vt:lpstr>  международная программа ЮНЕСКО сотрудничества в области  науки и образования в морских науках</vt:lpstr>
      <vt:lpstr>Плавучие университеты последнего десятилетия</vt:lpstr>
      <vt:lpstr>Современные технологии изучения океана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Температура поверхности  Атмосферное давление Скорость течения</vt:lpstr>
      <vt:lpstr>Презентация PowerPoint</vt:lpstr>
      <vt:lpstr>Презентация PowerPoint</vt:lpstr>
      <vt:lpstr>Утята в океане:1992-2007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Продуктивность районов океана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Океан и современные изменения климата 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Цифровые двойники</vt:lpstr>
      <vt:lpstr>Цель и назначение ЦД на примере Каспийского моря (https://www.oceandecade.org/actions/the-caspian-sea-digital-twin-casseadi/) </vt:lpstr>
      <vt:lpstr>Презентация PowerPoint</vt:lpstr>
      <vt:lpstr>Океанологические специальности ВУЗов</vt:lpstr>
      <vt:lpstr>Презентация PowerPoint</vt:lpstr>
      <vt:lpstr>Подготовка исследователей океана по другим специальностям в МГУ</vt:lpstr>
      <vt:lpstr>Сайт кафедры океанологии Московского университета ocean-msu.ru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Сергей Добролюбов</cp:lastModifiedBy>
  <cp:revision>25</cp:revision>
  <cp:lastPrinted>2023-08-25T12:20:35Z</cp:lastPrinted>
  <dcterms:created xsi:type="dcterms:W3CDTF">2023-08-22T13:12:02Z</dcterms:created>
  <dcterms:modified xsi:type="dcterms:W3CDTF">2023-08-25T12:24:02Z</dcterms:modified>
</cp:coreProperties>
</file>