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5" r:id="rId2"/>
    <p:sldId id="336" r:id="rId3"/>
    <p:sldId id="335" r:id="rId4"/>
    <p:sldId id="293" r:id="rId5"/>
    <p:sldId id="305" r:id="rId6"/>
    <p:sldId id="294" r:id="rId7"/>
    <p:sldId id="291" r:id="rId8"/>
    <p:sldId id="299" r:id="rId9"/>
    <p:sldId id="313" r:id="rId10"/>
    <p:sldId id="300" r:id="rId11"/>
    <p:sldId id="302" r:id="rId12"/>
    <p:sldId id="314" r:id="rId13"/>
    <p:sldId id="338" r:id="rId14"/>
    <p:sldId id="337" r:id="rId15"/>
    <p:sldId id="315" r:id="rId16"/>
    <p:sldId id="339" r:id="rId17"/>
    <p:sldId id="340" r:id="rId18"/>
    <p:sldId id="343" r:id="rId19"/>
    <p:sldId id="344" r:id="rId20"/>
    <p:sldId id="345" r:id="rId21"/>
    <p:sldId id="347" r:id="rId22"/>
    <p:sldId id="348" r:id="rId23"/>
  </p:sldIdLst>
  <p:sldSz cx="9144000" cy="6858000" type="screen4x3"/>
  <p:notesSz cx="9947275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108" d="100"/>
          <a:sy n="108" d="100"/>
        </p:scale>
        <p:origin x="18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7BF7733-C23A-4DE7-B78F-2FF5063B5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3A5C64-B0ED-4C2D-9690-7BE0B6A27D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837DD7-F5B5-4BFC-9D61-5333D26AC817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3888F2-35B6-4B07-99F4-875B067E7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510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899D06-1592-4E0C-B6AE-90B2E2A33B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515100"/>
            <a:ext cx="4311650" cy="341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95CB796-6A28-4728-BDB9-FF19A6A216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E23AA55-A29F-4826-A6B6-E5271B2C7F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E406FE-74BB-4A28-8622-37119724F1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165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7239F7-9AA3-4E11-9F6E-CA5A346D0E53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3DFF2375-0445-4416-9F95-918301153E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30588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87851995-D966-4A18-BCEC-D4AE11C40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5363" y="3300413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D185AB-B783-401F-8A28-C416E40892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37046A-236E-4598-AAF3-BF7AF6FE0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1650" cy="3444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8A4D520-CA1C-46B1-8053-CE89BDDCC9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1E617-6604-4BCA-948D-693E7C0E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4EEA-9C95-48B5-A751-BF06054A8D14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B2999C-B3AA-4A03-B10E-EF0C82BD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40252-828D-47A6-85C5-A55A1C3D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2736-FFF3-48FC-92E3-FFFA134F29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798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365BC-CFE6-4FDF-A48F-64A40FA6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9698E-A27C-43C9-B4F1-AE8EB5924150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866BB-7066-492F-874D-1223A11F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82688B-205D-4E54-A5FB-C85F6E6D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1F20-AA31-4DD4-B7B4-304378AAEA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754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026F5-0719-407E-83B6-330892CB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35B4-E928-453E-AFDD-E9BF0596701C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DED235-10CE-4F90-9592-18CD351A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C9DC9-B790-479F-90F9-09EEB711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4CDB5-7429-4045-AAAC-4C8A8C55C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65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0EE29-A4A9-4DC4-933E-15F009E7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A796-65E4-48E9-BF9D-93FFEF090F31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BFAAB-A619-4083-88FC-EC7C2BCF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62420-9B98-4992-A8CD-BB4E94BA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03E0-6BE9-434B-AE1F-836FAD81FA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30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63DA93-C9F2-411B-8FED-7E3C8B73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05FB1-B8D6-47BD-8814-F4EB7FA7431D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E47A7-EB30-43BB-880E-A63B678E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F8872-F4A7-4DC5-9280-7621FFDC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DD81-4D18-4789-8152-0C53357AC9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451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9282A0F-4AB6-4D40-8D6C-C517DA2B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2444-6B2E-4825-9365-095F22508E71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F925960-9B96-4733-A18B-D5D58C41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554B16C-4457-4D66-81A2-FCF9497E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4AA2-7CA5-43E6-9687-F21A04C039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387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1395024-1A24-4F13-B9E5-E1451CCD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0FE4-C619-4192-9AC1-015E5EBBCC97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ECC562F9-7935-4606-8D6D-DF02CA73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052C899-3669-4162-9F32-0285EADC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75E31-E190-4851-BBE2-2B0FF11300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783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F63E8FC-2FE0-464A-8E1D-69850751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C4238-7C1C-41AA-9A1B-227E4C7EBC21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BC175B6-13E5-4294-B266-AB490CA9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135D916-54E6-43B9-A7F0-F0E6F54B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F90A-3630-42AE-A331-11B92DB58A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81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BFF78F7-188B-4E5E-905D-0C7CBD17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D703-3F92-4428-90BF-D5D2B85B5009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0EAD6A1E-72A8-4977-84F9-54335433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6333475-7A61-43E6-AE5E-D426FDE4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54FC-FC83-4843-9B64-878F9368C7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00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7981A70-0003-4E57-8092-16ACC23D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FFDAA-2A13-41AF-AB16-4122CE425670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2B10AEE-2F39-47CB-A712-C3284ABC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9A9C9DB-7633-4061-8C9F-37860977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88B16-A6D4-4049-B77B-73108339B5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97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DF983F7-D909-45C1-B60E-F75FF08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43B7-2ACD-474D-A0B2-6519F4481E24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1ACBDC7-A239-4304-AB89-010D8063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9979318-37BF-4AD6-A9E7-D95C744D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08B9B-BC4B-4763-A6E8-6F42B46508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931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D606A114-5ED6-4987-9AB7-44FA79294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264253CF-E644-4B46-BCA4-C73D34DEE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78896-D560-47F5-B62A-0C65156DD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F726CE-369D-4D90-893C-1F27582D98E8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910C7-A6FF-4515-81EF-84C8C695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E2AAB-9226-44CF-87D8-A9BFABB67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C5687F-AA6E-4C11-9E24-4EC650B85E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53A6ED45-1EA3-4EC4-B9DE-3545B3EA5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/>
          <a:stretch/>
        </p:blipFill>
        <p:spPr bwMode="auto">
          <a:xfrm>
            <a:off x="0" y="-744"/>
            <a:ext cx="9180512" cy="68587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3E0CD0-8BBB-43D1-AE10-6F939EB5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1736" y="764704"/>
            <a:ext cx="4462264" cy="1470025"/>
          </a:xfrm>
        </p:spPr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</a:rPr>
              <a:t>ПОДВОДНАЯ ЛАБОРАТОРИЯ ЖИЗНИ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DA6D3-9BB7-402C-A331-2D5D0CEA6B8A}"/>
              </a:ext>
            </a:extLst>
          </p:cNvPr>
          <p:cNvSpPr txBox="1"/>
          <p:nvPr/>
        </p:nvSpPr>
        <p:spPr>
          <a:xfrm>
            <a:off x="15864" y="5877272"/>
            <a:ext cx="3476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Географический факультет МГУ</a:t>
            </a:r>
          </a:p>
          <a:p>
            <a:r>
              <a:rPr lang="ru-RU" i="1" dirty="0">
                <a:solidFill>
                  <a:schemeClr val="bg1"/>
                </a:solidFill>
              </a:rPr>
              <a:t>доцент, </a:t>
            </a:r>
            <a:r>
              <a:rPr lang="ru-RU" i="1" dirty="0" err="1">
                <a:solidFill>
                  <a:schemeClr val="bg1"/>
                </a:solidFill>
              </a:rPr>
              <a:t>к.г.н</a:t>
            </a:r>
            <a:r>
              <a:rPr lang="ru-RU" i="1" dirty="0">
                <a:solidFill>
                  <a:schemeClr val="bg1"/>
                </a:solidFill>
              </a:rPr>
              <a:t>.</a:t>
            </a:r>
          </a:p>
          <a:p>
            <a:r>
              <a:rPr lang="ru-RU" i="1" dirty="0">
                <a:solidFill>
                  <a:schemeClr val="bg1"/>
                </a:solidFill>
              </a:rPr>
              <a:t>Еременко Екатерина Андреевна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id="{01ACD887-F28F-4465-AA7C-AFF6B0B96EA2}"/>
              </a:ext>
            </a:extLst>
          </p:cNvPr>
          <p:cNvSpPr txBox="1">
            <a:spLocks/>
          </p:cNvSpPr>
          <p:nvPr/>
        </p:nvSpPr>
        <p:spPr bwMode="auto">
          <a:xfrm>
            <a:off x="1354138" y="173038"/>
            <a:ext cx="25590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Georgia" panose="02040502050405020303" pitchFamily="18" charset="0"/>
                <a:cs typeface="Times New Roman" panose="02020603050405020304" pitchFamily="18" charset="0"/>
              </a:rPr>
              <a:t>«Белые курильщики»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i="1">
                <a:latin typeface="Georgia" panose="02040502050405020303" pitchFamily="18" charset="0"/>
                <a:cs typeface="Times New Roman" panose="02020603050405020304" pitchFamily="18" charset="0"/>
              </a:rPr>
              <a:t>100-200 °С)</a:t>
            </a:r>
          </a:p>
        </p:txBody>
      </p:sp>
      <p:sp>
        <p:nvSpPr>
          <p:cNvPr id="31747" name="Заголовок 1">
            <a:extLst>
              <a:ext uri="{FF2B5EF4-FFF2-40B4-BE49-F238E27FC236}">
                <a16:creationId xmlns:a16="http://schemas.microsoft.com/office/drawing/2014/main" id="{EBD600C1-6ED9-4BEE-A299-DCB9F119364A}"/>
              </a:ext>
            </a:extLst>
          </p:cNvPr>
          <p:cNvSpPr txBox="1">
            <a:spLocks/>
          </p:cNvSpPr>
          <p:nvPr/>
        </p:nvSpPr>
        <p:spPr bwMode="auto">
          <a:xfrm>
            <a:off x="5372101" y="142875"/>
            <a:ext cx="3808411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«Черные курильщики»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>
                <a:latin typeface="Georgia" panose="02040502050405020303" pitchFamily="18" charset="0"/>
                <a:cs typeface="Times New Roman" panose="02020603050405020304" pitchFamily="18" charset="0"/>
              </a:rPr>
              <a:t>(350-400</a:t>
            </a:r>
            <a:r>
              <a:rPr lang="ru-RU" altLang="ru-RU" sz="1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°С, высотой до 15 м)</a:t>
            </a:r>
          </a:p>
        </p:txBody>
      </p:sp>
      <p:sp>
        <p:nvSpPr>
          <p:cNvPr id="31748" name="AutoShape 4" descr="data:image/jpeg;base64,/9j/4AAQSkZJRgABAQAAAQABAAD/2wCEAAkGBxQSEhUUEhQVFBUUFhYXFhQVFxUYFRQcGBUYGBgYFBUaHCggGBwlGxQVITEkJSorLi4uGB8zODMsNygtLisBCgoKDg0OGxAQGywkICQsLCwsLCwsLCwsLCwsLCwsLCwsLCwsLCwsLCwsLCwsLCwsLCwsLCwsLCwsLCwsLCwsLP/AABEIAKkBKgMBEQACEQEDEQH/xAAbAAACAwEBAQAAAAAAAAAAAAAAAwECBAUGB//EAEUQAAIBAgQDBAcECQIEBwEAAAECEQADBBIhMQVBURMiYXEGMkJSgZGhFCNisRUzU3KCksHR4bLwQ2NzohY0dJPC0vEH/8QAGwEAAgMBAQEAAAAAAAAAAAAAAAECAwQFBgf/xAA7EQACAQIEAwQIBAYCAwEAAAAAAQIDEQQSITEFQVETYZGhBhQVIjJScYFCsdHwFiNDU8HhM/FygrIk/9oADAMBAAIRAxEAPwBNejR87CakIKACgApAFIAoAKACmAUXAJouMJoEE0wCaBhNAgmgAmgAmlcAmmM08Nwva3rdskqLjqsjcSYkTVGIqOnTzI2YChGvWVOWzue0uegFtQT293QE6Kk6dBFc716p3HoPYmH6y8V+hy7Ho1ZY24uYiLuqnLZ9UFQXOu2ZwNJmZEjWj16p3B7Ew/V+K/Q28Q9BEt2rji/cJRGYAqkHKpMHTwoWOnfkJ8Fw9t35foeJU11Y7HlWraBUiIUgCgAoAKACgAoAKACgAoAKdwCmATQATSAKEgCmAUAFABQAUAFABQAUrAFFgCkAUAFABTAKLgWW2SJAJAiTGgnQUXS3JKLeqQ44C7p92+u3dbXfbTwPyqPaR6lvq1XT3Xr3EJhHLFcpDASVOh+RpZ473FGjNtq2qV+goITOm2p8BtJ+nzqbaW5Wot7GnD2byOpRXDqVZYWSNdCQRESKqqKE45WzVhnWo1VKEdUdb/xBjnLIbhnKZRrdrURqIKa6HbnWV4Sile5048UxcpOOVXSvsZ8PxnFtlVCG7PVALNk9nyle53aHg6K3ZGHFsVN2jFMY/H8deR17RmUgq8W7exGokJppNHqtFcwjxTFzTyxXgzj/AGZsmeO7MT08+lbbrNY47pyce05XKiyxiFJmI0Os7R51LMiKhJ8gFli2UKS0xlgzPSOtRurXBU5OWVLXoNXBOWyZSGAJhtDoJ0nek5xSvcsjh6jlktrubLOFssqqXyPlliT0dgVMnRoymIGx61W5TTuldF0KVGUUm7O2vi9PrtoMbhVseteUHQboZPfzwQdIyqdfeA5il2suS/ehL1Wmt59Oa31v4WXiUtcOtHe8q6jQsvugnUGN9J2MUOpJchRw1J7zS+66AvDbUE9uu0xIk6DlO8zp0jrR2k/lBYala+dfv9v7cyRw20Yi+o7yhsxXQFirEa6xE+Ro7Sa/CNYak7Wmt1e9utmQvDLRAPbpqBOo3JXYbxq24G3nD7WXysSw1LR51+7fv9s5+KthWIU5gDoRsf71bFtq7MtSMYyaTuKqRWFMAoAKACiwBQAUAFABQAUAFABQAUAFABRYApWAKLAFFgCiwGvA45rQbL7WXppDBtiOcRVU6Sm1c00MRKknl528mbH44zMZUZGDBlGUE5s2ueJkZjFQWGUVpuaXxCTlqtHulbnfnbvEYrGKVBTMrRkInTIAABPM1ONN7O1iuriIyScLp7fYThsZ2ZcoIzJlEwYkqSdoOq/WpTp51ZlNKv2TbhzVvyN13jpaQyaMWzQdSrT3QY0gkn41SsMlzNkuJSldSW97/R8jNiMYpWUzq57pE6ZAoCgnmdOlTjTaeuxRUrxcb07p7P6W6lcLjFQMpUsrZDAbKQV13A2kmpSpN632I0sRGCcbOztzNTcZkglCchBQZtAQuXXTUaT1qtUOj8i94+71jttr3W1Md+6kgKXNsawdDmjUgctatUXu9zPUqQzWjfL07zVheNFAoKhgqqFG0FZhpAk77TyqqWHzO9y+lj5U0llulbyY5+PggjswMxkw2moho0mTruTE0lhrPcslxK8Wsm/f49/mZMRi1KDLmVlAQaz3NSQW0kyelWRg03fYzVK8JRWW6a0+xz6ssZB2EuqrgsuYCZXrpSlFtWROnJKScldHTTFW2IFuxLdMoYkBNT9JiOU71Tkkl70jbGpTk0oQ8r8v3+ZReIWR/wALkJJCzoZHz2PlT7KfUXb0Vpk8kLxWMsspy2srEROgA1BmB5EfGnCFRPVkKtWjKLyxszm1dYxBRYAosAUwCgCKAK5qZOxOagViJoCxM0DsRmoCwZqAsAagLBNArBNAWCaQWJmgdiM1MLBNArBNFgsOwto3HVBuzBR8TUJvLFsspUu0mormX4gipcdUMqrEAnnGk/OaVNtxTZKvCMKjjHZGaamVWCaBWCaY7BmoCwTSCx0eBWA90FvUtg3H8kEx8TA+NU15ZYWW70NeCpZqqlLZa+BjxN/O7Od2Yt8zNWQWVJGepLPNy6sXmqRCwTQIJoCxE0DDNTCwTQFjs8PU2bN66wKsR2VuZBlhLkfw8/Gs1T35qHLdnRoRdClOq1Zv3V992caa0nOsTmpBYiaYWCaAsTNAWDNQKxE0DsRNAWKUEgmiwWOlw7gl68JRe77zGAfI86zVcXTpuzN9DhteqsyVl3jn9GsSDHZz4hhHzqPr1MtfB8QnbQcfRLExMJ5B9fyj61H1+le2pJ8FxCXLxKWvRbEt7Kr+8w/pNOWOpLvIw4PiJLWy+r/QTj/R+/ZEsuYdUOYDz6VKnjKc+4jW4ViKcc1r/Q5U1qWpzrWCaBWG4ew1xgqKWY7ACoTmoK8i2lQnVllgrs7+F9D7zeuyJ4asfpWOXEIckdanwOp+OSXmOvehjj1bqnzBFQXENdUWS4G/wz8jIPRLEZoOSPezSPlE1P1+mlsyhcFrZrNqx0F9DBGt4z4II/OqXxKV9Im1cChb3pu/0NfCfRzsHL51c5SFlSMpPtAg9J2qurjc6tYuw3CVRk5Zr6dDnN6IP+2X+Vv71auJJL4TL7Bbfx+X+yp9EG/ar/Kf70e018o/4ff9xeH+yg9E253V+Cn+9L2ovlHH0ef9xeAtvRZ/2iR5H8qFxSPOLB+js/nXgVf0Zcf8Rfkaj7Wj8rH/AA5P+4vAofR5/fX5Gl7Xh8rJL0aqP+ovA6WCsm1h7lnuMbjesROUaT56gGs1XiMZVFNReneb8PwScKUqTktedjktwaPb+lT9tP5PMrj6Kxf9Ty/2Lbhke0aj7bfyeZZ/CUP7r8BTYMDnS9uv5PMkvQ+L/q+X+xL2o/3/AIqPt2XyeZdH0Npveq/AzXLkcvr/AIqHt2o9oI0R9CcO96svBFe28Pr/AIo9u1fkXmT/AIIw39yXl+gdt4fX/FHt2t8q8w/gfDf3ZeX6Ha4n6SG5YtWQgi2i5nPrFog5TGg213NUU+KOE86iaanovGpSVKdTRbOybOI16dtPqanV4ziG1ksh4f0PwFNfzW5t99reBIvnoPr/AHqPtnErp4E36H8Oe2bxI7fwHwmrI8crLdJmep6F4OT9ycl4E9t4fX/FNccqL8CKZehOHtpVl4IlboNbqHGadSSjKNrnIx3ofiMPTlUhNSS1tazsWJrs2PH2CaACaLAUBo6E7HpuA+jRudldcg22lius6HQeRrm18Za8I7ncwXC75Kk9t7HuLdsAAAAAaADYDpFc3fVnoErKyLRSsMIpWAIp2AIosB5/0g9G0uqWtqEuDXTQP4EDn41qw+JlTdm9DnYzAU60bxSUjy3A7mHRyMSjSNp9UHxWN/GuhXdScf5TONhI0aU2sRHXyPR+j74Z3bsLbK2UgsQYEz1JFYcQq0UlUZ2MDLDSk3RVupS5ZxtjSz94iXYUEbp9m8/UFw6LvIAmsZ0jdfuYi9g7gUNaxGUKCoiGOU50B5ZWn4EcqAOfhrvECzlkhXhgrqGyCbKdmmVxHdN5511FDYztcOwvYZULvcDaCQMq5QST1UGep6CNqgM45xWItrF0tmuWglvKolbpLgF8zZS0ZOgOlACkxF8gIwxHdzMxU/etmBFk94ZgudXBBnlJy0WBGm7j7l2zdt2wwxFtMpKiF7QKhbI3m+nkYpEjLiji1Y21Ba2MpZ1LNcILAvkuOfWjMAp1gSOVDsCuJIxEn9fE/cSfxmftP8Mety/FUdCauThGxCiLuYlrKhYGzgXC2cye96uu21KSRODlzOdhhjVIzSfuwpLgMJUMc8AjvMcqnypPIOPaJlkxN1CGui5u3aAkdnq0Whak7weWu861BpNFkZyi03crxPHupTIrkAZ2HZu2YExkBAIUxJ16DrVcYK2pbOpJNZRvDFy3SLpcoXkZpjKAI8fWJ8YHhUZZW0y2DmlLV9xvcWiIbJnOcfd+pPZjJv8Ai6c6j7nMmnUTur27znm0tlrguhXIXujQ65wNj4A/CqklFu5rcp1VFwutTPjr9m0MtoC6HgtmIKiNtANJ6SCI8TTk4LYspQrVNajy22M+D7FVK3YzNcUFwMxRCoJInpPnIoi4pallVVpSUoXsk39WarGCso5buNaYBUZ2UgOMpaOTQDzjfTWpKKTZVOtWnTUVdS5pLkYhbOHcXO66ySgBgspBytGpA8/I1XbKzQpesQyLR/5NacVtPm7W2AFUlZhyW7qgZYXWM25/IRJVE90Z54WpCKySd7/qJ4phrBDmwwzAlgM3dKy+iiNwAnP2qU1HkyzD1MRddotNh2Kwdm4G+zkAq5JJ2ylUAggaLmzb86coxauiuFWtTku1u7r/ACJwuGtXECDS8UIB3GbtugBM5AfCKSjFosnUrQqZ38N/8FeKrbyW+zyBtiF1JhRLM3706ETvuKmoObUYbkadd0VOrXuoJX1/LwMBfWvcU01BJ72R8bryjOrKUVZNtr6XDNUymxGagLGvgmEW9eS2xgMdfGBMDziqMRUdOk5I34GhGtWUZbH1SygUADQAQB0rga31PXK1tBlMYUAFABQAUAVY0gufOPTLHLcxHcIKoAsjr7WvPlXZwMHGnd82eZ4rVVSsox1sjsf/AM8Q5bpI7pKgHqQDP5is3EWnOJu4NGSpylybPYVgOwFJgVNRJEGkBUChjKtUSSYo0hpFGpMmhbVCxNCGqJNGfENHInUCBHMxuSAPjStd2ROUsquzJdJ0BUd6Coz2TmkkCBn11B+VN0ZkfWafMTcY6SpExvl0kSJAaRpHzHWq5UpJXZfSxMJSSRnu1ndjbEyXKi0Wwd0Y7xqDZpgrbHPvGhWRohYXTLAmgVtbkli3UmABz0GwFFmxLLFffzIihrkGZWvcKiiWgSamJ9/2BfDf604RlOSSIVqkIU3KppFb3JzRp8z/AL5V7HAYCGHgm17x8n41xmrjqrSdoLZf5Ca6BwgmgLFZoAvhsQUdXXdSCPhUJwzwcepfRm6dRT6M+u4PErcRXUyrAEV5tpxdmeyjJSV1zHzTuSJoAKACi4EE0mFzznpjxnsbZRD95cBHio5n6xWnCUO0nd7Iw4/E9jTsnqzzfB/R+1dtFziEB00Gya+1MHwrfVxUoSSUTlYfAU6sHJz1PbcBwa2bKIjBwJ7wjvEmSdK5dao51HJ6Hdw1KNOkoxd0jpVAuIpMCDSGVNRGVmgE0VY1EktRRpE0VakS5GO9i0X1nUebCnGnOWyZF1YR3aMV7i9hdTdX4GfyqXqtZ/hYnjKEVdzRgxHHbPs3NQQQYbkZ8Poashga6d8pTLieEcWs5zb/AB9O7CK2WAJFwQF0H/F6T8zWyGArP4tDnVOK4ePw3YYz0oa6SWUd5gzBcwBYKFmC5EwFEgT3RTlwyco2ckRhxqnCSlGLMGI4yx2AH1Px1rFUw+EofHJyfcdOGOx+IV6cVBdWZWxzH2oq/D1MA9HC31MmKXFVqql/poVN9uZrorBYOorximch8U4jRlrOS+pTtj1/Kr1g6CjbIih8Txjd3Ulf6gGnz/OuLxThsYx7WkrW3R6v0e9IKkqqw+Jd76J9H3jLNktqBIETqAB8TpXno7nuKs1FbjLqkSG32IO45/75V1aLpzfuo8hiIV6Ucs5NpstbQxOaAOZJCzyAABJPPQVVXrWbil9zZgcHnjGcpaXvl+gi7ZKmD0mdwQRII6ggistChKtUUInaxfEKeGoOvLZFlw5IkAka6gdMs/6l+ddalwSWb+ZJJHmq/pfDs/5NNtu++yFuSNIjw/vXew+Eo0V7i+54rG8SxOLk3Vl9uRCISYG9XznGEXKT0MdOlKpNQitWVPmPrWWGPoSdlI2VOFYqCu4kTWw59mRNAFAaLEzv+ifHfs9wh57N4B/Br6wHTXWsWNw3aRzR3Opw/GdlLJPZ+R9Lt3AwBUyCJBGoPka4lmtD0N76l5poZzcbx/D2tHuoD0Gp+IFWxozmtEyieJpQ+KSMOJ9MMOkA5+8AwhdwdjVkcHVkrpFM8fRhu9+48vxz0uuXWK2WNu31Gjt4k8vKt1DAxWs9Wc3FcSlJ5aWi6nnHuEkkkkncnUnzNdCMYxVkjkynKbvJ3IzfX60WEnY9F6G8c7C5kuMFtPMk7K3I+E7VgxuHzRzxWp1eG4vJLs5v3fyPY4j0owqAzeU/uy35Vz44aq/wnXljaEV8SOFiPT2HOS1mTkWMMfgNq0x4dJx1epiqcXipWjG6DiHpq6ZMlpe+iv3mJ3nTTypU8BmveW2g63E8iWWO+pzr3pvfYQq21PUAn8zV8eGwvdtmZ8XqW0ijNb9KMSxVTcgFgDCgHccxU3gaUU3YrjxOvJpNopjeOYi3duKt5wBccATMQxjenDCUZRTcSNTHV4TaUuZiv8XvPq91z/EQPkKujhaUfwooljcRN6yZpOLuPhnzOzRdtjVifYuVX2NONVWXIu9YqyoO8nucma1ZUtjA23uwmmRCaBk1jxWNpUNJbm/CcNrYnWOi6gTXnsTxGrW0vZHqcJwuhh9bXfVlRWG50QoAdgwM6hvVJg/GtGFrOnVTTM2KoRq0nFonFWTbYqeX1HWvYQkpK54OrRdOTixStTcVJWZGMnF5lujaXBtqiq2bOWPMEFRlAA1ka14TEU+zqSp9Gz7Hga7r0oYiTVpQWnfzHYuBCiTkVA0x6wzSBHITA8quwrtNruOZxSLdJSdvidl3FMga2wGYujTl9nIRBMbyCFnwNZ6jcm79Tp4ZRpRgoq0WvumKxF7Mq90KUUKSJlu8TJ+ECuvwSKdZt8ked9Lc0MMknpKV/I6PBlvhc9vKVzEBW17wCsYHUhV+XlXoarhe0jwtBVFG8bWv+h0y+IbKFW0TBDSZUZiQvdPdjLeHI7a9KofZRu23+/8Ao1LtpNKKV3+/8lLl/Ekgi3ZJIAkTP3q3QJ19kZzptHnXAr4ic3ZbHpcNhYU43l8XU5N/hV64zXDl7xDnve+huD5gfOseRvU3KaRgx+He05tvGZd+fLrW6jxCvR9290c+vwvD4j3rWfcInwrZ7afyHP8A4ej84qa755omaAGW7zDQMwHgTVcoKzdkXQqTulmfia+LuUvXUVmCh2AXM0QDoN6hShFwTaRZXnONRpSfic+a0dyM51/SGwUNkErrh7XqkHl4VmoSUs31ZpxcHFxT+VHJmtBkCaYBNIAmlYAmnYYTQwOx6RYNrQsZiutlIysDIk66cjOlZcPJSzW6m3FwcVC/Q481qMNjRw+4ouobk5AwzRvE6kfn8KhUTcGlvYto5VNOW1xvGryNfutanIXYqTuZMz8aVCMlTSkTxOWVWThsYpq0osdOxxFBhXsm2Dca4rLc10ABmdYkSY/e8KzypydVSvoao1oKhKm1q2cya0GQJpBYstY8XjYYda7nQwPD54mWmi6gTXlKtR1Zuctz2lGlGlBQjsiaqLApgFIB1jCXLk5Ed43yqTHnApOSW4HVwmDu3F7K7au/gco3dPQmNq6mA4goSyyZyeIYCFaOaK1Ofc4RiFJHY3DHRGIPlpXoo4ui1dSR5aWDrJ2ys1Yfhl/3LiaAE5bnhp3R9DXjMdJeszd+Z9O4VWpxwFKLtdLbvH8Tw1wENcUqhVAhIA7q6AHo0TpvvUMNWi5Sa5IqxkIVqcYQ3za/cy2LvdZCQpLB1fYgjSMw1AIJ+MVWpXudiokmpdFZrkWfBhZa+xUHkNbj66FQeR94x8a6HCXV9YfZK+m/I896SVsPPCqMnz5ChxAyOyGQKTlA7zd6NWPM91YgaECNda9VCk7Nzd35HzydWzSpq35kYu7dULnZhAAUSRAUiBA21VT8Aa5XFa0YwyQ3buzucGw1Rz7SotErL/ozjF3Ne++u/ebXUnXXXUk/E1wLs9LZF7mPusAGu3GA1Eux5RzPSi7CyEO5OpJPmSfGgZFK4GcGvenzqxM0WFYtauZSDpoQddRoZ1HMUpRumiUXlaZp4rju2uvcyhc5nKogCoUqeSKiWV6naTcjJNWFViWcnfXlr4UsvQcm5bkTTsRsE0WCwTRYLBNFgsbbPC7rIHVZBVmGupCNlOnWeXOq3UinZlyw82rr6+BT9HXv2T66jutrpPTprT7SPVEexn0fgNt8Ov3CBkfQZQWDQAs6bdZ086jnhBaNE+yqT3TM/wBiue4/M+qeSqx/7XU+RBqalFvcr7KfRjU4ZdJYZGBRczAgyARI031g/Km5Q013JKjN302KHh139lc1/C2upGmnUEfCnmp9RdlPoy36Lu5Q2RoLFdjuACeW2u/gelLNC9rj7Gdr2K/o+7p92+sx3TrG9O8OqF2U+jM00NFdhiptI328a52Oxqw8bLd7HS4dgfWpO70W5avLVKkqknKW57KnTjTioRVkiKiSJoA1cMwq3HhiVUKzGInuqTEnQTVlOCm9SurNxV0d/BejFu6xVDezAFiGCbA6xG5jpsxCnWrvV49Sj1iXRHL43w1bAtFHLC6HJ1BAyldMwiT3tRyIIqutTjGzLKNWU7nMznqfmap+xc1yO52q4lIkrdUdTr1iNwfpNd/BYmnJJNK/PQ4eOwkrO1zzuJ4gbTm2wOZYnc71jxtGEq8mka8DXnChGD5GXG8ZLvZEscjCdyFAUgDTaC0ny61nhRjC9luXzryk79NTtY/0hw9nKMOSbgUB3uIQVIGptqdNeu/SqIYacr9p12LJYuW1zJgrrYo92SSTJMnkJJ+dd3hlKNKMpfY4nFqlSvKFJbLU7DYi3hxkQB3Ey2mh8T/QVXi+IZW1HVl+D4clFXX+zl4nENcMuZP0HlXFqVJVHeR2IU4wVkKqsmFMApAFAGYGvfI+eMJoEE0AGagLEzQBE0ATNAETQATQBINSQG6xxS6gCq0BZgQukhwdx/zG+nQRF0oN3f7/AHYsjWnFWTOtw3ibXZ7a8qjvgK6oVlrVwliN/ZC6e/HODRUpRh8MenXk0aKVWU/jlbf8mOvdp2ZdbwdoBCRYJaLiqFYBjMdqxESBB2qKyZrZfvr0v/gm8+W6l+XX/Y+4WACnGJBDCGFttD9y2UgkQVQHcb9ZNRVnqodOv1/Mk7rRzXl9PyMWJcgNc+0qzlQCpFstoBliCdQGuCV90dasik7Ry6ff99CqTsnLPr9v31NQcsZOLtgqSFlbUgMzlipBICnp0IWKhZLaD8+Vv35k7t7zXlzv+/ImzcyqAuKtJDmCFT1WZEywNQILGI5chsmru+RvxJKVl8aX7/7MPEOJ3LfZlLqMWTvZQhMg8zrJ1/MVbCnFp5lzKZ1Zq2V30OEq1jx3EYUovI7y5c7d7NOB4ZUrTTqRajzvpfuRrb9WPwkqfAEgj6gVxasnWwqk94uz+516EY4fiM4LRTiml/46MRXOR2gpCCmBa3dZSCjMpGxUlSPiDNOMmthSSkrM0pxHEEwL2IJ6C7dP/wAqlnn1IOEFyIvi65Ha3CSNB2tzMV11gFiRqPpSbb3Y1lWyFdkOdxRtsGPTw8T/AC0Ze8ebuJCLyuQfFWEbbESeo+HjQtNmDV+RW/ZPrNDTHenMOcSfIHem5SetxKMOgW9jVTk77nQoRj2ErpboZdQBRmAkwVB93XXy1EHnr0os+bKalaLWSKXgRhrqpOVSmbfIxWaujVlFWuzI6UW72KNljTMD0MEfPzqvvJpW0F0DCgApAFABQBkr3yPn2UKBWCgLBNAWCaAsE0BYJoCwTQIJoHY3cM4a149FG7f0A5mq6lVQRfRw8pvuNT4HDqxButpoQFn6gVzJ8VpptHUhweTVyHtYYbdq3yH51S+MRWyL48FXNkYe5Y2a20e8HJb47Cqva8nLVaF3semo6bj7nC7dxCbDklR6pnXw12ro4fHxqczm4nhzgtEcn7M/uN8jWj12g/xrxMvs/FW/45eDD7Nc3yN8qXrtC9s6v9QXDsU45uzlb6FexbmpHmCKn61Ts3mWnTUr9UrKSi4tN6K6tfxNnDr4tscy50YQ68yOqnkwIBB8OlcHG8SdSWSG3U9DgeGKlHNPctjsJ2bQDmRhmRxoHU7HwPIjkQRXJkmdeLuRhdcy+8unmNRWzAvNnpP8S80criscrp4lfgkr/R6MzisL3OundXJoAZaskidl5sdB8Op8B1FOwrkgoNgX8W7o5eyNevPn4UaLYWr3B8Qx0mB0UBRz5Dfc79TSuwUUKpErkGiwXJoAtaulTI+I5EdCOYppiaubLmE0aAe93k6Zd+g3kx+7SfxI104zeGk1tdGbFvLt5xz2Gg5nkBzqUtzIlZChRcDt+i2AtXmYXVzQ1kDvskBmfO0r0AG/h1q+lCMlqUV5Si1Y7vEOB4dLgW3hiyFQcxxBJB72hysRrCjwzydBV3YwKO2qdTLx7gNi1buFcoZDbCuHYq0lJac5EHM4iJGSedQnThbQnCpNySPKXLZUwRH5HxHzFZLWNlylIAoA7lzCo26j5a1kpcRxVL4Zv8zoVuGYSrfPTXhYovD7Y9gfHWrpcYxknfOyinwXAw/pp/Ug8Ot+6PmanHjWNX4/JEZcCwL/AKfmyv6Lt+79TU/b2M+ZeBB+j2Bf4X4sj9FW+h+Zp+38Z1XgL+HsD8r8S36Mt+79TS9vYz5l4D/h/A/L5skcOt+7UJcbxknfOWQ4HgYq3Z3+rZH6Nt+79T/emuOYy1s/kv0IvgOBvfJ5v9S4wVsewvyqmfFcY/xs0Lg+Cjp2aF47HBF7K1CiO8V08wI+prrVcZKVOMU7u2rOLDCRjUk7WV9EckCsJsZNAEUgHYbENbMoYMR1+nwq2lVlTeaJCdOM9JGzCY13ZUyhmdgq6hQSxgTOgGorFPDKUrrmb4YxwjZrY2ul1Sge3l7R3Re9m1Rsrd0axPzpPAtNXYLiF0/d8zLiLTA3FuMoECGXUQHYeqDIkrz611cDSVOjWS6L8zg8TrSq4nDt/M//AJOVWTkdM3YK6rL2NwgKTKOf+E55n8B2YeR5VJPSxCS5ozOjWnhgVZG1HQ/5/rU6c3Smpc0VV6Ua9GVN7SVicUgzSNm7w+O/1q/HUlGpnj8MtUY+FV5To9nU+KHuv7bP7oAVUA6Ox5eyvn7x120AjnNZNEdLVlLlwtudtugG0ActgPhRcErFKQwikB3OG+jL3AGZlVT0Idj8jA+dQlOxONO50MT6KKYyOEAHMFix6kyPlGlR7Qn2Qo+iB/ag/wAMf1oVRCdJ2KXfRMqpbtRoCYy9BPWn2t9BOk1qce/iHXZiCioog7EKJiI5/wD6anL4kXUX/wDmn9UdXCcA+0A3RcjOSYyyRrrJkazNKdS0mUU6d4ocfRE/tZ/hj+tQ7VdCXZPqOs+iKwwd80xlIWCp57nUHp4Uds1sPskcPi3AXsanIy9RAP8AKdflNWRq5iuUMpzQo5AVK5C3MfZuAjK3q8j7h6jw3keM6kU7g0LuIVJB3FJgmVpDPQW7gOoMiuTKLjud1TjLVMvUSQUWAJoAKACgVwoADQMxYzGBQQurflWilQcnd7GTEYjIrR3MGAvBLtt2EhLiMQNyFYEj6V0VZM5Tu0dFcdh5Ba27HMCxIBmFggS8gE6wSY5GpXiRtItbxuFGX7lm0QNIWTlZiSIbmpUcvV8ad49Ayy6mDG3rZCi2pAEySBmaY3IJ55vhGpqLtyJK/MyUhj8CXFxTbUs6kMoALaqZ1A5aUfQHtqdO9jWuWmOJtscoK22CMAHyhDmaYmUUnxDddJt3WpWopPQw2sOyggiM6ZlOhBgyNRz8NxW3BK/aQ6x/JnL4rJRdKryjNX++hjrnXOwFMLna4ZgmxgFsEC7aHddj66e43Msvsxy06VOKzFUnkdznokDIdWOsROQ7x5xv01rZQlGpDsJ/+r6HNxdOdGr63SXdJdV1+wrE2cjRM6Ag9dNY8jIrLXoyoyyyOhhcTDEU1Ug9GKqovCgCaAGYXFPbM22KnwO/mNjSaTHdm/E8fvPBDlCBBymFPQxyNRUESc31K2+JYk69q8dSQBz5nyNPs49CPaPqOTiV8TFx3I0LFotr89GO+vkRUkoxJxhVqP3UzALQDKrGQ0EkTpmOm/wqFr6m5VI0IdhJb7mqxi71le65ye7OXc8hvM81nnUvdbMlajKi7Nkjid5vUu3J9wkT/CY73LTfXbSaOzj0KHOS5kWPSC+qsM5YtEFtcu85R1qLpxJqo7HOvXWc5mJY9SZNNIi2VqQgoAfGdPG2Pms/0J+R8qe5HmZ5qOpIvavFTIMGlKCktUShOUHdHQt8THtA/Csjwj5M3Rxq/Ehv6RTx+X+aj6tMs9cp95H6RT8Xy/zR6tPuF67T7yP0kvRvp/ej1WfVD9dh3kjiS+PyH96PVZh65TJbiKcp+VJYWYeuU+8x4jHM2g7o+taKeHUdzJVxcpqy0MlaEZt3cKACgAoAKACgDXwvFi05LAkFSpAy6yQdQwII02qUZWZGUcyOjc4vbuMc6ugdRbaGzItvte0kAjMX5TPU+FNyTIqDRzbmLJcEsWVDCz7o0Gn7tW4ev2VVT5f4M+NwvrGHlS5teYi/bysRy3HkdqMXR7Kq1y3RHh2J9Yw8ZPdaP6ooKzs3D8P3fvOanufvbg/w78+XWmupGVtmJDkGQSD1kz86L8yVlaw8YskBbkuo2ndfI1YqztaWqKuxjF3joM+xZtbTBvwnRx8OdQa6Gi11oZrlll3Uj4Go2sRyssmHYqWCkgGDG48xvHjRYLMLdhm2Un4afOkTVKb2QzKqbwzA8x3Br03Y6DfTU6c6M1ti9YJrWpJRXi/IVcuk7yeWv9KVm9y2NehSjlpxzd8v9F7SknQAkSY8tTv+VRUVc2drWpUs0k7vZJaJdSmIaWJjLroOaxoB8gKsWhxZycpOUht4M8uwgTodhrsAOlRkrao3Ye+Ij2c077p22ZmIipJmGdNwk4yHlhc30f3uTfvdDynxG29O19yt3iKdSDBEEUiVytABSHYvhW7689dR4HQ/QmrKcXKSS3ZVWqQp03ObskNNpBpP1H966qw+DjpKTut/qcF4/isvep01le223Ln0EaRzn6R5zXIPQkUAFIAoGFMQUAFIApgFIAoAKBhQAUAAoAKACiwBSAfb76hfaHqk7Ead2a6NJ+s0lSfxLbvXQ4mIUsDiHiIr+XL4l0fzfqIIPlFYJRcXaR2IVI1I5oO6Y6/oFXoMx8216e7l60PoNa3E1EkFMCKLgaLWOuLs7fn+dO9ycaso3szoJxK4gIuN3iRAGXOsSOkJudTJ7uw3p7A69SWlzn4jGO51J8gT9eZOvOosO1qWs2IighuWiPPpUL3N8YxwyzzScuS6DMPiCpJgEkECZ7siJEHfzqdomaWJrS3kxTMTqSSep3plLdy4vHLlkxoR4R0PTU6UmkyyFacPhdh2CsdqSsjMBInnqBE8t6jkfI208QqsctSOZ9St/DFCA6soPPcEc8pmDR7yepW3hno4tPyOquEtGz6+bZUdjGQ9IA10GxJ5RFWrYz9jGUbxkc5+GPyhh1BGtQysjOnKOgzD8OYENcXuzAA1JPjGwGn5Vqw2F7WWrtoc3H4t4WKeW7fQy3Bkldc2zEiD8BVkqscPFwpfFzf6FFPD1cXJVa9lFfDH/MjtWSrKCTqQCdTuR/1KzJXN7Wu/kcAiPHy2qq1i/cimIKACgApAFABQAUAFABQAUDLWrRZgqiSxAA6k0AMbCuLYuFTkMQ2kGSwH+hvlTaa3EpJjjwm8FzG20RmnTQabie6e8uh11ocWhZ1sKTCOUzwMpJA7yyxESFQnM3rLsOdGV7jzLYY3DbgTtI7sEneVAYKcwIHMxpPPpQ07CzLYqOHXSubs2y5O0nSMubJm/m0pqLBzWxZeGXChcLoCZGoYZRJJBGw026jrQou10JuL0YsOHEOYbYN/9q3qrTxKy1tJLaX6nGlhquBbqYZXg/ih074/oRjh3z56eI2H0rJXozoytJHTwuJpYmClTd+q5r6iapNIUANSySJJCr1PPT2R7R2+YmKaXUTvyLG8F0QEfiPrHy93noOp1NDfQVr7iDSJGzDcNuOJAgQTLEAbTzO3jTsTjTlJXWxUXFt+p3n9/kP3RSL88aWkNX1Ms9aSMzu9Wdb0c4N9rd1NwWhbtm4WIkQCB1Eb1bThnuU1auS2g/C8DtXSq2rzOzgFV7MCZOXU9pA7wI+HTWrfV+8p9Z7jRjPRTJh7t9b2YWvZKAFu9l0hyV1B3AOlDoWT1Gq92lY4GDxJttmG8ECeUiJ8Y3rMma03F3RoxA7YdoP1g/WL1/EPlUtyc2pJPmYgxAInQxI5GNpqNiu3ItavEaRKndTsf7HxGtSTsKxdsODrblh0PrjXmOe41HWk7boV+pS2C7ASSTAkkmP8CrKNKVWeRcynE4inh6TqT5eb6HSF9F7ub1dNzy06V0m8BD3XfTQ4NuLz99WSevicquOemCmAGi4BQAUBYKAsFABRcQUBYBSHyCPpv4edOzC47C3jbdLgGqMCJmJUzFCutRNJ6D7157iq1xTcVENrOS2pOdlLGdwWJ+FNtvcWVR0QzE8WLB5toGuqBcfvZmgoQdTC/qxoNNSaeYSphY4w9vKEGVFuO4SSQc0aN1gAQaFJg4p6mfE4s3Lue4CZIlJI000HMSAKTbbHay0OhhPSK7aRUCrCQBIaYBmDr1A+VSzkXDvOdiMW1wrmk5VVYlu8EESddyNzUb3JJJCLkTIEAkwNYidgTvFJokm7Go3c2sgHYh5ykjSQ3LSJnxOla6eLnBZd10ZzsRgKVSWdXjLqtH9+o2yihWJNsBoBXPMxBmBJESPr0rRTlhZJuccrMdWnxCm4qnPN9VZ/dk4XDI7hLJzu3q5xGsEwBsTtv025VlUKb+GXidXNUSWdfWxON4XcRouMgfmrMAy9JU6gRG2kfKqpRaZfHXYz/YwPWuIPI5j8hUbEsvUsGspsDcP4u6ny3NJWLF2a2u2aQ9+/byJadgT7CHLGkLoI3k79KHNIjKs5Kw216J4o6m2EH/MdF+hNVurEruvqNHopc9q9hl87s/kKXaxJZZPaL8DXw/g9ywS1rHWbbMIJXMQRvElesU44hx2FPDzl8UGaRhsaDKY+wSNodFO0afd9NKn62yDwtt4Mz4zAcTdGUsbqP64RrRDbbwATsKfrLfMh2cE9jz2J4Zft+vZur4lGA+cRUMy6lt0ZrVwqQVMEVJPoNabHQtm3d1KwwBLgEgMBqWAHlqK24anQqXztp+Rz8fXxNNp0Ypp+KMty0CZDIAdhJ08NdfnSeEjfScbfUjHHySs6c7/REIig6v8AyifryprD0Y6zqeBGWLxU9KVJ/WTsvBF8RjCwgTHMn1iOmlFTExjHJRVlzfNkaWAqVKirYqSk1tFfCv1ZmrFY64CkthAaACmAUAFABSAKYBQAUAbeG40WhclQ+dVABErpcR9RI5KfjTUiMo3OoeKWUzkF3F4tcZRplZi4yFgREArvnB1051PMiGRsre4lZvEqxdEcqIMFLQVi2ZIJ7zaA6e02pqLkmhqDRgwXEOyLqO/bZHEFRqzWigLc8oLHSdqE0hyjmNXFeJ2L1sgW8lwwc2VdSqQNZmD3RGwAnenKSasKMWmNfilu4cxHZ9nc7VcuWXMWwAQ0hmlD0EfKhu4ZGhV/ilo30vDPIBUg76qwDpmZoIL6CfZ5UZlcMjUbDP0yjKLZzMCtxDeuAG4M621B0O3cMjU7a70ZlsLK9/oIwuLtWGuKj3crZYu28ouDI5OUSR3WEa+A0O1CaQ2pNDbvELd5SrF1BytBKhLRt2ysWuuYtMQv9aL6CScReE4jbVexyyp7de0YAMBdVVBGvd2k6GkpKxKSbdzK62FZtblwD1QCqhtTM3NdIjYaydqNA1LDi7pHZBbIBBi2O8YM9+4ZZtuZjwocug8q5jMHwXE4klwhhjma7cORTOpOZt/hNVymuYKy0R0rfo/h7f62+bp9ywun/uNvVTq9EaKeFrT5WXebLWIs2v1OGtr+K5N1v+7QVBybNcOHL8cgvcUvPvcaOgOUfALFJ6mqOEpQ2RkZidyT5kmi5coxWyQ7AlA/3nqwwO53UgQOoJB+FTg1fXYlVhJwtDfQ1v8AZzJ5gABQGEwI1PjUn2bKFHEbfpz/AEICYf3mGm0N0A006ydesUrU+o36x0/L99xzlJG2nlVaLpwjfVGqzxK8nq3HHxJHyNIplhqUt4oa/E8+l61Zu+LIA38y1K7Wxnnw+m9nYzNgsHc9m5hm95GNxemqtqPhU1UkmZauAqpe67mHEeit2JsOmIX8Bhx52zr+dSU4vQyzUoP3k0cK4pBIIII3B0I8wdqssJEUATQMgUJi2CgLhQFwoC4UBcJoC4UBcKAuFAEGmB6NLeEc99rapAyZA63AIUfemIZgZPPny0qay9Sr3kcrF4vtpJVEKw0kku2iplzH1uuvjUW0ySVjbxV7LXMuHFsI5ZZYENbPaTmze6Vyx0GkSNZStyCN+YuyLIRLma2SLJBtmSzXBcYjMIiCsCQaNBXexPD+zBcubAZuzZe0DNbVSSbi5QNHAyx8YNJWG+65Zr9myn3WW4bhXMpLQqqLbQykay/aDeYp6IVm9yOFi2O0Nw2NVUqjjQFwZg5SVyA+qNzA60Rtuwl3XDEY21bGSygdCST2jFhKs6rpA3XI3xihtAk3uyeF4jDqoFxAc10zIBKJ93BL7wO/oN9ZoUkElPdMrj8XbQdnaVWWCSSzOqswjuSBsIM9SRrAobXIaTerORUCZ6rhOATD21vXUV71wA27biVtr77LzJ5DlVE5t6IuoYeVeVvwovisbcumXYt4eyPJdhVdnc7FPDwpq0UIiixdqFFgCiwWCiwWNHD1Uuc2QkWrpQP6rOFlARInXlNasJFOTujlcVco045Xz5G7E3AhY2bNhoaFEFSdgRmzwFgsQ3MpEDMK6GSHQ4TqVXu35mg4SyLauTal2MgIrMgUPkPZF5GchCZPdmJG4MkOgdrVt8TOCwEtG2ZojaMxiPCK5NZe+z1OEu6Eb66BVZpsFFgsFAWJRiDIJBGxGhHkaYpRUtGtDZdxFu+AuKTMdheTS6vn748DTUmtjm18AvipeB57jXB2w7DvB7b627q7MOhHJh0q6E8xzve+GSszmzUrDswFWciD3CkIKACgCKYE0AFIAoAigTJWpIRX+1N7AQ29RQIltqkhon/f0pjRNIS2INNgg5f76mkyRNJEAFMTIFMmDbHyqtiR7r0i/Wr/ANK1/prMzqYD/hf1OZTNZNREFABQCCmhmfG7VOluZ62y+pgFXlANUWM6Vnb4Vmqbs1U/gQ2mWBSAKaEFMZFQJ8i3H/8AyNr/ANQ/+g1ZDc4eN/5n9jy1XlB//9k=">
            <a:extLst>
              <a:ext uri="{FF2B5EF4-FFF2-40B4-BE49-F238E27FC236}">
                <a16:creationId xmlns:a16="http://schemas.microsoft.com/office/drawing/2014/main" id="{56FAD7D5-B1E8-44D8-B7F5-95DECC4543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8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1749" name="Picture 9" descr="http://cs319217.vk.me/v319217618/65ff/qT0TKMWQNeA.jpg">
            <a:extLst>
              <a:ext uri="{FF2B5EF4-FFF2-40B4-BE49-F238E27FC236}">
                <a16:creationId xmlns:a16="http://schemas.microsoft.com/office/drawing/2014/main" id="{9936A33D-9610-4F60-9FCC-8A459FB5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66788"/>
            <a:ext cx="33289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http://rusplt.ru/netcat_files/userfiles2/Janr_2014/Smoker600-1.jpg">
            <a:extLst>
              <a:ext uri="{FF2B5EF4-FFF2-40B4-BE49-F238E27FC236}">
                <a16:creationId xmlns:a16="http://schemas.microsoft.com/office/drawing/2014/main" id="{A41035AA-6BF7-4AC6-ADE8-06E41C5B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038225"/>
            <a:ext cx="46355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Прямоугольник 5">
            <a:extLst>
              <a:ext uri="{FF2B5EF4-FFF2-40B4-BE49-F238E27FC236}">
                <a16:creationId xmlns:a16="http://schemas.microsoft.com/office/drawing/2014/main" id="{E263AF33-35BD-49EE-B72A-70E7BC1A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157788"/>
            <a:ext cx="1417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latin typeface="Georgia" panose="02040502050405020303" pitchFamily="18" charset="0"/>
              </a:rPr>
              <a:t>britannica.com</a:t>
            </a:r>
            <a:endParaRPr lang="ru-RU" altLang="ru-RU" sz="1400" i="1">
              <a:latin typeface="Georgia" panose="02040502050405020303" pitchFamily="18" charset="0"/>
            </a:endParaRPr>
          </a:p>
        </p:txBody>
      </p:sp>
      <p:sp>
        <p:nvSpPr>
          <p:cNvPr id="31752" name="Прямоугольник 6">
            <a:extLst>
              <a:ext uri="{FF2B5EF4-FFF2-40B4-BE49-F238E27FC236}">
                <a16:creationId xmlns:a16="http://schemas.microsoft.com/office/drawing/2014/main" id="{FC4577E6-2757-4D93-9D14-4AA134DA4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8" y="5141913"/>
            <a:ext cx="1589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latin typeface="Georgia" panose="02040502050405020303" pitchFamily="18" charset="0"/>
              </a:rPr>
              <a:t>http://econet.ru/</a:t>
            </a:r>
            <a:endParaRPr lang="ru-RU" altLang="ru-RU" sz="1400" i="1">
              <a:latin typeface="Georgia" panose="02040502050405020303" pitchFamily="18" charset="0"/>
            </a:endParaRPr>
          </a:p>
        </p:txBody>
      </p:sp>
      <p:sp>
        <p:nvSpPr>
          <p:cNvPr id="31753" name="TextBox 4">
            <a:extLst>
              <a:ext uri="{FF2B5EF4-FFF2-40B4-BE49-F238E27FC236}">
                <a16:creationId xmlns:a16="http://schemas.microsoft.com/office/drawing/2014/main" id="{FC14FA3C-7F74-4F59-AD32-23517825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Georgia" panose="02040502050405020303" pitchFamily="18" charset="0"/>
              </a:rPr>
              <a:t>При выходе гидротермальных вод на поверхность в осевой зоне СОХ происходит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Georgia" panose="02040502050405020303" pitchFamily="18" charset="0"/>
              </a:rPr>
              <a:t>их </a:t>
            </a:r>
            <a:r>
              <a:rPr lang="ru-RU" altLang="ru-RU" sz="1800" b="1">
                <a:latin typeface="Georgia" panose="02040502050405020303" pitchFamily="18" charset="0"/>
              </a:rPr>
              <a:t>резкое охлаждение </a:t>
            </a:r>
            <a:r>
              <a:rPr lang="ru-RU" altLang="ru-RU" sz="1800">
                <a:latin typeface="Georgia" panose="02040502050405020303" pitchFamily="18" charset="0"/>
              </a:rPr>
              <a:t>и анионные комплексы распадаются, а катионы металлов реагируют с сероводородом, образуя </a:t>
            </a:r>
            <a:r>
              <a:rPr lang="ru-RU" altLang="ru-RU" sz="1800" b="1">
                <a:latin typeface="Georgia" panose="02040502050405020303" pitchFamily="18" charset="0"/>
              </a:rPr>
              <a:t>сульфиды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9FDD2-D422-4050-9F57-8143E0D50CF5}"/>
              </a:ext>
            </a:extLst>
          </p:cNvPr>
          <p:cNvSpPr txBox="1"/>
          <p:nvPr/>
        </p:nvSpPr>
        <p:spPr>
          <a:xfrm>
            <a:off x="5735497" y="1031359"/>
            <a:ext cx="50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FeS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BA5E8-4DE5-40B5-BA21-1A7455A9B399}"/>
              </a:ext>
            </a:extLst>
          </p:cNvPr>
          <p:cNvSpPr txBox="1"/>
          <p:nvPr/>
        </p:nvSpPr>
        <p:spPr>
          <a:xfrm>
            <a:off x="750607" y="4772581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Ba, Ca, Si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81ADE27B-0C4C-49C3-9869-065E157C8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3795" name="Объект 2">
            <a:extLst>
              <a:ext uri="{FF2B5EF4-FFF2-40B4-BE49-F238E27FC236}">
                <a16:creationId xmlns:a16="http://schemas.microsoft.com/office/drawing/2014/main" id="{F7D57649-7ED0-4512-A413-F21FF36C00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0C891695-4E33-4BEB-93CE-ED104D4D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60400"/>
            <a:ext cx="86106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Заголовок 4">
            <a:extLst>
              <a:ext uri="{FF2B5EF4-FFF2-40B4-BE49-F238E27FC236}">
                <a16:creationId xmlns:a16="http://schemas.microsoft.com/office/drawing/2014/main" id="{04A349E1-683C-4BF8-BD4B-7EF9F604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260350"/>
            <a:ext cx="825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Georgia" panose="02040502050405020303" pitchFamily="18" charset="0"/>
              </a:rPr>
              <a:t>Схема внутреннего строения гидротермальной постройки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E436C364-BB4D-49D7-820A-2BF10B03D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7200"/>
          </a:xfrm>
        </p:spPr>
        <p:txBody>
          <a:bodyPr/>
          <a:lstStyle/>
          <a:p>
            <a:pPr eaLnBrk="1" hangingPunct="1"/>
            <a:r>
              <a:rPr lang="ru-RU" altLang="ru-RU" sz="2000" b="1">
                <a:latin typeface="Georgia" panose="02040502050405020303" pitchFamily="18" charset="0"/>
              </a:rPr>
              <a:t>ПОЛЕЗНЫЕ ИСКОПАЕМЫЕ ЗОНЫ СИПИНГА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3772BD5F-4B17-4FF3-98F3-7997F46D2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84250"/>
              </p:ext>
            </p:extLst>
          </p:nvPr>
        </p:nvGraphicFramePr>
        <p:xfrm>
          <a:off x="250825" y="795314"/>
          <a:ext cx="4259263" cy="1112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ru-RU" sz="1400" i="1" dirty="0" err="1">
                          <a:latin typeface="Georgia" panose="02040502050405020303" pitchFamily="18" charset="0"/>
                        </a:rPr>
                        <a:t>Быстроспрединговые</a:t>
                      </a:r>
                      <a:r>
                        <a:rPr lang="ru-RU" sz="1400" i="1" dirty="0">
                          <a:latin typeface="Georgia" panose="02040502050405020303" pitchFamily="18" charset="0"/>
                        </a:rPr>
                        <a:t> хребты</a:t>
                      </a:r>
                    </a:p>
                  </a:txBody>
                  <a:tcPr marL="91450" marR="91450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Georgia" panose="02040502050405020303" pitchFamily="18" charset="0"/>
                        </a:rPr>
                        <a:t>Au, Cd, Ag</a:t>
                      </a:r>
                      <a:endParaRPr lang="ru-RU" sz="1400" i="1" dirty="0">
                        <a:latin typeface="Georgia" panose="02040502050405020303" pitchFamily="18" charset="0"/>
                      </a:endParaRPr>
                    </a:p>
                  </a:txBody>
                  <a:tcPr marL="91450" marR="91450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Georgia" panose="02040502050405020303" pitchFamily="18" charset="0"/>
                        </a:rPr>
                        <a:t>СОХ со средней скоростью </a:t>
                      </a:r>
                    </a:p>
                  </a:txBody>
                  <a:tcPr marL="91450" marR="91450" marT="45733" marB="4573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Georgia" panose="02040502050405020303" pitchFamily="18" charset="0"/>
                        </a:rPr>
                        <a:t>Zn</a:t>
                      </a:r>
                      <a:r>
                        <a:rPr lang="ru-RU" sz="1400" i="1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en-US" sz="1400" i="1" dirty="0">
                          <a:latin typeface="Georgia" panose="02040502050405020303" pitchFamily="18" charset="0"/>
                        </a:rPr>
                        <a:t>Fe, Cu</a:t>
                      </a:r>
                      <a:endParaRPr lang="ru-RU" sz="1400" i="1" dirty="0">
                        <a:latin typeface="Georgia" panose="02040502050405020303" pitchFamily="18" charset="0"/>
                      </a:endParaRPr>
                    </a:p>
                  </a:txBody>
                  <a:tcPr marL="91450" marR="91450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ru-RU" sz="1400" i="1" dirty="0">
                          <a:latin typeface="Georgia" panose="02040502050405020303" pitchFamily="18" charset="0"/>
                        </a:rPr>
                        <a:t>СОХ с медленным спредингом</a:t>
                      </a:r>
                    </a:p>
                  </a:txBody>
                  <a:tcPr marL="91450" marR="91450" marT="45733" marB="4573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Georgia" panose="02040502050405020303" pitchFamily="18" charset="0"/>
                        </a:rPr>
                        <a:t>Fe, Cu</a:t>
                      </a:r>
                      <a:endParaRPr lang="ru-RU" sz="1400" i="1" dirty="0">
                        <a:latin typeface="Georgia" panose="02040502050405020303" pitchFamily="18" charset="0"/>
                      </a:endParaRPr>
                    </a:p>
                  </a:txBody>
                  <a:tcPr marL="91450" marR="91450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785" name="TextBox 8">
            <a:extLst>
              <a:ext uri="{FF2B5EF4-FFF2-40B4-BE49-F238E27FC236}">
                <a16:creationId xmlns:a16="http://schemas.microsoft.com/office/drawing/2014/main" id="{C2DE177F-CFF6-4507-912C-9F9A2676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933450"/>
            <a:ext cx="3960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Georgia" panose="02040502050405020303" pitchFamily="18" charset="0"/>
              </a:rPr>
              <a:t>При </a:t>
            </a:r>
            <a:r>
              <a:rPr lang="ru-RU" altLang="ru-RU" sz="2000">
                <a:solidFill>
                  <a:srgbClr val="FF0000"/>
                </a:solidFill>
                <a:latin typeface="Georgia" panose="02040502050405020303" pitchFamily="18" charset="0"/>
              </a:rPr>
              <a:t>повышении температуры </a:t>
            </a:r>
            <a:r>
              <a:rPr lang="ru-RU" altLang="ru-RU" sz="2000">
                <a:latin typeface="Georgia" panose="02040502050405020303" pitchFamily="18" charset="0"/>
              </a:rPr>
              <a:t>выше 350° минерализация РЕЗКО возрастает</a:t>
            </a:r>
          </a:p>
        </p:txBody>
      </p:sp>
      <p:pic>
        <p:nvPicPr>
          <p:cNvPr id="32786" name="Picture 2" descr="http://ru-ecology.info/static/pngbig/820745256.png">
            <a:extLst>
              <a:ext uri="{FF2B5EF4-FFF2-40B4-BE49-F238E27FC236}">
                <a16:creationId xmlns:a16="http://schemas.microsoft.com/office/drawing/2014/main" id="{C5BB5A27-8008-456C-9A72-E449259E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3" t="50000" r="8163" b="18236"/>
          <a:stretch>
            <a:fillRect/>
          </a:stretch>
        </p:blipFill>
        <p:spPr bwMode="auto">
          <a:xfrm>
            <a:off x="3635896" y="1949450"/>
            <a:ext cx="5508104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7" name="Заголовок 4">
            <a:extLst>
              <a:ext uri="{FF2B5EF4-FFF2-40B4-BE49-F238E27FC236}">
                <a16:creationId xmlns:a16="http://schemas.microsoft.com/office/drawing/2014/main" id="{A5C5624D-B23B-4CD9-BDF2-FDE5B4770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4336"/>
            <a:ext cx="3816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</a:rPr>
              <a:t>К </a:t>
            </a:r>
            <a:r>
              <a:rPr lang="ru-RU" altLang="ru-RU" sz="2000" b="1" dirty="0" err="1">
                <a:latin typeface="Georgia" panose="02040502050405020303" pitchFamily="18" charset="0"/>
              </a:rPr>
              <a:t>гидротермам</a:t>
            </a:r>
            <a:r>
              <a:rPr lang="ru-RU" altLang="ru-RU" sz="2000" b="1" dirty="0">
                <a:latin typeface="Georgia" panose="02040502050405020303" pitchFamily="18" charset="0"/>
              </a:rPr>
              <a:t> приурочены отложения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</a:rPr>
              <a:t>ГЛУБОКОВОДНЫХ ПОЛИМЕТАЛЛИЧЕСКИХ СУЛЬФИДОВ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</a:rPr>
              <a:t>(</a:t>
            </a:r>
            <a:r>
              <a:rPr lang="en-US" altLang="ru-RU" sz="2000" b="1" dirty="0">
                <a:latin typeface="Georgia" panose="02040502050405020303" pitchFamily="18" charset="0"/>
              </a:rPr>
              <a:t>Cu, Zn, Mg, Fe </a:t>
            </a:r>
            <a:r>
              <a:rPr lang="ru-RU" altLang="ru-RU" sz="2000" b="1" dirty="0">
                <a:latin typeface="Georgia" panose="02040502050405020303" pitchFamily="18" charset="0"/>
              </a:rPr>
              <a:t>и другие)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4A21B-82BA-4BFB-B1C3-CE08D4827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3" t="3637" r="24104" b="32218"/>
          <a:stretch/>
        </p:blipFill>
        <p:spPr>
          <a:xfrm>
            <a:off x="0" y="4018707"/>
            <a:ext cx="3712974" cy="28250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CB988-386C-423E-87FC-3D903856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8898-349E-4416-9253-2B76669AB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D4239-99B1-4909-8353-3C42FA442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" t="5600" r="-26" b="11357"/>
          <a:stretch/>
        </p:blipFill>
        <p:spPr>
          <a:xfrm>
            <a:off x="-14329" y="-1"/>
            <a:ext cx="9158329" cy="4310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22071-2617-4A9C-92FE-2F0D4547E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6601" r="9813" b="14380"/>
          <a:stretch/>
        </p:blipFill>
        <p:spPr>
          <a:xfrm>
            <a:off x="4499992" y="4221088"/>
            <a:ext cx="4564022" cy="26012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451CE-F0BA-46D2-ADFF-B0FE5E3B3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6601" r="9813" b="13601"/>
          <a:stretch/>
        </p:blipFill>
        <p:spPr>
          <a:xfrm>
            <a:off x="49701" y="4221088"/>
            <a:ext cx="4594307" cy="26012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734715-B808-4346-A48D-D801B5410D76}"/>
              </a:ext>
            </a:extLst>
          </p:cNvPr>
          <p:cNvSpPr txBox="1"/>
          <p:nvPr/>
        </p:nvSpPr>
        <p:spPr>
          <a:xfrm>
            <a:off x="971600" y="1819879"/>
            <a:ext cx="2808312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АФОТИЧЕСКАЯ ЗОНА</a:t>
            </a:r>
          </a:p>
          <a:p>
            <a:r>
              <a:rPr lang="ru-RU" dirty="0">
                <a:solidFill>
                  <a:schemeClr val="bg1"/>
                </a:solidFill>
              </a:rPr>
              <a:t>На глубине более 1 км нет света, нет колебаний температуры придонных вод, фотосинтез невозможен и жизнь рассеяна</a:t>
            </a:r>
          </a:p>
        </p:txBody>
      </p:sp>
    </p:spTree>
    <p:extLst>
      <p:ext uri="{BB962C8B-B14F-4D97-AF65-F5344CB8AC3E}">
        <p14:creationId xmlns:p14="http://schemas.microsoft.com/office/powerpoint/2010/main" val="262346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B474-18B7-4304-B846-1334AEF2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ЧЕМ ПИТАЮТСЯ ОБИТАТЕЛИ ПРИДОННЫХ ВОД ВНЕ ОАЗИСОВ ГИДРОТЕРМ?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C9F8C-8EF1-4417-99D6-977929A3C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5201" r="9052" b="12200"/>
          <a:stretch/>
        </p:blipFill>
        <p:spPr>
          <a:xfrm>
            <a:off x="107504" y="1556791"/>
            <a:ext cx="8928992" cy="5017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B8709-85A0-4F23-A4DE-7AACC02DC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5201" r="20864" b="17801"/>
          <a:stretch/>
        </p:blipFill>
        <p:spPr>
          <a:xfrm>
            <a:off x="107504" y="1567085"/>
            <a:ext cx="2546829" cy="15738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1243188-44FF-447D-965D-F3A80C0C489D}"/>
              </a:ext>
            </a:extLst>
          </p:cNvPr>
          <p:cNvSpPr/>
          <p:nvPr/>
        </p:nvSpPr>
        <p:spPr>
          <a:xfrm rot="10800000">
            <a:off x="2294293" y="2102768"/>
            <a:ext cx="720080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B7003-AC4B-4B82-9E2E-57D41D2AD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6" t="36000" r="66537" b="37400"/>
          <a:stretch/>
        </p:blipFill>
        <p:spPr>
          <a:xfrm>
            <a:off x="7524328" y="1598712"/>
            <a:ext cx="1512168" cy="1368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6F0A9-42C0-4B06-A7B6-BEDA1A095B5F}"/>
              </a:ext>
            </a:extLst>
          </p:cNvPr>
          <p:cNvSpPr txBox="1"/>
          <p:nvPr/>
        </p:nvSpPr>
        <p:spPr>
          <a:xfrm>
            <a:off x="478904" y="5445224"/>
            <a:ext cx="83529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Морской снег (</a:t>
            </a:r>
            <a:r>
              <a:rPr lang="en-US" sz="2000" dirty="0"/>
              <a:t>marine snow)</a:t>
            </a:r>
            <a:r>
              <a:rPr lang="ru-RU" sz="2000" dirty="0"/>
              <a:t> – падающий из верхних слоев водной толщи детрит и другие органические остатки</a:t>
            </a:r>
          </a:p>
        </p:txBody>
      </p:sp>
    </p:spTree>
    <p:extLst>
      <p:ext uri="{BB962C8B-B14F-4D97-AF65-F5344CB8AC3E}">
        <p14:creationId xmlns:p14="http://schemas.microsoft.com/office/powerpoint/2010/main" val="237198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5">
            <a:extLst>
              <a:ext uri="{FF2B5EF4-FFF2-40B4-BE49-F238E27FC236}">
                <a16:creationId xmlns:a16="http://schemas.microsoft.com/office/drawing/2014/main" id="{F3D39164-8B7C-4079-95C6-B72530B9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1143000"/>
          </a:xfrm>
        </p:spPr>
        <p:txBody>
          <a:bodyPr/>
          <a:lstStyle/>
          <a:p>
            <a:pPr eaLnBrk="1" hangingPunct="1"/>
            <a:r>
              <a:rPr lang="ru-RU" altLang="ru-RU" sz="2800" b="1">
                <a:latin typeface="Georgia" panose="02040502050405020303" pitchFamily="18" charset="0"/>
              </a:rPr>
              <a:t>УНИКАЛЬНЫЕ ЭКОСИСТЕМЫ ГИДРОТЕРМ</a:t>
            </a:r>
            <a:br>
              <a:rPr lang="ru-RU" altLang="ru-RU" sz="2800" b="1">
                <a:latin typeface="Georgia" panose="02040502050405020303" pitchFamily="18" charset="0"/>
              </a:rPr>
            </a:br>
            <a:r>
              <a:rPr lang="ru-RU" altLang="ru-RU" sz="2800" b="1" i="1">
                <a:solidFill>
                  <a:schemeClr val="tx2"/>
                </a:solidFill>
                <a:latin typeface="Georgia" panose="02040502050405020303" pitchFamily="18" charset="0"/>
              </a:rPr>
              <a:t>(ДЕНСАЛЬ)</a:t>
            </a:r>
          </a:p>
        </p:txBody>
      </p:sp>
      <p:pic>
        <p:nvPicPr>
          <p:cNvPr id="34819" name="Рисунок 6">
            <a:extLst>
              <a:ext uri="{FF2B5EF4-FFF2-40B4-BE49-F238E27FC236}">
                <a16:creationId xmlns:a16="http://schemas.microsoft.com/office/drawing/2014/main" id="{09D98564-7DA3-4608-A8EA-E5AE4B1E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2405" b="21455"/>
          <a:stretch>
            <a:fillRect/>
          </a:stretch>
        </p:blipFill>
        <p:spPr bwMode="auto">
          <a:xfrm>
            <a:off x="14804" y="1360996"/>
            <a:ext cx="90646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7">
            <a:extLst>
              <a:ext uri="{FF2B5EF4-FFF2-40B4-BE49-F238E27FC236}">
                <a16:creationId xmlns:a16="http://schemas.microsoft.com/office/drawing/2014/main" id="{44F4B96F-9BA3-456B-998B-23E0352A8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71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Существование жизни обеспечивается не солнечной энергией, а </a:t>
            </a:r>
            <a:r>
              <a:rPr lang="ru-RU" altLang="ru-RU" sz="1600" b="1" dirty="0"/>
              <a:t>энергией химических реакций, приводящих у синтезу органических веществ (бактерий)                                             ХЕМОСИНТЕЗ</a:t>
            </a:r>
          </a:p>
        </p:txBody>
      </p:sp>
      <p:pic>
        <p:nvPicPr>
          <p:cNvPr id="34821" name="Рисунок 8">
            <a:extLst>
              <a:ext uri="{FF2B5EF4-FFF2-40B4-BE49-F238E27FC236}">
                <a16:creationId xmlns:a16="http://schemas.microsoft.com/office/drawing/2014/main" id="{CD2C805F-45C0-4C3D-ACA8-4013E8316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0"/>
            <a:ext cx="4319588" cy="242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Рисунок 9">
            <a:extLst>
              <a:ext uri="{FF2B5EF4-FFF2-40B4-BE49-F238E27FC236}">
                <a16:creationId xmlns:a16="http://schemas.microsoft.com/office/drawing/2014/main" id="{8982CF6F-3B77-4F53-980A-E60B05138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1875"/>
            <a:ext cx="4319588" cy="2349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8A648DB-BDAC-450C-A893-875FE590230F}"/>
              </a:ext>
            </a:extLst>
          </p:cNvPr>
          <p:cNvSpPr/>
          <p:nvPr/>
        </p:nvSpPr>
        <p:spPr>
          <a:xfrm>
            <a:off x="5580112" y="6453336"/>
            <a:ext cx="1800200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67FB-AF31-49C8-9E5A-A37C9FBB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80" y="1085088"/>
            <a:ext cx="8374284" cy="1143000"/>
          </a:xfrm>
        </p:spPr>
        <p:txBody>
          <a:bodyPr/>
          <a:lstStyle/>
          <a:p>
            <a:r>
              <a:rPr lang="ru-RU" sz="2000" dirty="0"/>
              <a:t>Первичная продукция на дне является результатом химических реакций – происходит </a:t>
            </a:r>
            <a:r>
              <a:rPr lang="ru-RU" sz="2000" b="1" dirty="0"/>
              <a:t>хемосинтез</a:t>
            </a:r>
            <a:r>
              <a:rPr lang="ru-RU" sz="2000" dirty="0"/>
              <a:t> (органические соединения (бактерии) формируются за счет энергии химического окисления простых неорганических соединений, входящих в состав флюидов)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В основном за счет реакции воды, растворенного углекислого газа с сероводородом или метаном, ниже – пример реакции (с сероводородом).</a:t>
            </a:r>
            <a:br>
              <a:rPr lang="ru-RU" sz="2000" dirty="0"/>
            </a:br>
            <a:r>
              <a:rPr lang="ru-RU" sz="2000" dirty="0"/>
              <a:t>Обилие первичной продукции приводит к формированию оазисов жизни на дне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72356-C555-4CE1-AE15-89A4A739D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24" t="33600" r="10000" b="42601"/>
          <a:stretch/>
        </p:blipFill>
        <p:spPr>
          <a:xfrm>
            <a:off x="0" y="4609002"/>
            <a:ext cx="9144000" cy="2276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E8DE2-539C-4917-9CDC-D9B7FF27C894}"/>
              </a:ext>
            </a:extLst>
          </p:cNvPr>
          <p:cNvSpPr txBox="1"/>
          <p:nvPr/>
        </p:nvSpPr>
        <p:spPr>
          <a:xfrm>
            <a:off x="1763688" y="3376369"/>
            <a:ext cx="609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8</a:t>
            </a: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 + 6CO</a:t>
            </a:r>
            <a:r>
              <a:rPr lang="en-US" sz="2400" baseline="-25000" dirty="0"/>
              <a:t>2</a:t>
            </a:r>
            <a:r>
              <a:rPr lang="en-US" sz="2400" dirty="0"/>
              <a:t> + 3O</a:t>
            </a:r>
            <a:r>
              <a:rPr lang="en-US" sz="2400" baseline="-25000" dirty="0"/>
              <a:t>2</a:t>
            </a:r>
            <a:r>
              <a:rPr lang="en-US" sz="2400" dirty="0"/>
              <a:t>            C</a:t>
            </a:r>
            <a:r>
              <a:rPr lang="en-US" sz="2400" baseline="-25000" dirty="0"/>
              <a:t>6</a:t>
            </a:r>
            <a:r>
              <a:rPr lang="en-US" sz="2400" dirty="0"/>
              <a:t>H</a:t>
            </a:r>
            <a:r>
              <a:rPr lang="en-US" sz="2400" baseline="-25000" dirty="0"/>
              <a:t>12</a:t>
            </a:r>
            <a:r>
              <a:rPr lang="en-US" sz="2400" dirty="0"/>
              <a:t>O</a:t>
            </a:r>
            <a:r>
              <a:rPr lang="en-US" sz="2400" baseline="-25000" dirty="0"/>
              <a:t>8</a:t>
            </a:r>
            <a:r>
              <a:rPr lang="en-US" sz="2400" dirty="0"/>
              <a:t> + 12H</a:t>
            </a:r>
            <a:r>
              <a:rPr lang="en-US" sz="2400" baseline="-25000" dirty="0"/>
              <a:t>2</a:t>
            </a:r>
            <a:r>
              <a:rPr lang="en-US" sz="2400" dirty="0"/>
              <a:t>O + 18S</a:t>
            </a:r>
            <a:endParaRPr lang="ru-RU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69BB03-1103-431E-9340-275B806CB581}"/>
              </a:ext>
            </a:extLst>
          </p:cNvPr>
          <p:cNvCxnSpPr/>
          <p:nvPr/>
        </p:nvCxnSpPr>
        <p:spPr>
          <a:xfrm>
            <a:off x="4164944" y="360871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592381-8237-46C2-913D-A195AE7DF045}"/>
              </a:ext>
            </a:extLst>
          </p:cNvPr>
          <p:cNvSpPr txBox="1"/>
          <p:nvPr/>
        </p:nvSpPr>
        <p:spPr>
          <a:xfrm>
            <a:off x="2290400" y="3862789"/>
            <a:ext cx="184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неорганические </a:t>
            </a:r>
          </a:p>
          <a:p>
            <a:r>
              <a:rPr lang="ru-RU" dirty="0">
                <a:solidFill>
                  <a:schemeClr val="tx2"/>
                </a:solidFill>
              </a:rPr>
              <a:t>соединения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AAD66-634A-4E11-9D03-55AE0E01D50C}"/>
              </a:ext>
            </a:extLst>
          </p:cNvPr>
          <p:cNvSpPr txBox="1"/>
          <p:nvPr/>
        </p:nvSpPr>
        <p:spPr>
          <a:xfrm>
            <a:off x="4716016" y="3874981"/>
            <a:ext cx="1886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углеводородные </a:t>
            </a:r>
          </a:p>
          <a:p>
            <a:r>
              <a:rPr lang="ru-RU" dirty="0">
                <a:solidFill>
                  <a:srgbClr val="FF0000"/>
                </a:solidFill>
              </a:rPr>
              <a:t>соединения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A03BF0-B4DF-4E59-8707-087DF928469A}"/>
              </a:ext>
            </a:extLst>
          </p:cNvPr>
          <p:cNvSpPr/>
          <p:nvPr/>
        </p:nvSpPr>
        <p:spPr>
          <a:xfrm>
            <a:off x="4572000" y="605438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i="1" dirty="0">
                <a:solidFill>
                  <a:schemeClr val="bg1"/>
                </a:solidFill>
              </a:rPr>
              <a:t>Прокариоты (археи, бактерии) – единственные, кто может существовать в условиях температуры воды 122°</a:t>
            </a:r>
          </a:p>
        </p:txBody>
      </p:sp>
    </p:spTree>
    <p:extLst>
      <p:ext uri="{BB962C8B-B14F-4D97-AF65-F5344CB8AC3E}">
        <p14:creationId xmlns:p14="http://schemas.microsoft.com/office/powerpoint/2010/main" val="1151190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D5553B-4FDF-44EB-AA62-19989FDA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1" t="3713" r="46063" b="13600"/>
          <a:stretch/>
        </p:blipFill>
        <p:spPr>
          <a:xfrm>
            <a:off x="-5864" y="-14018"/>
            <a:ext cx="3919248" cy="68720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09DCB-4B76-4527-A932-F085FB07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0800" r="38481" b="12200"/>
          <a:stretch/>
        </p:blipFill>
        <p:spPr>
          <a:xfrm>
            <a:off x="7076583" y="4154512"/>
            <a:ext cx="2089741" cy="26962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3B8F4-475D-4AC2-802B-8874F204F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4" t="31306" r="21886" b="13600"/>
          <a:stretch/>
        </p:blipFill>
        <p:spPr>
          <a:xfrm>
            <a:off x="3913384" y="-1"/>
            <a:ext cx="2674840" cy="24117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BA718-FF54-429D-A8D5-57FE0F81D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3" t="54308" r="29906" b="16401"/>
          <a:stretch/>
        </p:blipFill>
        <p:spPr>
          <a:xfrm>
            <a:off x="3491880" y="2352476"/>
            <a:ext cx="5652120" cy="195874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4A7608-CAAE-43A5-8EB0-78A3FA1869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33" t="19558" r="31884" b="38026"/>
          <a:stretch/>
        </p:blipFill>
        <p:spPr>
          <a:xfrm>
            <a:off x="6588224" y="229"/>
            <a:ext cx="2555776" cy="26366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946217-F235-4209-9067-200CB3B20F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52" t="3801" r="41658" b="39371"/>
          <a:stretch/>
        </p:blipFill>
        <p:spPr>
          <a:xfrm>
            <a:off x="3913384" y="4077073"/>
            <a:ext cx="3185999" cy="27736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65BB5-CD62-4594-BFB5-3EFE0132AB94}"/>
              </a:ext>
            </a:extLst>
          </p:cNvPr>
          <p:cNvSpPr txBox="1"/>
          <p:nvPr/>
        </p:nvSpPr>
        <p:spPr>
          <a:xfrm>
            <a:off x="0" y="-28578"/>
            <a:ext cx="400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РАСЦВЕТ ЖИЗНИ В КРОМЕШНОЙ ТЬМЕ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0DE7C7-F712-4FB0-8379-1D209FB26614}"/>
              </a:ext>
            </a:extLst>
          </p:cNvPr>
          <p:cNvSpPr txBox="1"/>
          <p:nvPr/>
        </p:nvSpPr>
        <p:spPr>
          <a:xfrm>
            <a:off x="611560" y="5961331"/>
            <a:ext cx="777686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Из-за того, что условия внутри оазисов </a:t>
            </a:r>
            <a:r>
              <a:rPr lang="ru-RU" sz="1400" dirty="0" err="1">
                <a:solidFill>
                  <a:schemeClr val="bg1"/>
                </a:solidFill>
              </a:rPr>
              <a:t>гидротерм</a:t>
            </a:r>
            <a:r>
              <a:rPr lang="ru-RU" sz="1400" dirty="0">
                <a:solidFill>
                  <a:schemeClr val="bg1"/>
                </a:solidFill>
              </a:rPr>
              <a:t> очень контрастны по температуре и минерализации воды здесь возникли уникальные экосистемы, где нет естественного отбора. Каждый организм либо живет в таких условиях, в которых другие выжить не могут, либо – извлекает необходимые для жизни питательные вещества принципиально разными способами.</a:t>
            </a:r>
          </a:p>
        </p:txBody>
      </p:sp>
    </p:spTree>
    <p:extLst>
      <p:ext uri="{BB962C8B-B14F-4D97-AF65-F5344CB8AC3E}">
        <p14:creationId xmlns:p14="http://schemas.microsoft.com/office/powerpoint/2010/main" val="3670047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A9628-D1B9-4A93-8E9F-64E8321A8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t="23598" r="10001" b="12006"/>
          <a:stretch/>
        </p:blipFill>
        <p:spPr>
          <a:xfrm>
            <a:off x="107504" y="116632"/>
            <a:ext cx="4462048" cy="2016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FC79B-0083-4F28-9C1A-CEEFA87F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22806" r="20075" b="15000"/>
          <a:stretch/>
        </p:blipFill>
        <p:spPr>
          <a:xfrm>
            <a:off x="4716016" y="116632"/>
            <a:ext cx="4286076" cy="2016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1AC4F-CFC7-45C9-8F91-6F3A5B5C2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4" t="8000" r="25669" b="13601"/>
          <a:stretch/>
        </p:blipFill>
        <p:spPr>
          <a:xfrm>
            <a:off x="84188" y="2423086"/>
            <a:ext cx="2845761" cy="1972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44351-C78D-4953-8963-4F6A6983BE0F}"/>
              </a:ext>
            </a:extLst>
          </p:cNvPr>
          <p:cNvSpPr txBox="1"/>
          <p:nvPr/>
        </p:nvSpPr>
        <p:spPr>
          <a:xfrm>
            <a:off x="61812" y="2071703"/>
            <a:ext cx="450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/>
              <a:t>Соскабливают бактерии с бактериальных матов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167E9-7FB8-4B44-9DE4-2987D8323ED5}"/>
              </a:ext>
            </a:extLst>
          </p:cNvPr>
          <p:cNvSpPr txBox="1"/>
          <p:nvPr/>
        </p:nvSpPr>
        <p:spPr>
          <a:xfrm>
            <a:off x="5023132" y="2077616"/>
            <a:ext cx="3930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Улавливают микробы, содержащиеся в воде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59F92-9064-47B2-87FB-3191C1C13C4F}"/>
              </a:ext>
            </a:extLst>
          </p:cNvPr>
          <p:cNvSpPr txBox="1"/>
          <p:nvPr/>
        </p:nvSpPr>
        <p:spPr>
          <a:xfrm>
            <a:off x="2929949" y="2464673"/>
            <a:ext cx="1624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Взращивают бактерий в своем волосатом теле, могут с ними передвигаться, в том числе, туда, где комфортнее жить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80960-555D-4F5F-A309-F4A673688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5" t="6601" r="9838" b="26035"/>
          <a:stretch/>
        </p:blipFill>
        <p:spPr>
          <a:xfrm>
            <a:off x="4554374" y="2359481"/>
            <a:ext cx="4505438" cy="2146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E202E0-8DB3-4F1A-811F-DBBEBFE6D8C5}"/>
              </a:ext>
            </a:extLst>
          </p:cNvPr>
          <p:cNvSpPr txBox="1"/>
          <p:nvPr/>
        </p:nvSpPr>
        <p:spPr>
          <a:xfrm>
            <a:off x="4773735" y="4471043"/>
            <a:ext cx="42860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/>
              <a:t>Симбиоз: создают внутри своего тела комфортную среду для размножения бактерий, улавливая все необходимые элементы и соединения из воды, кроме того, внутри тела червя безопасно - нет хищников (крабов и др.)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613361-10E3-40DF-B673-B4D3097E9C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5" t="6601" r="9051" b="13601"/>
          <a:stretch/>
        </p:blipFill>
        <p:spPr>
          <a:xfrm>
            <a:off x="124029" y="4495195"/>
            <a:ext cx="4382676" cy="2290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861863-F95E-4836-A66B-DD26698A2526}"/>
              </a:ext>
            </a:extLst>
          </p:cNvPr>
          <p:cNvSpPr txBox="1"/>
          <p:nvPr/>
        </p:nvSpPr>
        <p:spPr>
          <a:xfrm>
            <a:off x="4495741" y="5981416"/>
            <a:ext cx="4553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Тоже взращивают бактерий на своем тельце, при этом могут жить в гораздо более горячей воде </a:t>
            </a:r>
          </a:p>
          <a:p>
            <a:r>
              <a:rPr lang="ru-RU" sz="1400" i="1" dirty="0"/>
              <a:t>(90°), чем крабы, поэтому с ними не конкурируют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813BE-955D-4C27-92DD-EDB17A4CC3EC}"/>
              </a:ext>
            </a:extLst>
          </p:cNvPr>
          <p:cNvSpPr txBox="1"/>
          <p:nvPr/>
        </p:nvSpPr>
        <p:spPr>
          <a:xfrm>
            <a:off x="323658" y="3747390"/>
            <a:ext cx="26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Пушистая </a:t>
            </a:r>
            <a:r>
              <a:rPr lang="en-US" sz="1600" b="1" dirty="0">
                <a:solidFill>
                  <a:schemeClr val="bg1"/>
                </a:solidFill>
              </a:rPr>
              <a:t>K</a:t>
            </a:r>
            <a:r>
              <a:rPr lang="ru-RU" sz="1600" b="1" dirty="0">
                <a:solidFill>
                  <a:schemeClr val="bg1"/>
                </a:solidFill>
              </a:rPr>
              <a:t>ива / краб Йети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0ADFD-B5A6-4B69-AFE8-E3A815D58C85}"/>
              </a:ext>
            </a:extLst>
          </p:cNvPr>
          <p:cNvSpPr txBox="1"/>
          <p:nvPr/>
        </p:nvSpPr>
        <p:spPr>
          <a:xfrm>
            <a:off x="467543" y="1329085"/>
            <a:ext cx="303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Приземистый омар/лобстер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2BE038-BCC2-44C0-8858-C64B49A47429}"/>
              </a:ext>
            </a:extLst>
          </p:cNvPr>
          <p:cNvSpPr txBox="1"/>
          <p:nvPr/>
        </p:nvSpPr>
        <p:spPr>
          <a:xfrm>
            <a:off x="464955" y="6110041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Помпейский червь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8503B-A4F2-4C87-8F71-13D20527FD65}"/>
              </a:ext>
            </a:extLst>
          </p:cNvPr>
          <p:cNvSpPr txBox="1"/>
          <p:nvPr/>
        </p:nvSpPr>
        <p:spPr>
          <a:xfrm>
            <a:off x="4891645" y="2400850"/>
            <a:ext cx="339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Погонофоры (</a:t>
            </a:r>
            <a:r>
              <a:rPr lang="ru-RU" b="1" dirty="0" err="1">
                <a:solidFill>
                  <a:schemeClr val="bg1"/>
                </a:solidFill>
              </a:rPr>
              <a:t>вестиментиферы</a:t>
            </a:r>
            <a:r>
              <a:rPr lang="ru-RU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58EB65-6358-4606-824A-9DF6F3B8F2C6}"/>
              </a:ext>
            </a:extLst>
          </p:cNvPr>
          <p:cNvSpPr txBox="1"/>
          <p:nvPr/>
        </p:nvSpPr>
        <p:spPr>
          <a:xfrm>
            <a:off x="5130941" y="1406057"/>
            <a:ext cx="272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Глубоководный моллюск</a:t>
            </a:r>
          </a:p>
        </p:txBody>
      </p:sp>
    </p:spTree>
    <p:extLst>
      <p:ext uri="{BB962C8B-B14F-4D97-AF65-F5344CB8AC3E}">
        <p14:creationId xmlns:p14="http://schemas.microsoft.com/office/powerpoint/2010/main" val="830603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04E47-0871-4B28-B227-5A1561CB7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5201" r="7999" b="12054"/>
          <a:stretch/>
        </p:blipFill>
        <p:spPr>
          <a:xfrm>
            <a:off x="296825" y="1052736"/>
            <a:ext cx="8550350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E19AB-45F3-4320-8930-F96867F6532C}"/>
              </a:ext>
            </a:extLst>
          </p:cNvPr>
          <p:cNvSpPr txBox="1"/>
          <p:nvPr/>
        </p:nvSpPr>
        <p:spPr>
          <a:xfrm>
            <a:off x="232744" y="5805264"/>
            <a:ext cx="878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Специфическая </a:t>
            </a:r>
            <a:r>
              <a:rPr lang="ru-RU" b="1" i="1" dirty="0"/>
              <a:t>поясность </a:t>
            </a:r>
            <a:r>
              <a:rPr lang="ru-RU" b="1" i="1" dirty="0" err="1"/>
              <a:t>гидротерм</a:t>
            </a:r>
            <a:r>
              <a:rPr lang="ru-RU" b="1" i="1" dirty="0"/>
              <a:t> </a:t>
            </a:r>
            <a:r>
              <a:rPr lang="ru-RU" i="1" dirty="0"/>
              <a:t>связана с контрастным изменением условий жизни: чем дальше от сипа (точки выхода флюидов), тем меньше бактерий и ниже температура 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03914-68EE-45E0-A781-0405459EFA05}"/>
              </a:ext>
            </a:extLst>
          </p:cNvPr>
          <p:cNvSpPr txBox="1"/>
          <p:nvPr/>
        </p:nvSpPr>
        <p:spPr>
          <a:xfrm>
            <a:off x="1162875" y="484079"/>
            <a:ext cx="6967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ПЕРВИЧНЫЕ ПОТРЕБИТЕЛИ (КОНСУМЕНТЫ)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CB833-D679-481E-89BB-139BFDB12708}"/>
              </a:ext>
            </a:extLst>
          </p:cNvPr>
          <p:cNvSpPr txBox="1"/>
          <p:nvPr/>
        </p:nvSpPr>
        <p:spPr>
          <a:xfrm>
            <a:off x="395536" y="1700808"/>
            <a:ext cx="110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Сип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C55E-E554-49E3-BF6B-F2186045DB9E}"/>
              </a:ext>
            </a:extLst>
          </p:cNvPr>
          <p:cNvSpPr txBox="1"/>
          <p:nvPr/>
        </p:nvSpPr>
        <p:spPr>
          <a:xfrm>
            <a:off x="1691680" y="1700808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 крабов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CE92F-932F-45DB-B8B8-133C5F5C858E}"/>
              </a:ext>
            </a:extLst>
          </p:cNvPr>
          <p:cNvSpPr txBox="1"/>
          <p:nvPr/>
        </p:nvSpPr>
        <p:spPr>
          <a:xfrm>
            <a:off x="3123913" y="1700808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 моллюсков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C64F4-425A-43FA-B6FD-1E023E09E834}"/>
              </a:ext>
            </a:extLst>
          </p:cNvPr>
          <p:cNvSpPr txBox="1"/>
          <p:nvPr/>
        </p:nvSpPr>
        <p:spPr>
          <a:xfrm>
            <a:off x="4548004" y="1700808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 </a:t>
            </a:r>
            <a:r>
              <a:rPr lang="ru-RU" dirty="0" err="1"/>
              <a:t>ракообраз-ных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CCEE7-A899-4EB4-91F5-2229A91A42DA}"/>
              </a:ext>
            </a:extLst>
          </p:cNvPr>
          <p:cNvSpPr txBox="1"/>
          <p:nvPr/>
        </p:nvSpPr>
        <p:spPr>
          <a:xfrm>
            <a:off x="6036176" y="1724824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 анемонов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62B71-80D2-4F86-80F0-2E2D7006C20F}"/>
              </a:ext>
            </a:extLst>
          </p:cNvPr>
          <p:cNvSpPr txBox="1"/>
          <p:nvPr/>
        </p:nvSpPr>
        <p:spPr>
          <a:xfrm>
            <a:off x="7479023" y="1735778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 периферии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ED43E-9083-4274-9913-2696531AA9BD}"/>
              </a:ext>
            </a:extLst>
          </p:cNvPr>
          <p:cNvSpPr txBox="1"/>
          <p:nvPr/>
        </p:nvSpPr>
        <p:spPr>
          <a:xfrm rot="1289962">
            <a:off x="1244720" y="4073676"/>
            <a:ext cx="44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 е м п е р а т у р а / м и н е р а л и з а ц и я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E7225D5-7186-4083-B64E-150BF399380D}"/>
              </a:ext>
            </a:extLst>
          </p:cNvPr>
          <p:cNvSpPr/>
          <p:nvPr/>
        </p:nvSpPr>
        <p:spPr>
          <a:xfrm>
            <a:off x="5457630" y="4915532"/>
            <a:ext cx="288032" cy="32509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99D93-EDC0-4BA8-A0DA-EB957380A15B}"/>
              </a:ext>
            </a:extLst>
          </p:cNvPr>
          <p:cNvSpPr txBox="1"/>
          <p:nvPr/>
        </p:nvSpPr>
        <p:spPr>
          <a:xfrm rot="20142729">
            <a:off x="5176273" y="3909021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к и с л о р о д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96BEEA-C832-45FA-868A-799A8E6D09CA}"/>
              </a:ext>
            </a:extLst>
          </p:cNvPr>
          <p:cNvSpPr/>
          <p:nvPr/>
        </p:nvSpPr>
        <p:spPr>
          <a:xfrm>
            <a:off x="398352" y="3114392"/>
            <a:ext cx="8338242" cy="2525917"/>
          </a:xfrm>
          <a:custGeom>
            <a:avLst/>
            <a:gdLst>
              <a:gd name="connsiteX0" fmla="*/ 0 w 8338242"/>
              <a:gd name="connsiteY0" fmla="*/ 2525917 h 2525917"/>
              <a:gd name="connsiteX1" fmla="*/ 99589 w 8338242"/>
              <a:gd name="connsiteY1" fmla="*/ 2516863 h 2525917"/>
              <a:gd name="connsiteX2" fmla="*/ 126749 w 8338242"/>
              <a:gd name="connsiteY2" fmla="*/ 2507810 h 2525917"/>
              <a:gd name="connsiteX3" fmla="*/ 362139 w 8338242"/>
              <a:gd name="connsiteY3" fmla="*/ 2498757 h 2525917"/>
              <a:gd name="connsiteX4" fmla="*/ 416460 w 8338242"/>
              <a:gd name="connsiteY4" fmla="*/ 2489703 h 2525917"/>
              <a:gd name="connsiteX5" fmla="*/ 461727 w 8338242"/>
              <a:gd name="connsiteY5" fmla="*/ 2480650 h 2525917"/>
              <a:gd name="connsiteX6" fmla="*/ 805759 w 8338242"/>
              <a:gd name="connsiteY6" fmla="*/ 2471596 h 2525917"/>
              <a:gd name="connsiteX7" fmla="*/ 869133 w 8338242"/>
              <a:gd name="connsiteY7" fmla="*/ 2453489 h 2525917"/>
              <a:gd name="connsiteX8" fmla="*/ 923454 w 8338242"/>
              <a:gd name="connsiteY8" fmla="*/ 2435382 h 2525917"/>
              <a:gd name="connsiteX9" fmla="*/ 959668 w 8338242"/>
              <a:gd name="connsiteY9" fmla="*/ 2426329 h 2525917"/>
              <a:gd name="connsiteX10" fmla="*/ 986828 w 8338242"/>
              <a:gd name="connsiteY10" fmla="*/ 2417275 h 2525917"/>
              <a:gd name="connsiteX11" fmla="*/ 1176951 w 8338242"/>
              <a:gd name="connsiteY11" fmla="*/ 2408222 h 2525917"/>
              <a:gd name="connsiteX12" fmla="*/ 1249379 w 8338242"/>
              <a:gd name="connsiteY12" fmla="*/ 2399168 h 2525917"/>
              <a:gd name="connsiteX13" fmla="*/ 1276539 w 8338242"/>
              <a:gd name="connsiteY13" fmla="*/ 2390115 h 2525917"/>
              <a:gd name="connsiteX14" fmla="*/ 1312753 w 8338242"/>
              <a:gd name="connsiteY14" fmla="*/ 2381061 h 2525917"/>
              <a:gd name="connsiteX15" fmla="*/ 1385181 w 8338242"/>
              <a:gd name="connsiteY15" fmla="*/ 2362955 h 2525917"/>
              <a:gd name="connsiteX16" fmla="*/ 1892175 w 8338242"/>
              <a:gd name="connsiteY16" fmla="*/ 2353901 h 2525917"/>
              <a:gd name="connsiteX17" fmla="*/ 1973656 w 8338242"/>
              <a:gd name="connsiteY17" fmla="*/ 2344848 h 2525917"/>
              <a:gd name="connsiteX18" fmla="*/ 2082298 w 8338242"/>
              <a:gd name="connsiteY18" fmla="*/ 2335794 h 2525917"/>
              <a:gd name="connsiteX19" fmla="*/ 2127565 w 8338242"/>
              <a:gd name="connsiteY19" fmla="*/ 2326741 h 2525917"/>
              <a:gd name="connsiteX20" fmla="*/ 2199993 w 8338242"/>
              <a:gd name="connsiteY20" fmla="*/ 2317687 h 2525917"/>
              <a:gd name="connsiteX21" fmla="*/ 2245260 w 8338242"/>
              <a:gd name="connsiteY21" fmla="*/ 2308634 h 2525917"/>
              <a:gd name="connsiteX22" fmla="*/ 2353901 w 8338242"/>
              <a:gd name="connsiteY22" fmla="*/ 2299580 h 2525917"/>
              <a:gd name="connsiteX23" fmla="*/ 2480650 w 8338242"/>
              <a:gd name="connsiteY23" fmla="*/ 2281473 h 2525917"/>
              <a:gd name="connsiteX24" fmla="*/ 2571185 w 8338242"/>
              <a:gd name="connsiteY24" fmla="*/ 2272420 h 2525917"/>
              <a:gd name="connsiteX25" fmla="*/ 2670773 w 8338242"/>
              <a:gd name="connsiteY25" fmla="*/ 2254313 h 2525917"/>
              <a:gd name="connsiteX26" fmla="*/ 2716040 w 8338242"/>
              <a:gd name="connsiteY26" fmla="*/ 2245259 h 2525917"/>
              <a:gd name="connsiteX27" fmla="*/ 2770361 w 8338242"/>
              <a:gd name="connsiteY27" fmla="*/ 2227153 h 2525917"/>
              <a:gd name="connsiteX28" fmla="*/ 2815628 w 8338242"/>
              <a:gd name="connsiteY28" fmla="*/ 2218099 h 2525917"/>
              <a:gd name="connsiteX29" fmla="*/ 2888056 w 8338242"/>
              <a:gd name="connsiteY29" fmla="*/ 2199992 h 2525917"/>
              <a:gd name="connsiteX30" fmla="*/ 2924270 w 8338242"/>
              <a:gd name="connsiteY30" fmla="*/ 2190939 h 2525917"/>
              <a:gd name="connsiteX31" fmla="*/ 2951430 w 8338242"/>
              <a:gd name="connsiteY31" fmla="*/ 2172832 h 2525917"/>
              <a:gd name="connsiteX32" fmla="*/ 3023858 w 8338242"/>
              <a:gd name="connsiteY32" fmla="*/ 2154725 h 2525917"/>
              <a:gd name="connsiteX33" fmla="*/ 3096286 w 8338242"/>
              <a:gd name="connsiteY33" fmla="*/ 2136618 h 2525917"/>
              <a:gd name="connsiteX34" fmla="*/ 3150606 w 8338242"/>
              <a:gd name="connsiteY34" fmla="*/ 2118511 h 2525917"/>
              <a:gd name="connsiteX35" fmla="*/ 3232088 w 8338242"/>
              <a:gd name="connsiteY35" fmla="*/ 2100404 h 2525917"/>
              <a:gd name="connsiteX36" fmla="*/ 3286408 w 8338242"/>
              <a:gd name="connsiteY36" fmla="*/ 2082297 h 2525917"/>
              <a:gd name="connsiteX37" fmla="*/ 3322622 w 8338242"/>
              <a:gd name="connsiteY37" fmla="*/ 2073244 h 2525917"/>
              <a:gd name="connsiteX38" fmla="*/ 3376943 w 8338242"/>
              <a:gd name="connsiteY38" fmla="*/ 2055137 h 2525917"/>
              <a:gd name="connsiteX39" fmla="*/ 3440317 w 8338242"/>
              <a:gd name="connsiteY39" fmla="*/ 2046083 h 2525917"/>
              <a:gd name="connsiteX40" fmla="*/ 3512745 w 8338242"/>
              <a:gd name="connsiteY40" fmla="*/ 2018923 h 2525917"/>
              <a:gd name="connsiteX41" fmla="*/ 3548959 w 8338242"/>
              <a:gd name="connsiteY41" fmla="*/ 2000816 h 2525917"/>
              <a:gd name="connsiteX42" fmla="*/ 3585173 w 8338242"/>
              <a:gd name="connsiteY42" fmla="*/ 1991762 h 2525917"/>
              <a:gd name="connsiteX43" fmla="*/ 3630440 w 8338242"/>
              <a:gd name="connsiteY43" fmla="*/ 1973656 h 2525917"/>
              <a:gd name="connsiteX44" fmla="*/ 3675707 w 8338242"/>
              <a:gd name="connsiteY44" fmla="*/ 1964602 h 2525917"/>
              <a:gd name="connsiteX45" fmla="*/ 3730028 w 8338242"/>
              <a:gd name="connsiteY45" fmla="*/ 1946495 h 2525917"/>
              <a:gd name="connsiteX46" fmla="*/ 3775296 w 8338242"/>
              <a:gd name="connsiteY46" fmla="*/ 1928388 h 2525917"/>
              <a:gd name="connsiteX47" fmla="*/ 3820563 w 8338242"/>
              <a:gd name="connsiteY47" fmla="*/ 1919335 h 2525917"/>
              <a:gd name="connsiteX48" fmla="*/ 3892991 w 8338242"/>
              <a:gd name="connsiteY48" fmla="*/ 1883121 h 2525917"/>
              <a:gd name="connsiteX49" fmla="*/ 3947311 w 8338242"/>
              <a:gd name="connsiteY49" fmla="*/ 1865014 h 2525917"/>
              <a:gd name="connsiteX50" fmla="*/ 3983525 w 8338242"/>
              <a:gd name="connsiteY50" fmla="*/ 1855960 h 2525917"/>
              <a:gd name="connsiteX51" fmla="*/ 4055953 w 8338242"/>
              <a:gd name="connsiteY51" fmla="*/ 1828800 h 2525917"/>
              <a:gd name="connsiteX52" fmla="*/ 4137434 w 8338242"/>
              <a:gd name="connsiteY52" fmla="*/ 1810693 h 2525917"/>
              <a:gd name="connsiteX53" fmla="*/ 4164595 w 8338242"/>
              <a:gd name="connsiteY53" fmla="*/ 1801640 h 2525917"/>
              <a:gd name="connsiteX54" fmla="*/ 4200808 w 8338242"/>
              <a:gd name="connsiteY54" fmla="*/ 1792586 h 2525917"/>
              <a:gd name="connsiteX55" fmla="*/ 4282290 w 8338242"/>
              <a:gd name="connsiteY55" fmla="*/ 1765426 h 2525917"/>
              <a:gd name="connsiteX56" fmla="*/ 4354717 w 8338242"/>
              <a:gd name="connsiteY56" fmla="*/ 1729212 h 2525917"/>
              <a:gd name="connsiteX57" fmla="*/ 4427145 w 8338242"/>
              <a:gd name="connsiteY57" fmla="*/ 1711105 h 2525917"/>
              <a:gd name="connsiteX58" fmla="*/ 4463359 w 8338242"/>
              <a:gd name="connsiteY58" fmla="*/ 1692998 h 2525917"/>
              <a:gd name="connsiteX59" fmla="*/ 4490519 w 8338242"/>
              <a:gd name="connsiteY59" fmla="*/ 1683945 h 2525917"/>
              <a:gd name="connsiteX60" fmla="*/ 4526733 w 8338242"/>
              <a:gd name="connsiteY60" fmla="*/ 1665838 h 2525917"/>
              <a:gd name="connsiteX61" fmla="*/ 4562947 w 8338242"/>
              <a:gd name="connsiteY61" fmla="*/ 1656784 h 2525917"/>
              <a:gd name="connsiteX62" fmla="*/ 4635375 w 8338242"/>
              <a:gd name="connsiteY62" fmla="*/ 1629624 h 2525917"/>
              <a:gd name="connsiteX63" fmla="*/ 4680642 w 8338242"/>
              <a:gd name="connsiteY63" fmla="*/ 1611517 h 2525917"/>
              <a:gd name="connsiteX64" fmla="*/ 4716856 w 8338242"/>
              <a:gd name="connsiteY64" fmla="*/ 1602463 h 2525917"/>
              <a:gd name="connsiteX65" fmla="*/ 4771177 w 8338242"/>
              <a:gd name="connsiteY65" fmla="*/ 1584357 h 2525917"/>
              <a:gd name="connsiteX66" fmla="*/ 4798337 w 8338242"/>
              <a:gd name="connsiteY66" fmla="*/ 1575303 h 2525917"/>
              <a:gd name="connsiteX67" fmla="*/ 4870765 w 8338242"/>
              <a:gd name="connsiteY67" fmla="*/ 1557196 h 2525917"/>
              <a:gd name="connsiteX68" fmla="*/ 4943193 w 8338242"/>
              <a:gd name="connsiteY68" fmla="*/ 1530036 h 2525917"/>
              <a:gd name="connsiteX69" fmla="*/ 4988460 w 8338242"/>
              <a:gd name="connsiteY69" fmla="*/ 1520982 h 2525917"/>
              <a:gd name="connsiteX70" fmla="*/ 5042781 w 8338242"/>
              <a:gd name="connsiteY70" fmla="*/ 1502875 h 2525917"/>
              <a:gd name="connsiteX71" fmla="*/ 5078995 w 8338242"/>
              <a:gd name="connsiteY71" fmla="*/ 1493822 h 2525917"/>
              <a:gd name="connsiteX72" fmla="*/ 5106155 w 8338242"/>
              <a:gd name="connsiteY72" fmla="*/ 1475715 h 2525917"/>
              <a:gd name="connsiteX73" fmla="*/ 5187636 w 8338242"/>
              <a:gd name="connsiteY73" fmla="*/ 1448555 h 2525917"/>
              <a:gd name="connsiteX74" fmla="*/ 5214797 w 8338242"/>
              <a:gd name="connsiteY74" fmla="*/ 1439501 h 2525917"/>
              <a:gd name="connsiteX75" fmla="*/ 5278171 w 8338242"/>
              <a:gd name="connsiteY75" fmla="*/ 1412341 h 2525917"/>
              <a:gd name="connsiteX76" fmla="*/ 5305331 w 8338242"/>
              <a:gd name="connsiteY76" fmla="*/ 1394234 h 2525917"/>
              <a:gd name="connsiteX77" fmla="*/ 5332492 w 8338242"/>
              <a:gd name="connsiteY77" fmla="*/ 1385180 h 2525917"/>
              <a:gd name="connsiteX78" fmla="*/ 5413973 w 8338242"/>
              <a:gd name="connsiteY78" fmla="*/ 1339913 h 2525917"/>
              <a:gd name="connsiteX79" fmla="*/ 5522614 w 8338242"/>
              <a:gd name="connsiteY79" fmla="*/ 1285592 h 2525917"/>
              <a:gd name="connsiteX80" fmla="*/ 5549775 w 8338242"/>
              <a:gd name="connsiteY80" fmla="*/ 1276539 h 2525917"/>
              <a:gd name="connsiteX81" fmla="*/ 5631256 w 8338242"/>
              <a:gd name="connsiteY81" fmla="*/ 1240325 h 2525917"/>
              <a:gd name="connsiteX82" fmla="*/ 5685577 w 8338242"/>
              <a:gd name="connsiteY82" fmla="*/ 1222218 h 2525917"/>
              <a:gd name="connsiteX83" fmla="*/ 5758004 w 8338242"/>
              <a:gd name="connsiteY83" fmla="*/ 1204111 h 2525917"/>
              <a:gd name="connsiteX84" fmla="*/ 5794218 w 8338242"/>
              <a:gd name="connsiteY84" fmla="*/ 1195058 h 2525917"/>
              <a:gd name="connsiteX85" fmla="*/ 5857593 w 8338242"/>
              <a:gd name="connsiteY85" fmla="*/ 1176951 h 2525917"/>
              <a:gd name="connsiteX86" fmla="*/ 5948127 w 8338242"/>
              <a:gd name="connsiteY86" fmla="*/ 1158844 h 2525917"/>
              <a:gd name="connsiteX87" fmla="*/ 6011501 w 8338242"/>
              <a:gd name="connsiteY87" fmla="*/ 1140737 h 2525917"/>
              <a:gd name="connsiteX88" fmla="*/ 6065822 w 8338242"/>
              <a:gd name="connsiteY88" fmla="*/ 1131683 h 2525917"/>
              <a:gd name="connsiteX89" fmla="*/ 6120143 w 8338242"/>
              <a:gd name="connsiteY89" fmla="*/ 1113576 h 2525917"/>
              <a:gd name="connsiteX90" fmla="*/ 6147303 w 8338242"/>
              <a:gd name="connsiteY90" fmla="*/ 1104523 h 2525917"/>
              <a:gd name="connsiteX91" fmla="*/ 6174464 w 8338242"/>
              <a:gd name="connsiteY91" fmla="*/ 1086416 h 2525917"/>
              <a:gd name="connsiteX92" fmla="*/ 6228785 w 8338242"/>
              <a:gd name="connsiteY92" fmla="*/ 1068309 h 2525917"/>
              <a:gd name="connsiteX93" fmla="*/ 6255945 w 8338242"/>
              <a:gd name="connsiteY93" fmla="*/ 1050202 h 2525917"/>
              <a:gd name="connsiteX94" fmla="*/ 6337426 w 8338242"/>
              <a:gd name="connsiteY94" fmla="*/ 1023042 h 2525917"/>
              <a:gd name="connsiteX95" fmla="*/ 6364587 w 8338242"/>
              <a:gd name="connsiteY95" fmla="*/ 1013988 h 2525917"/>
              <a:gd name="connsiteX96" fmla="*/ 6391747 w 8338242"/>
              <a:gd name="connsiteY96" fmla="*/ 1004935 h 2525917"/>
              <a:gd name="connsiteX97" fmla="*/ 6446068 w 8338242"/>
              <a:gd name="connsiteY97" fmla="*/ 968721 h 2525917"/>
              <a:gd name="connsiteX98" fmla="*/ 6473228 w 8338242"/>
              <a:gd name="connsiteY98" fmla="*/ 950614 h 2525917"/>
              <a:gd name="connsiteX99" fmla="*/ 6527549 w 8338242"/>
              <a:gd name="connsiteY99" fmla="*/ 923454 h 2525917"/>
              <a:gd name="connsiteX100" fmla="*/ 6618084 w 8338242"/>
              <a:gd name="connsiteY100" fmla="*/ 860079 h 2525917"/>
              <a:gd name="connsiteX101" fmla="*/ 6645244 w 8338242"/>
              <a:gd name="connsiteY101" fmla="*/ 841972 h 2525917"/>
              <a:gd name="connsiteX102" fmla="*/ 6672404 w 8338242"/>
              <a:gd name="connsiteY102" fmla="*/ 823865 h 2525917"/>
              <a:gd name="connsiteX103" fmla="*/ 6699565 w 8338242"/>
              <a:gd name="connsiteY103" fmla="*/ 814812 h 2525917"/>
              <a:gd name="connsiteX104" fmla="*/ 6726725 w 8338242"/>
              <a:gd name="connsiteY104" fmla="*/ 796705 h 2525917"/>
              <a:gd name="connsiteX105" fmla="*/ 6753886 w 8338242"/>
              <a:gd name="connsiteY105" fmla="*/ 787652 h 2525917"/>
              <a:gd name="connsiteX106" fmla="*/ 6808206 w 8338242"/>
              <a:gd name="connsiteY106" fmla="*/ 751438 h 2525917"/>
              <a:gd name="connsiteX107" fmla="*/ 6835367 w 8338242"/>
              <a:gd name="connsiteY107" fmla="*/ 733331 h 2525917"/>
              <a:gd name="connsiteX108" fmla="*/ 6862527 w 8338242"/>
              <a:gd name="connsiteY108" fmla="*/ 715224 h 2525917"/>
              <a:gd name="connsiteX109" fmla="*/ 6889688 w 8338242"/>
              <a:gd name="connsiteY109" fmla="*/ 688063 h 2525917"/>
              <a:gd name="connsiteX110" fmla="*/ 6916848 w 8338242"/>
              <a:gd name="connsiteY110" fmla="*/ 679010 h 2525917"/>
              <a:gd name="connsiteX111" fmla="*/ 6944008 w 8338242"/>
              <a:gd name="connsiteY111" fmla="*/ 660903 h 2525917"/>
              <a:gd name="connsiteX112" fmla="*/ 7016436 w 8338242"/>
              <a:gd name="connsiteY112" fmla="*/ 633743 h 2525917"/>
              <a:gd name="connsiteX113" fmla="*/ 7106971 w 8338242"/>
              <a:gd name="connsiteY113" fmla="*/ 588475 h 2525917"/>
              <a:gd name="connsiteX114" fmla="*/ 7188452 w 8338242"/>
              <a:gd name="connsiteY114" fmla="*/ 543208 h 2525917"/>
              <a:gd name="connsiteX115" fmla="*/ 7242773 w 8338242"/>
              <a:gd name="connsiteY115" fmla="*/ 516048 h 2525917"/>
              <a:gd name="connsiteX116" fmla="*/ 7306147 w 8338242"/>
              <a:gd name="connsiteY116" fmla="*/ 479834 h 2525917"/>
              <a:gd name="connsiteX117" fmla="*/ 7333307 w 8338242"/>
              <a:gd name="connsiteY117" fmla="*/ 470780 h 2525917"/>
              <a:gd name="connsiteX118" fmla="*/ 7387628 w 8338242"/>
              <a:gd name="connsiteY118" fmla="*/ 443620 h 2525917"/>
              <a:gd name="connsiteX119" fmla="*/ 7469109 w 8338242"/>
              <a:gd name="connsiteY119" fmla="*/ 389299 h 2525917"/>
              <a:gd name="connsiteX120" fmla="*/ 7496270 w 8338242"/>
              <a:gd name="connsiteY120" fmla="*/ 371192 h 2525917"/>
              <a:gd name="connsiteX121" fmla="*/ 7532484 w 8338242"/>
              <a:gd name="connsiteY121" fmla="*/ 344032 h 2525917"/>
              <a:gd name="connsiteX122" fmla="*/ 7586804 w 8338242"/>
              <a:gd name="connsiteY122" fmla="*/ 307818 h 2525917"/>
              <a:gd name="connsiteX123" fmla="*/ 7613965 w 8338242"/>
              <a:gd name="connsiteY123" fmla="*/ 280658 h 2525917"/>
              <a:gd name="connsiteX124" fmla="*/ 7641125 w 8338242"/>
              <a:gd name="connsiteY124" fmla="*/ 271604 h 2525917"/>
              <a:gd name="connsiteX125" fmla="*/ 7695446 w 8338242"/>
              <a:gd name="connsiteY125" fmla="*/ 235390 h 2525917"/>
              <a:gd name="connsiteX126" fmla="*/ 7731660 w 8338242"/>
              <a:gd name="connsiteY126" fmla="*/ 217283 h 2525917"/>
              <a:gd name="connsiteX127" fmla="*/ 7804088 w 8338242"/>
              <a:gd name="connsiteY127" fmla="*/ 172016 h 2525917"/>
              <a:gd name="connsiteX128" fmla="*/ 7831248 w 8338242"/>
              <a:gd name="connsiteY128" fmla="*/ 162962 h 2525917"/>
              <a:gd name="connsiteX129" fmla="*/ 7858408 w 8338242"/>
              <a:gd name="connsiteY129" fmla="*/ 144856 h 2525917"/>
              <a:gd name="connsiteX130" fmla="*/ 7912729 w 8338242"/>
              <a:gd name="connsiteY130" fmla="*/ 126749 h 2525917"/>
              <a:gd name="connsiteX131" fmla="*/ 7939890 w 8338242"/>
              <a:gd name="connsiteY131" fmla="*/ 117695 h 2525917"/>
              <a:gd name="connsiteX132" fmla="*/ 7967050 w 8338242"/>
              <a:gd name="connsiteY132" fmla="*/ 108642 h 2525917"/>
              <a:gd name="connsiteX133" fmla="*/ 8003264 w 8338242"/>
              <a:gd name="connsiteY133" fmla="*/ 90535 h 2525917"/>
              <a:gd name="connsiteX134" fmla="*/ 8030424 w 8338242"/>
              <a:gd name="connsiteY134" fmla="*/ 81481 h 2525917"/>
              <a:gd name="connsiteX135" fmla="*/ 8057585 w 8338242"/>
              <a:gd name="connsiteY135" fmla="*/ 63374 h 2525917"/>
              <a:gd name="connsiteX136" fmla="*/ 8111905 w 8338242"/>
              <a:gd name="connsiteY136" fmla="*/ 45267 h 2525917"/>
              <a:gd name="connsiteX137" fmla="*/ 8139066 w 8338242"/>
              <a:gd name="connsiteY137" fmla="*/ 36214 h 2525917"/>
              <a:gd name="connsiteX138" fmla="*/ 8166226 w 8338242"/>
              <a:gd name="connsiteY138" fmla="*/ 27160 h 2525917"/>
              <a:gd name="connsiteX139" fmla="*/ 8229600 w 8338242"/>
              <a:gd name="connsiteY139" fmla="*/ 18107 h 2525917"/>
              <a:gd name="connsiteX140" fmla="*/ 8338242 w 8338242"/>
              <a:gd name="connsiteY140" fmla="*/ 0 h 252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338242" h="2525917">
                <a:moveTo>
                  <a:pt x="0" y="2525917"/>
                </a:moveTo>
                <a:cubicBezTo>
                  <a:pt x="33196" y="2522899"/>
                  <a:pt x="66591" y="2521577"/>
                  <a:pt x="99589" y="2516863"/>
                </a:cubicBezTo>
                <a:cubicBezTo>
                  <a:pt x="109036" y="2515513"/>
                  <a:pt x="117229" y="2508467"/>
                  <a:pt x="126749" y="2507810"/>
                </a:cubicBezTo>
                <a:cubicBezTo>
                  <a:pt x="205084" y="2502408"/>
                  <a:pt x="283676" y="2501775"/>
                  <a:pt x="362139" y="2498757"/>
                </a:cubicBezTo>
                <a:lnTo>
                  <a:pt x="416460" y="2489703"/>
                </a:lnTo>
                <a:cubicBezTo>
                  <a:pt x="431600" y="2486950"/>
                  <a:pt x="446356" y="2481365"/>
                  <a:pt x="461727" y="2480650"/>
                </a:cubicBezTo>
                <a:cubicBezTo>
                  <a:pt x="576320" y="2475320"/>
                  <a:pt x="691082" y="2474614"/>
                  <a:pt x="805759" y="2471596"/>
                </a:cubicBezTo>
                <a:cubicBezTo>
                  <a:pt x="897055" y="2441165"/>
                  <a:pt x="755428" y="2487601"/>
                  <a:pt x="869133" y="2453489"/>
                </a:cubicBezTo>
                <a:cubicBezTo>
                  <a:pt x="887414" y="2448004"/>
                  <a:pt x="904937" y="2440011"/>
                  <a:pt x="923454" y="2435382"/>
                </a:cubicBezTo>
                <a:cubicBezTo>
                  <a:pt x="935525" y="2432364"/>
                  <a:pt x="947704" y="2429747"/>
                  <a:pt x="959668" y="2426329"/>
                </a:cubicBezTo>
                <a:cubicBezTo>
                  <a:pt x="968844" y="2423707"/>
                  <a:pt x="977318" y="2418068"/>
                  <a:pt x="986828" y="2417275"/>
                </a:cubicBezTo>
                <a:cubicBezTo>
                  <a:pt x="1050055" y="2412006"/>
                  <a:pt x="1113577" y="2411240"/>
                  <a:pt x="1176951" y="2408222"/>
                </a:cubicBezTo>
                <a:cubicBezTo>
                  <a:pt x="1201094" y="2405204"/>
                  <a:pt x="1225441" y="2403520"/>
                  <a:pt x="1249379" y="2399168"/>
                </a:cubicBezTo>
                <a:cubicBezTo>
                  <a:pt x="1258768" y="2397461"/>
                  <a:pt x="1267363" y="2392737"/>
                  <a:pt x="1276539" y="2390115"/>
                </a:cubicBezTo>
                <a:cubicBezTo>
                  <a:pt x="1288503" y="2386697"/>
                  <a:pt x="1300789" y="2384479"/>
                  <a:pt x="1312753" y="2381061"/>
                </a:cubicBezTo>
                <a:cubicBezTo>
                  <a:pt x="1339977" y="2373283"/>
                  <a:pt x="1353992" y="2363978"/>
                  <a:pt x="1385181" y="2362955"/>
                </a:cubicBezTo>
                <a:cubicBezTo>
                  <a:pt x="1554115" y="2357416"/>
                  <a:pt x="1723177" y="2356919"/>
                  <a:pt x="1892175" y="2353901"/>
                </a:cubicBezTo>
                <a:lnTo>
                  <a:pt x="1973656" y="2344848"/>
                </a:lnTo>
                <a:cubicBezTo>
                  <a:pt x="2009832" y="2341403"/>
                  <a:pt x="2046207" y="2340040"/>
                  <a:pt x="2082298" y="2335794"/>
                </a:cubicBezTo>
                <a:cubicBezTo>
                  <a:pt x="2097580" y="2333996"/>
                  <a:pt x="2112356" y="2329081"/>
                  <a:pt x="2127565" y="2326741"/>
                </a:cubicBezTo>
                <a:cubicBezTo>
                  <a:pt x="2151613" y="2323041"/>
                  <a:pt x="2175945" y="2321387"/>
                  <a:pt x="2199993" y="2317687"/>
                </a:cubicBezTo>
                <a:cubicBezTo>
                  <a:pt x="2215202" y="2315347"/>
                  <a:pt x="2229978" y="2310432"/>
                  <a:pt x="2245260" y="2308634"/>
                </a:cubicBezTo>
                <a:cubicBezTo>
                  <a:pt x="2281350" y="2304388"/>
                  <a:pt x="2317742" y="2303196"/>
                  <a:pt x="2353901" y="2299580"/>
                </a:cubicBezTo>
                <a:cubicBezTo>
                  <a:pt x="2526981" y="2282272"/>
                  <a:pt x="2340133" y="2299038"/>
                  <a:pt x="2480650" y="2281473"/>
                </a:cubicBezTo>
                <a:cubicBezTo>
                  <a:pt x="2510745" y="2277711"/>
                  <a:pt x="2541064" y="2275964"/>
                  <a:pt x="2571185" y="2272420"/>
                </a:cubicBezTo>
                <a:cubicBezTo>
                  <a:pt x="2654537" y="2262614"/>
                  <a:pt x="2609390" y="2267954"/>
                  <a:pt x="2670773" y="2254313"/>
                </a:cubicBezTo>
                <a:cubicBezTo>
                  <a:pt x="2685794" y="2250975"/>
                  <a:pt x="2701194" y="2249308"/>
                  <a:pt x="2716040" y="2245259"/>
                </a:cubicBezTo>
                <a:cubicBezTo>
                  <a:pt x="2734454" y="2240237"/>
                  <a:pt x="2751645" y="2230896"/>
                  <a:pt x="2770361" y="2227153"/>
                </a:cubicBezTo>
                <a:cubicBezTo>
                  <a:pt x="2785450" y="2224135"/>
                  <a:pt x="2800634" y="2221559"/>
                  <a:pt x="2815628" y="2218099"/>
                </a:cubicBezTo>
                <a:cubicBezTo>
                  <a:pt x="2839876" y="2212503"/>
                  <a:pt x="2863913" y="2206028"/>
                  <a:pt x="2888056" y="2199992"/>
                </a:cubicBezTo>
                <a:lnTo>
                  <a:pt x="2924270" y="2190939"/>
                </a:lnTo>
                <a:cubicBezTo>
                  <a:pt x="2933323" y="2184903"/>
                  <a:pt x="2941698" y="2177698"/>
                  <a:pt x="2951430" y="2172832"/>
                </a:cubicBezTo>
                <a:cubicBezTo>
                  <a:pt x="2971212" y="2162941"/>
                  <a:pt x="3004668" y="2159153"/>
                  <a:pt x="3023858" y="2154725"/>
                </a:cubicBezTo>
                <a:cubicBezTo>
                  <a:pt x="3048106" y="2149129"/>
                  <a:pt x="3072677" y="2144488"/>
                  <a:pt x="3096286" y="2136618"/>
                </a:cubicBezTo>
                <a:cubicBezTo>
                  <a:pt x="3114393" y="2130582"/>
                  <a:pt x="3132192" y="2123533"/>
                  <a:pt x="3150606" y="2118511"/>
                </a:cubicBezTo>
                <a:cubicBezTo>
                  <a:pt x="3245387" y="2092662"/>
                  <a:pt x="3150775" y="2124799"/>
                  <a:pt x="3232088" y="2100404"/>
                </a:cubicBezTo>
                <a:cubicBezTo>
                  <a:pt x="3250369" y="2094919"/>
                  <a:pt x="3267892" y="2086926"/>
                  <a:pt x="3286408" y="2082297"/>
                </a:cubicBezTo>
                <a:cubicBezTo>
                  <a:pt x="3298479" y="2079279"/>
                  <a:pt x="3310704" y="2076819"/>
                  <a:pt x="3322622" y="2073244"/>
                </a:cubicBezTo>
                <a:cubicBezTo>
                  <a:pt x="3340904" y="2067760"/>
                  <a:pt x="3358048" y="2057836"/>
                  <a:pt x="3376943" y="2055137"/>
                </a:cubicBezTo>
                <a:lnTo>
                  <a:pt x="3440317" y="2046083"/>
                </a:lnTo>
                <a:cubicBezTo>
                  <a:pt x="3470185" y="2036128"/>
                  <a:pt x="3480262" y="2033360"/>
                  <a:pt x="3512745" y="2018923"/>
                </a:cubicBezTo>
                <a:cubicBezTo>
                  <a:pt x="3525078" y="2013442"/>
                  <a:pt x="3536322" y="2005555"/>
                  <a:pt x="3548959" y="2000816"/>
                </a:cubicBezTo>
                <a:cubicBezTo>
                  <a:pt x="3560610" y="1996447"/>
                  <a:pt x="3573369" y="1995697"/>
                  <a:pt x="3585173" y="1991762"/>
                </a:cubicBezTo>
                <a:cubicBezTo>
                  <a:pt x="3600590" y="1986623"/>
                  <a:pt x="3614874" y="1978326"/>
                  <a:pt x="3630440" y="1973656"/>
                </a:cubicBezTo>
                <a:cubicBezTo>
                  <a:pt x="3645179" y="1969234"/>
                  <a:pt x="3660861" y="1968651"/>
                  <a:pt x="3675707" y="1964602"/>
                </a:cubicBezTo>
                <a:cubicBezTo>
                  <a:pt x="3694121" y="1959580"/>
                  <a:pt x="3712307" y="1953583"/>
                  <a:pt x="3730028" y="1946495"/>
                </a:cubicBezTo>
                <a:cubicBezTo>
                  <a:pt x="3745117" y="1940459"/>
                  <a:pt x="3759730" y="1933058"/>
                  <a:pt x="3775296" y="1928388"/>
                </a:cubicBezTo>
                <a:cubicBezTo>
                  <a:pt x="3790035" y="1923966"/>
                  <a:pt x="3805474" y="1922353"/>
                  <a:pt x="3820563" y="1919335"/>
                </a:cubicBezTo>
                <a:cubicBezTo>
                  <a:pt x="3844706" y="1907264"/>
                  <a:pt x="3867384" y="1891657"/>
                  <a:pt x="3892991" y="1883121"/>
                </a:cubicBezTo>
                <a:cubicBezTo>
                  <a:pt x="3911098" y="1877085"/>
                  <a:pt x="3928795" y="1869643"/>
                  <a:pt x="3947311" y="1865014"/>
                </a:cubicBezTo>
                <a:cubicBezTo>
                  <a:pt x="3959382" y="1861996"/>
                  <a:pt x="3971721" y="1859895"/>
                  <a:pt x="3983525" y="1855960"/>
                </a:cubicBezTo>
                <a:cubicBezTo>
                  <a:pt x="4008414" y="1847664"/>
                  <a:pt x="4030545" y="1835152"/>
                  <a:pt x="4055953" y="1828800"/>
                </a:cubicBezTo>
                <a:cubicBezTo>
                  <a:pt x="4130681" y="1810118"/>
                  <a:pt x="4072335" y="1829293"/>
                  <a:pt x="4137434" y="1810693"/>
                </a:cubicBezTo>
                <a:cubicBezTo>
                  <a:pt x="4146610" y="1808071"/>
                  <a:pt x="4155419" y="1804262"/>
                  <a:pt x="4164595" y="1801640"/>
                </a:cubicBezTo>
                <a:cubicBezTo>
                  <a:pt x="4176559" y="1798222"/>
                  <a:pt x="4189004" y="1796521"/>
                  <a:pt x="4200808" y="1792586"/>
                </a:cubicBezTo>
                <a:cubicBezTo>
                  <a:pt x="4303065" y="1758500"/>
                  <a:pt x="4195522" y="1787117"/>
                  <a:pt x="4282290" y="1765426"/>
                </a:cubicBezTo>
                <a:cubicBezTo>
                  <a:pt x="4306432" y="1753355"/>
                  <a:pt x="4328249" y="1734506"/>
                  <a:pt x="4354717" y="1729212"/>
                </a:cubicBezTo>
                <a:cubicBezTo>
                  <a:pt x="4381282" y="1723899"/>
                  <a:pt x="4402788" y="1721543"/>
                  <a:pt x="4427145" y="1711105"/>
                </a:cubicBezTo>
                <a:cubicBezTo>
                  <a:pt x="4439550" y="1705789"/>
                  <a:pt x="4450954" y="1698314"/>
                  <a:pt x="4463359" y="1692998"/>
                </a:cubicBezTo>
                <a:cubicBezTo>
                  <a:pt x="4472130" y="1689239"/>
                  <a:pt x="4481748" y="1687704"/>
                  <a:pt x="4490519" y="1683945"/>
                </a:cubicBezTo>
                <a:cubicBezTo>
                  <a:pt x="4502924" y="1678629"/>
                  <a:pt x="4514096" y="1670577"/>
                  <a:pt x="4526733" y="1665838"/>
                </a:cubicBezTo>
                <a:cubicBezTo>
                  <a:pt x="4538384" y="1661469"/>
                  <a:pt x="4550876" y="1659802"/>
                  <a:pt x="4562947" y="1656784"/>
                </a:cubicBezTo>
                <a:cubicBezTo>
                  <a:pt x="4613698" y="1622949"/>
                  <a:pt x="4564181" y="1650982"/>
                  <a:pt x="4635375" y="1629624"/>
                </a:cubicBezTo>
                <a:cubicBezTo>
                  <a:pt x="4650941" y="1624954"/>
                  <a:pt x="4665225" y="1616656"/>
                  <a:pt x="4680642" y="1611517"/>
                </a:cubicBezTo>
                <a:cubicBezTo>
                  <a:pt x="4692446" y="1607582"/>
                  <a:pt x="4704938" y="1606038"/>
                  <a:pt x="4716856" y="1602463"/>
                </a:cubicBezTo>
                <a:cubicBezTo>
                  <a:pt x="4735137" y="1596979"/>
                  <a:pt x="4753070" y="1590393"/>
                  <a:pt x="4771177" y="1584357"/>
                </a:cubicBezTo>
                <a:cubicBezTo>
                  <a:pt x="4780230" y="1581339"/>
                  <a:pt x="4789079" y="1577618"/>
                  <a:pt x="4798337" y="1575303"/>
                </a:cubicBezTo>
                <a:cubicBezTo>
                  <a:pt x="4822480" y="1569267"/>
                  <a:pt x="4847659" y="1566438"/>
                  <a:pt x="4870765" y="1557196"/>
                </a:cubicBezTo>
                <a:cubicBezTo>
                  <a:pt x="4884624" y="1551652"/>
                  <a:pt x="4924262" y="1534769"/>
                  <a:pt x="4943193" y="1530036"/>
                </a:cubicBezTo>
                <a:cubicBezTo>
                  <a:pt x="4958121" y="1526304"/>
                  <a:pt x="4973614" y="1525031"/>
                  <a:pt x="4988460" y="1520982"/>
                </a:cubicBezTo>
                <a:cubicBezTo>
                  <a:pt x="5006874" y="1515960"/>
                  <a:pt x="5024264" y="1507504"/>
                  <a:pt x="5042781" y="1502875"/>
                </a:cubicBezTo>
                <a:lnTo>
                  <a:pt x="5078995" y="1493822"/>
                </a:lnTo>
                <a:cubicBezTo>
                  <a:pt x="5088048" y="1487786"/>
                  <a:pt x="5096212" y="1480134"/>
                  <a:pt x="5106155" y="1475715"/>
                </a:cubicBezTo>
                <a:cubicBezTo>
                  <a:pt x="5106165" y="1475711"/>
                  <a:pt x="5174050" y="1453084"/>
                  <a:pt x="5187636" y="1448555"/>
                </a:cubicBezTo>
                <a:cubicBezTo>
                  <a:pt x="5196690" y="1445537"/>
                  <a:pt x="5206261" y="1443769"/>
                  <a:pt x="5214797" y="1439501"/>
                </a:cubicBezTo>
                <a:cubicBezTo>
                  <a:pt x="5259546" y="1417126"/>
                  <a:pt x="5238207" y="1425661"/>
                  <a:pt x="5278171" y="1412341"/>
                </a:cubicBezTo>
                <a:cubicBezTo>
                  <a:pt x="5287224" y="1406305"/>
                  <a:pt x="5295599" y="1399100"/>
                  <a:pt x="5305331" y="1394234"/>
                </a:cubicBezTo>
                <a:cubicBezTo>
                  <a:pt x="5313867" y="1389966"/>
                  <a:pt x="5324150" y="1389815"/>
                  <a:pt x="5332492" y="1385180"/>
                </a:cubicBezTo>
                <a:cubicBezTo>
                  <a:pt x="5425879" y="1333298"/>
                  <a:pt x="5352517" y="1360397"/>
                  <a:pt x="5413973" y="1339913"/>
                </a:cubicBezTo>
                <a:cubicBezTo>
                  <a:pt x="5484172" y="1293114"/>
                  <a:pt x="5447651" y="1310579"/>
                  <a:pt x="5522614" y="1285592"/>
                </a:cubicBezTo>
                <a:lnTo>
                  <a:pt x="5549775" y="1276539"/>
                </a:lnTo>
                <a:cubicBezTo>
                  <a:pt x="5592817" y="1247844"/>
                  <a:pt x="5566611" y="1261874"/>
                  <a:pt x="5631256" y="1240325"/>
                </a:cubicBezTo>
                <a:lnTo>
                  <a:pt x="5685577" y="1222218"/>
                </a:lnTo>
                <a:lnTo>
                  <a:pt x="5758004" y="1204111"/>
                </a:lnTo>
                <a:cubicBezTo>
                  <a:pt x="5770075" y="1201093"/>
                  <a:pt x="5782414" y="1198993"/>
                  <a:pt x="5794218" y="1195058"/>
                </a:cubicBezTo>
                <a:cubicBezTo>
                  <a:pt x="5822725" y="1185555"/>
                  <a:pt x="5825756" y="1183773"/>
                  <a:pt x="5857593" y="1176951"/>
                </a:cubicBezTo>
                <a:cubicBezTo>
                  <a:pt x="5887686" y="1170503"/>
                  <a:pt x="5918931" y="1168576"/>
                  <a:pt x="5948127" y="1158844"/>
                </a:cubicBezTo>
                <a:cubicBezTo>
                  <a:pt x="5974016" y="1150214"/>
                  <a:pt x="5983077" y="1146422"/>
                  <a:pt x="6011501" y="1140737"/>
                </a:cubicBezTo>
                <a:cubicBezTo>
                  <a:pt x="6029501" y="1137137"/>
                  <a:pt x="6048013" y="1136135"/>
                  <a:pt x="6065822" y="1131683"/>
                </a:cubicBezTo>
                <a:cubicBezTo>
                  <a:pt x="6084339" y="1127054"/>
                  <a:pt x="6102036" y="1119612"/>
                  <a:pt x="6120143" y="1113576"/>
                </a:cubicBezTo>
                <a:lnTo>
                  <a:pt x="6147303" y="1104523"/>
                </a:lnTo>
                <a:cubicBezTo>
                  <a:pt x="6156357" y="1098487"/>
                  <a:pt x="6164521" y="1090835"/>
                  <a:pt x="6174464" y="1086416"/>
                </a:cubicBezTo>
                <a:cubicBezTo>
                  <a:pt x="6191905" y="1078664"/>
                  <a:pt x="6228785" y="1068309"/>
                  <a:pt x="6228785" y="1068309"/>
                </a:cubicBezTo>
                <a:cubicBezTo>
                  <a:pt x="6237838" y="1062273"/>
                  <a:pt x="6246002" y="1054621"/>
                  <a:pt x="6255945" y="1050202"/>
                </a:cubicBezTo>
                <a:cubicBezTo>
                  <a:pt x="6255955" y="1050198"/>
                  <a:pt x="6323840" y="1027571"/>
                  <a:pt x="6337426" y="1023042"/>
                </a:cubicBezTo>
                <a:lnTo>
                  <a:pt x="6364587" y="1013988"/>
                </a:lnTo>
                <a:lnTo>
                  <a:pt x="6391747" y="1004935"/>
                </a:lnTo>
                <a:lnTo>
                  <a:pt x="6446068" y="968721"/>
                </a:lnTo>
                <a:cubicBezTo>
                  <a:pt x="6455121" y="962685"/>
                  <a:pt x="6462906" y="954055"/>
                  <a:pt x="6473228" y="950614"/>
                </a:cubicBezTo>
                <a:cubicBezTo>
                  <a:pt x="6506861" y="939403"/>
                  <a:pt x="6496838" y="945390"/>
                  <a:pt x="6527549" y="923454"/>
                </a:cubicBezTo>
                <a:cubicBezTo>
                  <a:pt x="6621417" y="856405"/>
                  <a:pt x="6493166" y="943358"/>
                  <a:pt x="6618084" y="860079"/>
                </a:cubicBezTo>
                <a:lnTo>
                  <a:pt x="6645244" y="841972"/>
                </a:lnTo>
                <a:cubicBezTo>
                  <a:pt x="6654297" y="835936"/>
                  <a:pt x="6662081" y="827306"/>
                  <a:pt x="6672404" y="823865"/>
                </a:cubicBezTo>
                <a:lnTo>
                  <a:pt x="6699565" y="814812"/>
                </a:lnTo>
                <a:cubicBezTo>
                  <a:pt x="6708618" y="808776"/>
                  <a:pt x="6716993" y="801571"/>
                  <a:pt x="6726725" y="796705"/>
                </a:cubicBezTo>
                <a:cubicBezTo>
                  <a:pt x="6735261" y="792437"/>
                  <a:pt x="6745544" y="792287"/>
                  <a:pt x="6753886" y="787652"/>
                </a:cubicBezTo>
                <a:cubicBezTo>
                  <a:pt x="6772909" y="777084"/>
                  <a:pt x="6790099" y="763509"/>
                  <a:pt x="6808206" y="751438"/>
                </a:cubicBezTo>
                <a:lnTo>
                  <a:pt x="6835367" y="733331"/>
                </a:lnTo>
                <a:cubicBezTo>
                  <a:pt x="6844420" y="727295"/>
                  <a:pt x="6854833" y="722918"/>
                  <a:pt x="6862527" y="715224"/>
                </a:cubicBezTo>
                <a:cubicBezTo>
                  <a:pt x="6871581" y="706170"/>
                  <a:pt x="6879035" y="695165"/>
                  <a:pt x="6889688" y="688063"/>
                </a:cubicBezTo>
                <a:cubicBezTo>
                  <a:pt x="6897628" y="682769"/>
                  <a:pt x="6907795" y="682028"/>
                  <a:pt x="6916848" y="679010"/>
                </a:cubicBezTo>
                <a:cubicBezTo>
                  <a:pt x="6925901" y="672974"/>
                  <a:pt x="6934007" y="665189"/>
                  <a:pt x="6944008" y="660903"/>
                </a:cubicBezTo>
                <a:cubicBezTo>
                  <a:pt x="7019218" y="628671"/>
                  <a:pt x="6940998" y="679006"/>
                  <a:pt x="7016436" y="633743"/>
                </a:cubicBezTo>
                <a:cubicBezTo>
                  <a:pt x="7093429" y="587547"/>
                  <a:pt x="7042601" y="604568"/>
                  <a:pt x="7106971" y="588475"/>
                </a:cubicBezTo>
                <a:cubicBezTo>
                  <a:pt x="7169232" y="546967"/>
                  <a:pt x="7140647" y="559142"/>
                  <a:pt x="7188452" y="543208"/>
                </a:cubicBezTo>
                <a:cubicBezTo>
                  <a:pt x="7266288" y="491317"/>
                  <a:pt x="7167807" y="553530"/>
                  <a:pt x="7242773" y="516048"/>
                </a:cubicBezTo>
                <a:cubicBezTo>
                  <a:pt x="7333728" y="470571"/>
                  <a:pt x="7195001" y="527469"/>
                  <a:pt x="7306147" y="479834"/>
                </a:cubicBezTo>
                <a:cubicBezTo>
                  <a:pt x="7314918" y="476075"/>
                  <a:pt x="7324771" y="475048"/>
                  <a:pt x="7333307" y="470780"/>
                </a:cubicBezTo>
                <a:cubicBezTo>
                  <a:pt x="7403501" y="435683"/>
                  <a:pt x="7319368" y="466372"/>
                  <a:pt x="7387628" y="443620"/>
                </a:cubicBezTo>
                <a:lnTo>
                  <a:pt x="7469109" y="389299"/>
                </a:lnTo>
                <a:cubicBezTo>
                  <a:pt x="7478163" y="383263"/>
                  <a:pt x="7487565" y="377721"/>
                  <a:pt x="7496270" y="371192"/>
                </a:cubicBezTo>
                <a:cubicBezTo>
                  <a:pt x="7508341" y="362139"/>
                  <a:pt x="7520123" y="352685"/>
                  <a:pt x="7532484" y="344032"/>
                </a:cubicBezTo>
                <a:cubicBezTo>
                  <a:pt x="7550312" y="331552"/>
                  <a:pt x="7571416" y="323206"/>
                  <a:pt x="7586804" y="307818"/>
                </a:cubicBezTo>
                <a:cubicBezTo>
                  <a:pt x="7595858" y="298765"/>
                  <a:pt x="7603312" y="287760"/>
                  <a:pt x="7613965" y="280658"/>
                </a:cubicBezTo>
                <a:cubicBezTo>
                  <a:pt x="7621905" y="275364"/>
                  <a:pt x="7632783" y="276239"/>
                  <a:pt x="7641125" y="271604"/>
                </a:cubicBezTo>
                <a:cubicBezTo>
                  <a:pt x="7660148" y="261035"/>
                  <a:pt x="7675982" y="245122"/>
                  <a:pt x="7695446" y="235390"/>
                </a:cubicBezTo>
                <a:cubicBezTo>
                  <a:pt x="7707517" y="229354"/>
                  <a:pt x="7719942" y="223979"/>
                  <a:pt x="7731660" y="217283"/>
                </a:cubicBezTo>
                <a:cubicBezTo>
                  <a:pt x="7781945" y="188549"/>
                  <a:pt x="7735770" y="206175"/>
                  <a:pt x="7804088" y="172016"/>
                </a:cubicBezTo>
                <a:cubicBezTo>
                  <a:pt x="7812624" y="167748"/>
                  <a:pt x="7822712" y="167230"/>
                  <a:pt x="7831248" y="162962"/>
                </a:cubicBezTo>
                <a:cubicBezTo>
                  <a:pt x="7840980" y="158096"/>
                  <a:pt x="7848465" y="149275"/>
                  <a:pt x="7858408" y="144856"/>
                </a:cubicBezTo>
                <a:cubicBezTo>
                  <a:pt x="7875849" y="137104"/>
                  <a:pt x="7894622" y="132785"/>
                  <a:pt x="7912729" y="126749"/>
                </a:cubicBezTo>
                <a:lnTo>
                  <a:pt x="7939890" y="117695"/>
                </a:lnTo>
                <a:cubicBezTo>
                  <a:pt x="7948943" y="114677"/>
                  <a:pt x="7958514" y="112910"/>
                  <a:pt x="7967050" y="108642"/>
                </a:cubicBezTo>
                <a:cubicBezTo>
                  <a:pt x="7979121" y="102606"/>
                  <a:pt x="7990859" y="95852"/>
                  <a:pt x="8003264" y="90535"/>
                </a:cubicBezTo>
                <a:cubicBezTo>
                  <a:pt x="8012035" y="86776"/>
                  <a:pt x="8021888" y="85749"/>
                  <a:pt x="8030424" y="81481"/>
                </a:cubicBezTo>
                <a:cubicBezTo>
                  <a:pt x="8040156" y="76615"/>
                  <a:pt x="8047642" y="67793"/>
                  <a:pt x="8057585" y="63374"/>
                </a:cubicBezTo>
                <a:cubicBezTo>
                  <a:pt x="8075026" y="55622"/>
                  <a:pt x="8093798" y="51303"/>
                  <a:pt x="8111905" y="45267"/>
                </a:cubicBezTo>
                <a:lnTo>
                  <a:pt x="8139066" y="36214"/>
                </a:lnTo>
                <a:cubicBezTo>
                  <a:pt x="8148119" y="33196"/>
                  <a:pt x="8156779" y="28510"/>
                  <a:pt x="8166226" y="27160"/>
                </a:cubicBezTo>
                <a:cubicBezTo>
                  <a:pt x="8187351" y="24142"/>
                  <a:pt x="8208407" y="20600"/>
                  <a:pt x="8229600" y="18107"/>
                </a:cubicBezTo>
                <a:cubicBezTo>
                  <a:pt x="8331338" y="6138"/>
                  <a:pt x="8292010" y="23117"/>
                  <a:pt x="8338242" y="0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F746733-B6B0-4731-ABFD-5202CE1CBF9A}"/>
              </a:ext>
            </a:extLst>
          </p:cNvPr>
          <p:cNvSpPr/>
          <p:nvPr/>
        </p:nvSpPr>
        <p:spPr>
          <a:xfrm rot="10800000">
            <a:off x="6576236" y="3606038"/>
            <a:ext cx="288032" cy="325099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46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AA41D05D-96FF-4AAF-9424-402BAA3830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156" y="5805264"/>
            <a:ext cx="8929688" cy="725488"/>
          </a:xfrm>
        </p:spPr>
        <p:txBody>
          <a:bodyPr/>
          <a:lstStyle/>
          <a:p>
            <a:pPr eaLnBrk="1" hangingPunct="1"/>
            <a:r>
              <a:rPr lang="ru-RU" altLang="ru-RU" sz="1600" dirty="0">
                <a:latin typeface="Georgia" panose="02040502050405020303" pitchFamily="18" charset="0"/>
                <a:ea typeface="Andalus"/>
                <a:cs typeface="Andalus"/>
              </a:rPr>
              <a:t>Еще 200 лет назад дно Мирового океана считалось плоским, а сам он – относительно неглубоким. Именно изучение </a:t>
            </a:r>
            <a:r>
              <a:rPr lang="ru-RU" altLang="ru-RU" sz="1600" b="1" dirty="0">
                <a:latin typeface="Georgia" panose="02040502050405020303" pitchFamily="18" charset="0"/>
                <a:ea typeface="Andalus"/>
                <a:cs typeface="Andalus"/>
              </a:rPr>
              <a:t>рельефа дна океана </a:t>
            </a:r>
            <a:r>
              <a:rPr lang="ru-RU" altLang="ru-RU" sz="1600" dirty="0">
                <a:latin typeface="Georgia" panose="02040502050405020303" pitchFamily="18" charset="0"/>
                <a:ea typeface="Andalus"/>
                <a:cs typeface="Andalus"/>
              </a:rPr>
              <a:t>в </a:t>
            </a:r>
            <a:r>
              <a:rPr lang="en-US" altLang="ru-RU" sz="1600" dirty="0">
                <a:latin typeface="Georgia" panose="02040502050405020303" pitchFamily="18" charset="0"/>
                <a:ea typeface="Andalus"/>
                <a:cs typeface="Andalus"/>
              </a:rPr>
              <a:t>XX</a:t>
            </a:r>
            <a:r>
              <a:rPr lang="ru-RU" altLang="ru-RU" sz="1600" dirty="0">
                <a:latin typeface="Georgia" panose="02040502050405020303" pitchFamily="18" charset="0"/>
                <a:ea typeface="Andalus"/>
                <a:cs typeface="Andalus"/>
              </a:rPr>
              <a:t> веке, среди прочего, позволило понять как сформировались материки, как и почему они движутся. </a:t>
            </a:r>
            <a:br>
              <a:rPr lang="ru-RU" altLang="ru-RU" sz="1600" dirty="0">
                <a:latin typeface="Georgia" panose="02040502050405020303" pitchFamily="18" charset="0"/>
                <a:ea typeface="Andalus"/>
                <a:cs typeface="Andalus"/>
              </a:rPr>
            </a:br>
            <a:r>
              <a:rPr lang="ru-RU" altLang="ru-RU" sz="1600" b="1" i="1" dirty="0">
                <a:solidFill>
                  <a:schemeClr val="tx2"/>
                </a:solidFill>
                <a:latin typeface="Georgia" panose="02040502050405020303" pitchFamily="18" charset="0"/>
                <a:ea typeface="Andalus"/>
                <a:cs typeface="Andalus"/>
              </a:rPr>
              <a:t>Но не только эти открытия ожидали человечество на дне океана…</a:t>
            </a:r>
          </a:p>
        </p:txBody>
      </p:sp>
      <p:pic>
        <p:nvPicPr>
          <p:cNvPr id="6" name="Picture 2" descr="D:\Marine geology\Картинки для лекций\рельеф дна океанов.jpg">
            <a:extLst>
              <a:ext uri="{FF2B5EF4-FFF2-40B4-BE49-F238E27FC236}">
                <a16:creationId xmlns:a16="http://schemas.microsoft.com/office/drawing/2014/main" id="{82051AB8-C8A3-4323-AE7A-AFE35865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" y="21884"/>
            <a:ext cx="9113738" cy="569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5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DEA7-AEFA-4561-91FE-DA626501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3200" b="1" dirty="0"/>
              <a:t>ХИЩНИКИ ГИДРОТЕРМАЛЬНЫХ ОАЗИСОВ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3D6AD-E7C8-46C9-8177-354A04A78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0895" r="10625" b="12201"/>
          <a:stretch/>
        </p:blipFill>
        <p:spPr>
          <a:xfrm>
            <a:off x="63316" y="869838"/>
            <a:ext cx="4296837" cy="2616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6D778-4F21-45A1-803B-9EC2E21AD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10895" r="47317" b="13601"/>
          <a:stretch/>
        </p:blipFill>
        <p:spPr>
          <a:xfrm>
            <a:off x="4467657" y="869838"/>
            <a:ext cx="4484090" cy="4287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ED54-2588-4A26-898F-874EBAC954B0}"/>
              </a:ext>
            </a:extLst>
          </p:cNvPr>
          <p:cNvSpPr txBox="1"/>
          <p:nvPr/>
        </p:nvSpPr>
        <p:spPr>
          <a:xfrm>
            <a:off x="6932497" y="5200408"/>
            <a:ext cx="22373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/>
              <a:t>Глубоководные скаты кормятся в оазисах </a:t>
            </a:r>
            <a:r>
              <a:rPr lang="ru-RU" sz="1300" i="1" dirty="0" err="1"/>
              <a:t>гидротерм</a:t>
            </a:r>
            <a:r>
              <a:rPr lang="ru-RU" sz="1300" i="1" dirty="0"/>
              <a:t> и там же часто откладывают яйца, так как в условиях повышенной температуры воды их созревание проходит быстрее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5D7FA5-0006-400B-B0D5-DD10E6A1B4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0895" r="27163" b="21010"/>
          <a:stretch/>
        </p:blipFill>
        <p:spPr>
          <a:xfrm>
            <a:off x="81063" y="3611898"/>
            <a:ext cx="4296837" cy="3246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8AC53A-414A-4441-B69A-09175B8C7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88" t="38800" r="35385" b="10896"/>
          <a:stretch/>
        </p:blipFill>
        <p:spPr>
          <a:xfrm>
            <a:off x="4444000" y="5234947"/>
            <a:ext cx="2504264" cy="1563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F3647-52B7-44E6-9807-6D63C34CAD87}"/>
              </a:ext>
            </a:extLst>
          </p:cNvPr>
          <p:cNvSpPr txBox="1"/>
          <p:nvPr/>
        </p:nvSpPr>
        <p:spPr>
          <a:xfrm>
            <a:off x="63316" y="3178464"/>
            <a:ext cx="218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Глубоководный осьминог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612EC-CBAB-4B4F-9059-82F33D139DF9}"/>
              </a:ext>
            </a:extLst>
          </p:cNvPr>
          <p:cNvSpPr txBox="1"/>
          <p:nvPr/>
        </p:nvSpPr>
        <p:spPr>
          <a:xfrm>
            <a:off x="115579" y="616530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Тихоокеанский белый скат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B17FF-590C-4FDC-A1DD-71AC24BD9ECD}"/>
              </a:ext>
            </a:extLst>
          </p:cNvPr>
          <p:cNvSpPr txBox="1"/>
          <p:nvPr/>
        </p:nvSpPr>
        <p:spPr>
          <a:xfrm>
            <a:off x="4438218" y="5200408"/>
            <a:ext cx="164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Яйцевые капсулы ската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FD453-BF1F-4D9C-B4B4-D2555F6515EB}"/>
              </a:ext>
            </a:extLst>
          </p:cNvPr>
          <p:cNvSpPr txBox="1"/>
          <p:nvPr/>
        </p:nvSpPr>
        <p:spPr>
          <a:xfrm>
            <a:off x="5004048" y="1393031"/>
            <a:ext cx="218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</a:rPr>
              <a:t>Жерловая</a:t>
            </a:r>
            <a:r>
              <a:rPr lang="ru-RU" sz="1400" dirty="0">
                <a:solidFill>
                  <a:schemeClr val="bg1"/>
                </a:solidFill>
              </a:rPr>
              <a:t> рыба</a:t>
            </a:r>
          </a:p>
        </p:txBody>
      </p:sp>
    </p:spTree>
    <p:extLst>
      <p:ext uri="{BB962C8B-B14F-4D97-AF65-F5344CB8AC3E}">
        <p14:creationId xmlns:p14="http://schemas.microsoft.com/office/powerpoint/2010/main" val="2001713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23566-C8D6-4A74-9D78-188E45A9C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8000" r="5113" b="12201"/>
          <a:stretch/>
        </p:blipFill>
        <p:spPr>
          <a:xfrm>
            <a:off x="251519" y="908720"/>
            <a:ext cx="8707915" cy="4896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C297B-2359-41A2-90B6-809CEFA27CEE}"/>
              </a:ext>
            </a:extLst>
          </p:cNvPr>
          <p:cNvSpPr txBox="1"/>
          <p:nvPr/>
        </p:nvSpPr>
        <p:spPr>
          <a:xfrm>
            <a:off x="400040" y="5805264"/>
            <a:ext cx="842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Чем дальше от активных </a:t>
            </a:r>
            <a:r>
              <a:rPr lang="ru-RU" i="1" dirty="0" err="1"/>
              <a:t>гидротерм</a:t>
            </a:r>
            <a:r>
              <a:rPr lang="ru-RU" i="1" dirty="0"/>
              <a:t>, тем рассеяннее формы жизни, однако все же вокруг их больше, чем на дне абиссальных котловин, так как содержание органики в воде выше в окрестностях курильщиков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93E43-C82B-4ABE-A60B-034CB96906BC}"/>
              </a:ext>
            </a:extLst>
          </p:cNvPr>
          <p:cNvSpPr txBox="1"/>
          <p:nvPr/>
        </p:nvSpPr>
        <p:spPr>
          <a:xfrm>
            <a:off x="400040" y="404664"/>
            <a:ext cx="85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 СОТНЕ МЕТРОВ ОТ ГИДРОТЕРМАЛЬНЫХ ОАЗИСОВ…</a:t>
            </a:r>
          </a:p>
        </p:txBody>
      </p:sp>
    </p:spTree>
    <p:extLst>
      <p:ext uri="{BB962C8B-B14F-4D97-AF65-F5344CB8AC3E}">
        <p14:creationId xmlns:p14="http://schemas.microsoft.com/office/powerpoint/2010/main" val="3602075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EEED-2EE7-420D-89EF-F2106A9D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79" y="141801"/>
            <a:ext cx="8856984" cy="706090"/>
          </a:xfrm>
        </p:spPr>
        <p:txBody>
          <a:bodyPr/>
          <a:lstStyle/>
          <a:p>
            <a:r>
              <a:rPr lang="ru-RU" sz="2800" b="1" dirty="0"/>
              <a:t>В гидротермальных оазисах и вокруг них описано около </a:t>
            </a:r>
            <a:r>
              <a:rPr lang="ru-RU" sz="2800" b="1" dirty="0">
                <a:solidFill>
                  <a:srgbClr val="C00000"/>
                </a:solidFill>
              </a:rPr>
              <a:t>590 видов </a:t>
            </a:r>
            <a:r>
              <a:rPr lang="ru-RU" sz="2800" b="1" dirty="0"/>
              <a:t>морских организмов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5390F-E4A3-4238-BFD0-2D0229857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5201" r="1176" b="13600"/>
          <a:stretch/>
        </p:blipFill>
        <p:spPr>
          <a:xfrm>
            <a:off x="0" y="936138"/>
            <a:ext cx="9144000" cy="4680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45BEA-80AF-461A-9498-8DF114DD020A}"/>
              </a:ext>
            </a:extLst>
          </p:cNvPr>
          <p:cNvSpPr txBox="1"/>
          <p:nvPr/>
        </p:nvSpPr>
        <p:spPr>
          <a:xfrm>
            <a:off x="109469" y="5568353"/>
            <a:ext cx="9002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Именно в подводных оазисах </a:t>
            </a:r>
            <a:r>
              <a:rPr lang="ru-RU" sz="1600" dirty="0" err="1"/>
              <a:t>гидротерм</a:t>
            </a:r>
            <a:r>
              <a:rPr lang="ru-RU" sz="1600" dirty="0"/>
              <a:t> </a:t>
            </a:r>
            <a:r>
              <a:rPr lang="ru-RU" sz="1600" b="1" dirty="0"/>
              <a:t>могла появиться первая жизнь на Земле</a:t>
            </a:r>
            <a:r>
              <a:rPr lang="ru-RU" sz="1600" dirty="0"/>
              <a:t>, доказательством этого являются:</a:t>
            </a:r>
          </a:p>
          <a:p>
            <a:pPr marL="342900" indent="-342900">
              <a:buAutoNum type="arabicPeriod"/>
            </a:pPr>
            <a:r>
              <a:rPr lang="ru-RU" sz="1600" dirty="0"/>
              <a:t>Наличие здесь самых примитивных организмов на планете</a:t>
            </a:r>
          </a:p>
          <a:p>
            <a:pPr marL="342900" indent="-342900">
              <a:buAutoNum type="arabicPeriod"/>
            </a:pPr>
            <a:r>
              <a:rPr lang="ru-RU" sz="1600" dirty="0"/>
              <a:t>Возможность синтеза аминокислот и РНК в условиях высокой минерализации, повышенного содержания углекислоты и сероводорода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58F4D-3F51-4362-B208-BFF5E6A60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8000" r="10626" b="12201"/>
          <a:stretch/>
        </p:blipFill>
        <p:spPr>
          <a:xfrm>
            <a:off x="5979228" y="1124744"/>
            <a:ext cx="2967488" cy="20882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0536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AA41D05D-96FF-4AAF-9424-402BAA3830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11224"/>
            <a:ext cx="8929688" cy="725488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Georgia" panose="02040502050405020303" pitchFamily="18" charset="0"/>
                <a:ea typeface="Andalus"/>
                <a:cs typeface="Andalus"/>
              </a:rPr>
              <a:t>СРЕДИННО-ОКЕАНИЧЕСКИЕ ХРЕБТЫ</a:t>
            </a:r>
            <a:br>
              <a:rPr lang="en-US" altLang="ru-RU" sz="1800" b="1" dirty="0">
                <a:latin typeface="Georgia" panose="02040502050405020303" pitchFamily="18" charset="0"/>
                <a:ea typeface="Andalus"/>
                <a:cs typeface="Andalus"/>
              </a:rPr>
            </a:br>
            <a:r>
              <a:rPr lang="ru-RU" altLang="ru-RU" sz="1800" b="1" dirty="0">
                <a:solidFill>
                  <a:srgbClr val="FF0000"/>
                </a:solidFill>
                <a:latin typeface="Georgia" panose="02040502050405020303" pitchFamily="18" charset="0"/>
                <a:ea typeface="Andalus"/>
                <a:cs typeface="Andalus"/>
              </a:rPr>
              <a:t>самая грандиозная горная система нашей планеты</a:t>
            </a:r>
          </a:p>
        </p:txBody>
      </p:sp>
      <p:pic>
        <p:nvPicPr>
          <p:cNvPr id="4099" name="Picture 2" descr="D:\Marine geology\Картинки для лекций\сох на карте.gif">
            <a:extLst>
              <a:ext uri="{FF2B5EF4-FFF2-40B4-BE49-F238E27FC236}">
                <a16:creationId xmlns:a16="http://schemas.microsoft.com/office/drawing/2014/main" id="{F1888951-C1AF-44FA-A620-7B71EDCD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8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>
            <a:extLst>
              <a:ext uri="{FF2B5EF4-FFF2-40B4-BE49-F238E27FC236}">
                <a16:creationId xmlns:a16="http://schemas.microsoft.com/office/drawing/2014/main" id="{3C4402F8-BC6E-4946-8339-6EDC793F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113" y="6526213"/>
            <a:ext cx="2395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plate-tectonic.narod.ru</a:t>
            </a:r>
            <a:endParaRPr lang="ru-RU" altLang="ru-RU" sz="1800" i="1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FEAD277-40BD-49B7-8E13-3A0A2EEFC568}"/>
              </a:ext>
            </a:extLst>
          </p:cNvPr>
          <p:cNvSpPr txBox="1">
            <a:spLocks/>
          </p:cNvSpPr>
          <p:nvPr/>
        </p:nvSpPr>
        <p:spPr>
          <a:xfrm>
            <a:off x="0" y="836613"/>
            <a:ext cx="4284663" cy="13684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Суммарная протяженность системы СОХ – </a:t>
            </a:r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70 000 км</a:t>
            </a:r>
            <a:b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Ширина – от 1000 до 4000 км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Средняя глубина над гребнем – </a:t>
            </a:r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2500 м</a:t>
            </a:r>
            <a:b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Амплитуда рельефа – </a:t>
            </a:r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до 2 000 м!</a:t>
            </a:r>
            <a:b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Marine geology\Картинки для лекций\САХ.JPG">
            <a:extLst>
              <a:ext uri="{FF2B5EF4-FFF2-40B4-BE49-F238E27FC236}">
                <a16:creationId xmlns:a16="http://schemas.microsoft.com/office/drawing/2014/main" id="{BE245A0E-E118-4B47-BE63-BCB1F6AC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60029"/>
            <a:ext cx="5976664" cy="109797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BA7BF8-3703-4D2A-89C4-0BDCF00B643C}"/>
              </a:ext>
            </a:extLst>
          </p:cNvPr>
          <p:cNvCxnSpPr/>
          <p:nvPr/>
        </p:nvCxnSpPr>
        <p:spPr>
          <a:xfrm>
            <a:off x="5076056" y="2492896"/>
            <a:ext cx="1224136" cy="648072"/>
          </a:xfrm>
          <a:prstGeom prst="line">
            <a:avLst/>
          </a:prstGeom>
          <a:ln w="381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68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DAAD1B53-0D14-404D-A901-BB0756145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70245"/>
            <a:ext cx="8229600" cy="676276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latin typeface="Georgia" panose="02040502050405020303" pitchFamily="18" charset="0"/>
              </a:rPr>
              <a:t>Срединно-океанические хребты</a:t>
            </a:r>
            <a:br>
              <a:rPr lang="ru-RU" altLang="ru-RU" sz="1800" b="1" dirty="0">
                <a:latin typeface="Georgia" panose="02040502050405020303" pitchFamily="18" charset="0"/>
              </a:rPr>
            </a:br>
            <a:r>
              <a:rPr lang="ru-RU" altLang="ru-RU" sz="1800" dirty="0">
                <a:latin typeface="Georgia" panose="02040502050405020303" pitchFamily="18" charset="0"/>
              </a:rPr>
              <a:t> – это дивергентные конструктивные границы литосферных плит</a:t>
            </a:r>
          </a:p>
        </p:txBody>
      </p:sp>
      <p:pic>
        <p:nvPicPr>
          <p:cNvPr id="17411" name="Picture 2" descr="Положение литосферных плит">
            <a:extLst>
              <a:ext uri="{FF2B5EF4-FFF2-40B4-BE49-F238E27FC236}">
                <a16:creationId xmlns:a16="http://schemas.microsoft.com/office/drawing/2014/main" id="{624DF43E-9D55-477E-A8C3-965A46A0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46521"/>
            <a:ext cx="827405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2">
            <a:extLst>
              <a:ext uri="{FF2B5EF4-FFF2-40B4-BE49-F238E27FC236}">
                <a16:creationId xmlns:a16="http://schemas.microsoft.com/office/drawing/2014/main" id="{3C921987-C5BA-4CDA-9B89-83BD99E12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48" y="5929709"/>
            <a:ext cx="84058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Georgia" panose="02040502050405020303" pitchFamily="18" charset="0"/>
              </a:rPr>
              <a:t>1–2 — конструктивные границы плит: 1– срединно-океанические хребты, 2– рифты континентов, 3–4 — деструктивные границы: 3– зоны субдукции, 4– зоны коллизии; 5 — трансформные границы; 6 — вектор скорости раздвижения; 7 — вектор скорости сближения; 8 — вектор сдвигового смещения. </a:t>
            </a:r>
            <a:r>
              <a:rPr lang="ru-RU" altLang="ru-RU" sz="1100" i="1" dirty="0">
                <a:latin typeface="Georgia" panose="02040502050405020303" pitchFamily="18" charset="0"/>
              </a:rPr>
              <a:t>По работе (Браун, </a:t>
            </a:r>
            <a:r>
              <a:rPr lang="ru-RU" altLang="ru-RU" sz="1100" i="1" dirty="0" err="1">
                <a:latin typeface="Georgia" panose="02040502050405020303" pitchFamily="18" charset="0"/>
              </a:rPr>
              <a:t>Массет</a:t>
            </a:r>
            <a:r>
              <a:rPr lang="ru-RU" altLang="ru-RU" sz="1100" i="1" dirty="0">
                <a:latin typeface="Georgia" panose="02040502050405020303" pitchFamily="18" charset="0"/>
              </a:rPr>
              <a:t>, 1984).</a:t>
            </a:r>
            <a:endParaRPr lang="ru-RU" altLang="ru-RU" sz="1400" i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А\Desktop\Новая папка\Picture1.png">
            <a:extLst>
              <a:ext uri="{FF2B5EF4-FFF2-40B4-BE49-F238E27FC236}">
                <a16:creationId xmlns:a16="http://schemas.microsoft.com/office/drawing/2014/main" id="{07851462-F409-4C63-8A69-224C58B0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33375"/>
            <a:ext cx="914082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C4DF6A42-F5C1-4A0F-A760-376A0EBAE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49" y="179809"/>
            <a:ext cx="9124949" cy="922338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Georgia" panose="02040502050405020303" pitchFamily="18" charset="0"/>
              </a:rPr>
              <a:t>Характерные профили осевой зоны СОХ </a:t>
            </a:r>
            <a:br>
              <a:rPr lang="ru-RU" altLang="ru-RU" sz="2000" b="1" dirty="0">
                <a:latin typeface="Georgia" panose="02040502050405020303" pitchFamily="18" charset="0"/>
              </a:rPr>
            </a:br>
            <a:r>
              <a:rPr lang="ru-RU" altLang="ru-RU" sz="2000" dirty="0">
                <a:latin typeface="Georgia" panose="02040502050405020303" pitchFamily="18" charset="0"/>
              </a:rPr>
              <a:t>(</a:t>
            </a:r>
            <a:r>
              <a:rPr lang="en-US" altLang="ru-RU" sz="2000" dirty="0" err="1">
                <a:latin typeface="Georgia" panose="02040502050405020303" pitchFamily="18" charset="0"/>
              </a:rPr>
              <a:t>Sempere</a:t>
            </a:r>
            <a:r>
              <a:rPr lang="en-US" altLang="ru-RU" sz="2000" dirty="0">
                <a:latin typeface="Georgia" panose="02040502050405020303" pitchFamily="18" charset="0"/>
              </a:rPr>
              <a:t>, Macdonald, 1987</a:t>
            </a:r>
            <a:r>
              <a:rPr lang="ru-RU" altLang="ru-RU" sz="2000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7171" name="Picture 2" descr="http://konspekta.net/allrefs/baza2/314380808574.files/image195.gif">
            <a:extLst>
              <a:ext uri="{FF2B5EF4-FFF2-40B4-BE49-F238E27FC236}">
                <a16:creationId xmlns:a16="http://schemas.microsoft.com/office/drawing/2014/main" id="{9F436C4C-F334-4707-89B1-6893C55C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312863"/>
            <a:ext cx="52355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>
            <a:extLst>
              <a:ext uri="{FF2B5EF4-FFF2-40B4-BE49-F238E27FC236}">
                <a16:creationId xmlns:a16="http://schemas.microsoft.com/office/drawing/2014/main" id="{E20B3CE4-B073-4337-820F-218FBDD3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3" y="537368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53D2F-6900-40DD-B721-D53A3579B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290" y="1204118"/>
            <a:ext cx="337371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НЕОВУЛКАНИЧЕСКАЯ ЗОНА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(щитовые покровы,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подушечные лавы)</a:t>
            </a:r>
            <a:endParaRPr lang="en-US" altLang="ru-RU" sz="1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Ширина зависит от скорости спрединга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Частота извержений пропорциональна квадрату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скорости спрединга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7030A0"/>
                </a:solidFill>
                <a:latin typeface="Georgia" panose="02040502050405020303" pitchFamily="18" charset="0"/>
              </a:rPr>
              <a:t>СЕЙСМИЧЕСКАЯ ЗОНА</a:t>
            </a:r>
          </a:p>
        </p:txBody>
      </p:sp>
      <p:pic>
        <p:nvPicPr>
          <p:cNvPr id="3075" name="Picture 3" descr="J:\МГУ_Учебные курсы_сентябрь2016\Marine geology\Картинки для лекций\пиллоу-лавы.jpg">
            <a:extLst>
              <a:ext uri="{FF2B5EF4-FFF2-40B4-BE49-F238E27FC236}">
                <a16:creationId xmlns:a16="http://schemas.microsoft.com/office/drawing/2014/main" id="{219251AC-197A-439B-8D77-C54B4B9F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4" y="3998570"/>
            <a:ext cx="32924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5-конечная звезда 16">
            <a:extLst>
              <a:ext uri="{FF2B5EF4-FFF2-40B4-BE49-F238E27FC236}">
                <a16:creationId xmlns:a16="http://schemas.microsoft.com/office/drawing/2014/main" id="{537D4115-2C4C-47E1-BE26-F0BEAA4FC5E0}"/>
              </a:ext>
            </a:extLst>
          </p:cNvPr>
          <p:cNvSpPr/>
          <p:nvPr/>
        </p:nvSpPr>
        <p:spPr>
          <a:xfrm>
            <a:off x="2774950" y="5422900"/>
            <a:ext cx="317500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5-конечная звезда 19">
            <a:extLst>
              <a:ext uri="{FF2B5EF4-FFF2-40B4-BE49-F238E27FC236}">
                <a16:creationId xmlns:a16="http://schemas.microsoft.com/office/drawing/2014/main" id="{E8D07365-0DF2-4448-9BA0-C905C8E92416}"/>
              </a:ext>
            </a:extLst>
          </p:cNvPr>
          <p:cNvSpPr/>
          <p:nvPr/>
        </p:nvSpPr>
        <p:spPr>
          <a:xfrm>
            <a:off x="2817813" y="4706938"/>
            <a:ext cx="317500" cy="2905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5-конечная звезда 20">
            <a:extLst>
              <a:ext uri="{FF2B5EF4-FFF2-40B4-BE49-F238E27FC236}">
                <a16:creationId xmlns:a16="http://schemas.microsoft.com/office/drawing/2014/main" id="{E4FE6B66-2972-4BF4-8245-AACE98145C8C}"/>
              </a:ext>
            </a:extLst>
          </p:cNvPr>
          <p:cNvSpPr/>
          <p:nvPr/>
        </p:nvSpPr>
        <p:spPr>
          <a:xfrm>
            <a:off x="2817813" y="3795713"/>
            <a:ext cx="317500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5-конечная звезда 21">
            <a:extLst>
              <a:ext uri="{FF2B5EF4-FFF2-40B4-BE49-F238E27FC236}">
                <a16:creationId xmlns:a16="http://schemas.microsoft.com/office/drawing/2014/main" id="{4713AF87-C2BE-44AB-B9D6-8D42960FED7A}"/>
              </a:ext>
            </a:extLst>
          </p:cNvPr>
          <p:cNvSpPr/>
          <p:nvPr/>
        </p:nvSpPr>
        <p:spPr>
          <a:xfrm>
            <a:off x="2817813" y="3160713"/>
            <a:ext cx="317500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5-конечная звезда 22">
            <a:extLst>
              <a:ext uri="{FF2B5EF4-FFF2-40B4-BE49-F238E27FC236}">
                <a16:creationId xmlns:a16="http://schemas.microsoft.com/office/drawing/2014/main" id="{ADC1E1E0-72DB-401C-B90D-60CB58B1D7CF}"/>
              </a:ext>
            </a:extLst>
          </p:cNvPr>
          <p:cNvSpPr/>
          <p:nvPr/>
        </p:nvSpPr>
        <p:spPr>
          <a:xfrm>
            <a:off x="2820988" y="2536825"/>
            <a:ext cx="315912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5-конечная звезда 23">
            <a:extLst>
              <a:ext uri="{FF2B5EF4-FFF2-40B4-BE49-F238E27FC236}">
                <a16:creationId xmlns:a16="http://schemas.microsoft.com/office/drawing/2014/main" id="{A3BDEC8C-9A51-447B-9DAD-CC24AC0FA825}"/>
              </a:ext>
            </a:extLst>
          </p:cNvPr>
          <p:cNvSpPr/>
          <p:nvPr/>
        </p:nvSpPr>
        <p:spPr>
          <a:xfrm>
            <a:off x="2757488" y="1890713"/>
            <a:ext cx="317500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5-конечная звезда 24">
            <a:extLst>
              <a:ext uri="{FF2B5EF4-FFF2-40B4-BE49-F238E27FC236}">
                <a16:creationId xmlns:a16="http://schemas.microsoft.com/office/drawing/2014/main" id="{F292A8EA-54F0-451F-A7DE-F6E5940BDB7A}"/>
              </a:ext>
            </a:extLst>
          </p:cNvPr>
          <p:cNvSpPr/>
          <p:nvPr/>
        </p:nvSpPr>
        <p:spPr>
          <a:xfrm>
            <a:off x="2782888" y="1339850"/>
            <a:ext cx="315912" cy="2889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Левая фигурная скобка 17">
            <a:extLst>
              <a:ext uri="{FF2B5EF4-FFF2-40B4-BE49-F238E27FC236}">
                <a16:creationId xmlns:a16="http://schemas.microsoft.com/office/drawing/2014/main" id="{9295CF47-E032-4981-A66B-BFB5AECFE608}"/>
              </a:ext>
            </a:extLst>
          </p:cNvPr>
          <p:cNvSpPr/>
          <p:nvPr/>
        </p:nvSpPr>
        <p:spPr>
          <a:xfrm rot="5400000">
            <a:off x="2802732" y="249932"/>
            <a:ext cx="271462" cy="2054225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0D5328F-6EDE-4DB6-A75B-C589E65E9F47}"/>
              </a:ext>
            </a:extLst>
          </p:cNvPr>
          <p:cNvCxnSpPr/>
          <p:nvPr/>
        </p:nvCxnSpPr>
        <p:spPr>
          <a:xfrm>
            <a:off x="1911350" y="1376363"/>
            <a:ext cx="0" cy="480695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78C26E6-4D35-42B2-93CB-23975C7606C2}"/>
              </a:ext>
            </a:extLst>
          </p:cNvPr>
          <p:cNvCxnSpPr/>
          <p:nvPr/>
        </p:nvCxnSpPr>
        <p:spPr>
          <a:xfrm>
            <a:off x="3965575" y="1331913"/>
            <a:ext cx="0" cy="48053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B6EBFC-017E-4E79-AC3B-7E0C8858815E}"/>
              </a:ext>
            </a:extLst>
          </p:cNvPr>
          <p:cNvSpPr txBox="1"/>
          <p:nvPr/>
        </p:nvSpPr>
        <p:spPr>
          <a:xfrm>
            <a:off x="5859360" y="3998570"/>
            <a:ext cx="295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Подушечные лавы на дне Атлантики (САХ)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ED11FFE2-5A19-40D3-83B7-75D845DD1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655" y="-99392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Georgia" panose="02040502050405020303" pitchFamily="18" charset="0"/>
              </a:rPr>
              <a:t>Глубинная структура </a:t>
            </a:r>
            <a:br>
              <a:rPr lang="ru-RU" altLang="ru-RU" sz="2400" b="1" dirty="0">
                <a:latin typeface="Georgia" panose="02040502050405020303" pitchFamily="18" charset="0"/>
              </a:rPr>
            </a:br>
            <a:r>
              <a:rPr lang="ru-RU" altLang="ru-RU" sz="2400" b="1" dirty="0">
                <a:latin typeface="Georgia" panose="02040502050405020303" pitchFamily="18" charset="0"/>
              </a:rPr>
              <a:t>срединно-океанических хребтов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0FA1368C-8AEC-405B-9EC9-9BCC6BB45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7735" r="28223" b="58129"/>
          <a:stretch/>
        </p:blipFill>
        <p:spPr bwMode="auto">
          <a:xfrm>
            <a:off x="1669256" y="965543"/>
            <a:ext cx="5805487" cy="458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6FD1172-DC53-4A1B-AD0B-E6E80BC71D1B}"/>
              </a:ext>
            </a:extLst>
          </p:cNvPr>
          <p:cNvCxnSpPr>
            <a:cxnSpLocks/>
          </p:cNvCxnSpPr>
          <p:nvPr/>
        </p:nvCxnSpPr>
        <p:spPr>
          <a:xfrm flipV="1">
            <a:off x="4606924" y="1581097"/>
            <a:ext cx="120653" cy="183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52F58FA-0735-48E3-9F49-4F878C8015AD}"/>
              </a:ext>
            </a:extLst>
          </p:cNvPr>
          <p:cNvCxnSpPr>
            <a:cxnSpLocks/>
          </p:cNvCxnSpPr>
          <p:nvPr/>
        </p:nvCxnSpPr>
        <p:spPr>
          <a:xfrm flipV="1">
            <a:off x="4772031" y="1668806"/>
            <a:ext cx="159537" cy="317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BD09200-8D08-496F-8682-BD1295C10649}"/>
              </a:ext>
            </a:extLst>
          </p:cNvPr>
          <p:cNvCxnSpPr>
            <a:cxnSpLocks/>
          </p:cNvCxnSpPr>
          <p:nvPr/>
        </p:nvCxnSpPr>
        <p:spPr>
          <a:xfrm flipV="1">
            <a:off x="4679949" y="1640232"/>
            <a:ext cx="178594" cy="2740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54F9426-4FC8-4E5D-966F-F2B222F6A1F4}"/>
              </a:ext>
            </a:extLst>
          </p:cNvPr>
          <p:cNvCxnSpPr>
            <a:cxnSpLocks/>
          </p:cNvCxnSpPr>
          <p:nvPr/>
        </p:nvCxnSpPr>
        <p:spPr>
          <a:xfrm flipH="1" flipV="1">
            <a:off x="4081268" y="1657207"/>
            <a:ext cx="137514" cy="4011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5780D4C-CE69-4990-8AE0-E212C6BADBE8}"/>
              </a:ext>
            </a:extLst>
          </p:cNvPr>
          <p:cNvCxnSpPr>
            <a:cxnSpLocks/>
          </p:cNvCxnSpPr>
          <p:nvPr/>
        </p:nvCxnSpPr>
        <p:spPr>
          <a:xfrm flipH="1" flipV="1">
            <a:off x="4210844" y="1602130"/>
            <a:ext cx="135331" cy="329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0165557-EEDF-4EA8-BB5B-989300220116}"/>
              </a:ext>
            </a:extLst>
          </p:cNvPr>
          <p:cNvCxnSpPr>
            <a:cxnSpLocks/>
          </p:cNvCxnSpPr>
          <p:nvPr/>
        </p:nvCxnSpPr>
        <p:spPr>
          <a:xfrm flipH="1" flipV="1">
            <a:off x="4291807" y="1579905"/>
            <a:ext cx="120648" cy="2476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AB58D35-73C1-4053-AA08-D03D18504746}"/>
              </a:ext>
            </a:extLst>
          </p:cNvPr>
          <p:cNvCxnSpPr>
            <a:cxnSpLocks/>
          </p:cNvCxnSpPr>
          <p:nvPr/>
        </p:nvCxnSpPr>
        <p:spPr>
          <a:xfrm flipH="1" flipV="1">
            <a:off x="4372768" y="3907180"/>
            <a:ext cx="79375" cy="2238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B974567-B778-4F29-BF34-77534AAA66E4}"/>
              </a:ext>
            </a:extLst>
          </p:cNvPr>
          <p:cNvCxnSpPr>
            <a:cxnSpLocks/>
          </p:cNvCxnSpPr>
          <p:nvPr/>
        </p:nvCxnSpPr>
        <p:spPr>
          <a:xfrm flipH="1" flipV="1">
            <a:off x="4452144" y="3907180"/>
            <a:ext cx="93428" cy="239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5853484-C0E4-4BEB-8F36-04E02E67E998}"/>
              </a:ext>
            </a:extLst>
          </p:cNvPr>
          <p:cNvCxnSpPr>
            <a:cxnSpLocks/>
          </p:cNvCxnSpPr>
          <p:nvPr/>
        </p:nvCxnSpPr>
        <p:spPr>
          <a:xfrm flipV="1">
            <a:off x="4642643" y="3907180"/>
            <a:ext cx="74613" cy="2238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A668409-AC01-43ED-81E3-DC8541118892}"/>
              </a:ext>
            </a:extLst>
          </p:cNvPr>
          <p:cNvCxnSpPr>
            <a:cxnSpLocks/>
          </p:cNvCxnSpPr>
          <p:nvPr/>
        </p:nvCxnSpPr>
        <p:spPr>
          <a:xfrm flipV="1">
            <a:off x="4712493" y="3891305"/>
            <a:ext cx="74613" cy="225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90F7F1-83C9-4B2C-A9B3-B065B66CE3F1}"/>
              </a:ext>
            </a:extLst>
          </p:cNvPr>
          <p:cNvSpPr txBox="1"/>
          <p:nvPr/>
        </p:nvSpPr>
        <p:spPr>
          <a:xfrm>
            <a:off x="1033691" y="1143544"/>
            <a:ext cx="20601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Быстрый спрединг</a:t>
            </a:r>
          </a:p>
          <a:p>
            <a:r>
              <a:rPr lang="ru-RU" b="1" dirty="0">
                <a:solidFill>
                  <a:srgbClr val="FF0000"/>
                </a:solidFill>
              </a:rPr>
              <a:t>(более 8 см/год)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4CAC53-E2F7-460B-8894-ED885DF10EB5}"/>
              </a:ext>
            </a:extLst>
          </p:cNvPr>
          <p:cNvSpPr txBox="1"/>
          <p:nvPr/>
        </p:nvSpPr>
        <p:spPr>
          <a:xfrm>
            <a:off x="656374" y="3240782"/>
            <a:ext cx="23966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Медленный спрединг</a:t>
            </a:r>
          </a:p>
          <a:p>
            <a:r>
              <a:rPr lang="ru-RU" b="1" dirty="0">
                <a:solidFill>
                  <a:schemeClr val="tx2"/>
                </a:solidFill>
              </a:rPr>
              <a:t>(менее 4 см/год)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49C13B-E93D-48DE-8A87-A28FC0EE47B3}"/>
              </a:ext>
            </a:extLst>
          </p:cNvPr>
          <p:cNvSpPr txBox="1"/>
          <p:nvPr/>
        </p:nvSpPr>
        <p:spPr>
          <a:xfrm>
            <a:off x="13108" y="5572318"/>
            <a:ext cx="9133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1 – вулканические породы, 2 – дайки </a:t>
            </a:r>
            <a:r>
              <a:rPr lang="ru-RU" sz="1400" dirty="0" err="1"/>
              <a:t>габбро</a:t>
            </a:r>
            <a:r>
              <a:rPr lang="ru-RU" sz="1400" dirty="0"/>
              <a:t>, 3 – массивное </a:t>
            </a:r>
            <a:r>
              <a:rPr lang="ru-RU" sz="1400" dirty="0" err="1"/>
              <a:t>габбро</a:t>
            </a:r>
            <a:r>
              <a:rPr lang="ru-RU" sz="1400" dirty="0"/>
              <a:t>, 4 – породы верхней мантии, 5 – </a:t>
            </a:r>
            <a:r>
              <a:rPr lang="ru-RU" sz="1400" dirty="0" err="1"/>
              <a:t>переслаивание</a:t>
            </a:r>
            <a:r>
              <a:rPr lang="ru-RU" sz="1400" dirty="0"/>
              <a:t> пород верхней мантии и </a:t>
            </a:r>
            <a:r>
              <a:rPr lang="ru-RU" sz="1400" dirty="0" err="1"/>
              <a:t>габбро</a:t>
            </a:r>
            <a:r>
              <a:rPr lang="ru-RU" sz="1400" dirty="0"/>
              <a:t>, 6 – астеносфера, 7 – очаги расплава, 8 – плотность пород (г/</a:t>
            </a:r>
            <a:r>
              <a:rPr lang="ru-RU" sz="1400" dirty="0" err="1"/>
              <a:t>куб.см</a:t>
            </a:r>
            <a:r>
              <a:rPr lang="ru-RU" sz="1400" dirty="0"/>
              <a:t>), 9 – скорости сейсмических волн (км/сек) (Дубинин, Ушаков, 2003 и др.)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КРАСНЫМ ЦВЕТОМ показаны тектонические разломы,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нарушающие сплошность новообразованной океанической </a:t>
            </a:r>
            <a:r>
              <a:rPr lang="ru-RU" sz="1400" b="1" dirty="0" err="1">
                <a:solidFill>
                  <a:srgbClr val="FF0000"/>
                </a:solidFill>
              </a:rPr>
              <a:t>коры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49" name="Прямая соединительная линия 19">
            <a:extLst>
              <a:ext uri="{FF2B5EF4-FFF2-40B4-BE49-F238E27FC236}">
                <a16:creationId xmlns:a16="http://schemas.microsoft.com/office/drawing/2014/main" id="{C76FBDE2-3C4C-42BD-BE93-ECB4211B4D53}"/>
              </a:ext>
            </a:extLst>
          </p:cNvPr>
          <p:cNvCxnSpPr>
            <a:cxnSpLocks/>
          </p:cNvCxnSpPr>
          <p:nvPr/>
        </p:nvCxnSpPr>
        <p:spPr>
          <a:xfrm flipV="1">
            <a:off x="4773679" y="3858533"/>
            <a:ext cx="115355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19">
            <a:extLst>
              <a:ext uri="{FF2B5EF4-FFF2-40B4-BE49-F238E27FC236}">
                <a16:creationId xmlns:a16="http://schemas.microsoft.com/office/drawing/2014/main" id="{B4A85F28-F26E-4051-B3B3-2E935CF35395}"/>
              </a:ext>
            </a:extLst>
          </p:cNvPr>
          <p:cNvCxnSpPr>
            <a:cxnSpLocks/>
          </p:cNvCxnSpPr>
          <p:nvPr/>
        </p:nvCxnSpPr>
        <p:spPr>
          <a:xfrm flipV="1">
            <a:off x="4935535" y="3847470"/>
            <a:ext cx="74613" cy="2238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19">
            <a:extLst>
              <a:ext uri="{FF2B5EF4-FFF2-40B4-BE49-F238E27FC236}">
                <a16:creationId xmlns:a16="http://schemas.microsoft.com/office/drawing/2014/main" id="{39C97DA2-9B57-4E10-B8BC-50FCC04A0A48}"/>
              </a:ext>
            </a:extLst>
          </p:cNvPr>
          <p:cNvCxnSpPr>
            <a:cxnSpLocks/>
          </p:cNvCxnSpPr>
          <p:nvPr/>
        </p:nvCxnSpPr>
        <p:spPr>
          <a:xfrm flipV="1">
            <a:off x="5057906" y="3784198"/>
            <a:ext cx="74613" cy="2238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16">
            <a:extLst>
              <a:ext uri="{FF2B5EF4-FFF2-40B4-BE49-F238E27FC236}">
                <a16:creationId xmlns:a16="http://schemas.microsoft.com/office/drawing/2014/main" id="{F10C3073-A195-4A59-B391-DADA6B6C3064}"/>
              </a:ext>
            </a:extLst>
          </p:cNvPr>
          <p:cNvCxnSpPr>
            <a:cxnSpLocks/>
          </p:cNvCxnSpPr>
          <p:nvPr/>
        </p:nvCxnSpPr>
        <p:spPr>
          <a:xfrm flipH="1" flipV="1">
            <a:off x="4238461" y="3879840"/>
            <a:ext cx="119226" cy="338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16">
            <a:extLst>
              <a:ext uri="{FF2B5EF4-FFF2-40B4-BE49-F238E27FC236}">
                <a16:creationId xmlns:a16="http://schemas.microsoft.com/office/drawing/2014/main" id="{37DFC959-2489-4580-B396-638B88A70414}"/>
              </a:ext>
            </a:extLst>
          </p:cNvPr>
          <p:cNvCxnSpPr>
            <a:cxnSpLocks/>
          </p:cNvCxnSpPr>
          <p:nvPr/>
        </p:nvCxnSpPr>
        <p:spPr>
          <a:xfrm flipH="1" flipV="1">
            <a:off x="4095356" y="3842087"/>
            <a:ext cx="119226" cy="338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16">
            <a:extLst>
              <a:ext uri="{FF2B5EF4-FFF2-40B4-BE49-F238E27FC236}">
                <a16:creationId xmlns:a16="http://schemas.microsoft.com/office/drawing/2014/main" id="{F6EFBDA3-460D-441E-B490-8E086943D850}"/>
              </a:ext>
            </a:extLst>
          </p:cNvPr>
          <p:cNvCxnSpPr>
            <a:cxnSpLocks/>
          </p:cNvCxnSpPr>
          <p:nvPr/>
        </p:nvCxnSpPr>
        <p:spPr>
          <a:xfrm flipH="1" flipV="1">
            <a:off x="3924106" y="3799602"/>
            <a:ext cx="119226" cy="338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F4F59DCA-7740-4D91-9E44-2391B9A6D6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44450"/>
            <a:ext cx="7713662" cy="727075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Georgia" panose="02040502050405020303" pitchFamily="18" charset="0"/>
                <a:ea typeface="Andalus"/>
                <a:cs typeface="Andalus"/>
              </a:rPr>
              <a:t>ГИДРОТЕРМАЛЬНАЯ КОНВЕКЦИЯ </a:t>
            </a:r>
            <a:br>
              <a:rPr lang="ru-RU" altLang="ru-RU" sz="2000" b="1" dirty="0">
                <a:latin typeface="Georgia" panose="02040502050405020303" pitchFamily="18" charset="0"/>
                <a:ea typeface="Andalus"/>
                <a:cs typeface="Andalus"/>
              </a:rPr>
            </a:br>
            <a:r>
              <a:rPr lang="ru-RU" altLang="ru-RU" sz="1400" b="1" dirty="0">
                <a:solidFill>
                  <a:schemeClr val="tx2"/>
                </a:solidFill>
                <a:latin typeface="Georgia" panose="02040502050405020303" pitchFamily="18" charset="0"/>
                <a:ea typeface="Andalus"/>
                <a:cs typeface="Andalus"/>
              </a:rPr>
              <a:t>(ПОСТМАГМАТИЧЕСКОЕ ЯВЛЕНИЕ)</a:t>
            </a:r>
            <a:endParaRPr lang="ru-RU" altLang="ru-RU" sz="1800" b="1" dirty="0">
              <a:solidFill>
                <a:schemeClr val="tx2"/>
              </a:solidFill>
              <a:latin typeface="Georgia" panose="02040502050405020303" pitchFamily="18" charset="0"/>
              <a:ea typeface="Andalus"/>
              <a:cs typeface="Andalus"/>
            </a:endParaRPr>
          </a:p>
        </p:txBody>
      </p:sp>
      <p:sp>
        <p:nvSpPr>
          <p:cNvPr id="29699" name="AutoShape 4" descr="data:image/jpeg;base64,/9j/4AAQSkZJRgABAQAAAQABAAD/2wCEAAkGBxQSEhUUEhQVFBUUFhYXFhQVFxUYFRQcGBUYGBgYFBUaHCggGBwlGxQVITEkJSorLi4uGB8zODMsNygtLisBCgoKDg0OGxAQGywkICQsLCwsLCwsLCwsLCwsLCwsLCwsLCwsLCwsLCwsLCwsLCwsLCwsLCwsLCwsLCwsLCwsLP/AABEIAKkBKgMBEQACEQEDEQH/xAAbAAACAwEBAQAAAAAAAAAAAAAAAwECBAUGB//EAEUQAAIBAgQDBAcECQIEBwEAAAECEQADBBIhMQVBURMiYXEGMkJSgZGhFCNisRUzU3KCksHR4bLwQ2NzohY0dJPC0vEH/8QAGwEAAgMBAQEAAAAAAAAAAAAAAAECAwQFBgf/xAA7EQACAQIEAwQIBAYCAwEAAAAAAQIDEQQSITEFQVETYZGhBhQVIjJScYFCsdHwFiNDU8HhM/FygrIk/9oADAMBAAIRAxEAPwBNejR87CakIKACgApAFIAoAKACmAUXAJouMJoEE0wCaBhNAgmgAmgAmlcAmmM08Nwva3rdskqLjqsjcSYkTVGIqOnTzI2YChGvWVOWzue0uegFtQT293QE6Kk6dBFc716p3HoPYmH6y8V+hy7Ho1ZY24uYiLuqnLZ9UFQXOu2ZwNJmZEjWj16p3B7Ew/V+K/Q28Q9BEt2rji/cJRGYAqkHKpMHTwoWOnfkJ8Fw9t35foeJU11Y7HlWraBUiIUgCgAoAKACgAoAKACgAoAKdwCmATQATSAKEgCmAUAFABQAUAFABQAUrAFFgCkAUAFABTAKLgWW2SJAJAiTGgnQUXS3JKLeqQ44C7p92+u3dbXfbTwPyqPaR6lvq1XT3Xr3EJhHLFcpDASVOh+RpZ473FGjNtq2qV+goITOm2p8BtJ+nzqbaW5Wot7GnD2byOpRXDqVZYWSNdCQRESKqqKE45WzVhnWo1VKEdUdb/xBjnLIbhnKZRrdrURqIKa6HbnWV4Sile5048UxcpOOVXSvsZ8PxnFtlVCG7PVALNk9nyle53aHg6K3ZGHFsVN2jFMY/H8deR17RmUgq8W7exGokJppNHqtFcwjxTFzTyxXgzj/AGZsmeO7MT08+lbbrNY47pyce05XKiyxiFJmI0Os7R51LMiKhJ8gFli2UKS0xlgzPSOtRurXBU5OWVLXoNXBOWyZSGAJhtDoJ0nek5xSvcsjh6jlktrubLOFssqqXyPlliT0dgVMnRoymIGx61W5TTuldF0KVGUUm7O2vi9PrtoMbhVseteUHQboZPfzwQdIyqdfeA5il2suS/ehL1Wmt59Oa31v4WXiUtcOtHe8q6jQsvugnUGN9J2MUOpJchRw1J7zS+66AvDbUE9uu0xIk6DlO8zp0jrR2k/lBYala+dfv9v7cyRw20Yi+o7yhsxXQFirEa6xE+Ro7Sa/CNYak7Wmt1e9utmQvDLRAPbpqBOo3JXYbxq24G3nD7WXysSw1LR51+7fv9s5+KthWIU5gDoRsf71bFtq7MtSMYyaTuKqRWFMAoAKACiwBQAUAFABQAUAFABQAUAFABRYApWAKLAFFgCiwGvA45rQbL7WXppDBtiOcRVU6Sm1c00MRKknl528mbH44zMZUZGDBlGUE5s2ueJkZjFQWGUVpuaXxCTlqtHulbnfnbvEYrGKVBTMrRkInTIAABPM1ONN7O1iuriIyScLp7fYThsZ2ZcoIzJlEwYkqSdoOq/WpTp51ZlNKv2TbhzVvyN13jpaQyaMWzQdSrT3QY0gkn41SsMlzNkuJSldSW97/R8jNiMYpWUzq57pE6ZAoCgnmdOlTjTaeuxRUrxcb07p7P6W6lcLjFQMpUsrZDAbKQV13A2kmpSpN632I0sRGCcbOztzNTcZkglCchBQZtAQuXXTUaT1qtUOj8i94+71jttr3W1Md+6kgKXNsawdDmjUgctatUXu9zPUqQzWjfL07zVheNFAoKhgqqFG0FZhpAk77TyqqWHzO9y+lj5U0llulbyY5+PggjswMxkw2moho0mTruTE0lhrPcslxK8Wsm/f49/mZMRi1KDLmVlAQaz3NSQW0kyelWRg03fYzVK8JRWW6a0+xz6ssZB2EuqrgsuYCZXrpSlFtWROnJKScldHTTFW2IFuxLdMoYkBNT9JiOU71Tkkl70jbGpTk0oQ8r8v3+ZReIWR/wALkJJCzoZHz2PlT7KfUXb0Vpk8kLxWMsspy2srEROgA1BmB5EfGnCFRPVkKtWjKLyxszm1dYxBRYAosAUwCgCKAK5qZOxOagViJoCxM0DsRmoCwZqAsAagLBNArBNAWCaQWJmgdiM1MLBNArBNFgsOwto3HVBuzBR8TUJvLFsspUu0mormX4gipcdUMqrEAnnGk/OaVNtxTZKvCMKjjHZGaamVWCaBWCaY7BmoCwTSCx0eBWA90FvUtg3H8kEx8TA+NU15ZYWW70NeCpZqqlLZa+BjxN/O7Od2Yt8zNWQWVJGepLPNy6sXmqRCwTQIJoCxE0DDNTCwTQFjs8PU2bN66wKsR2VuZBlhLkfw8/Gs1T35qHLdnRoRdClOq1Zv3V992caa0nOsTmpBYiaYWCaAsTNAWDNQKxE0DsRNAWKUEgmiwWOlw7gl68JRe77zGAfI86zVcXTpuzN9DhteqsyVl3jn9GsSDHZz4hhHzqPr1MtfB8QnbQcfRLExMJ5B9fyj61H1+le2pJ8FxCXLxKWvRbEt7Kr+8w/pNOWOpLvIw4PiJLWy+r/QTj/R+/ZEsuYdUOYDz6VKnjKc+4jW4ViKcc1r/Q5U1qWpzrWCaBWG4ew1xgqKWY7ACoTmoK8i2lQnVllgrs7+F9D7zeuyJ4asfpWOXEIckdanwOp+OSXmOvehjj1bqnzBFQXENdUWS4G/wz8jIPRLEZoOSPezSPlE1P1+mlsyhcFrZrNqx0F9DBGt4z4II/OqXxKV9Im1cChb3pu/0NfCfRzsHL51c5SFlSMpPtAg9J2qurjc6tYuw3CVRk5Zr6dDnN6IP+2X+Vv71auJJL4TL7Bbfx+X+yp9EG/ar/Kf70e018o/4ff9xeH+yg9E253V+Cn+9L2ovlHH0ef9xeAtvRZ/2iR5H8qFxSPOLB+js/nXgVf0Zcf8Rfkaj7Wj8rH/AA5P+4vAofR5/fX5Gl7Xh8rJL0aqP+ovA6WCsm1h7lnuMbjesROUaT56gGs1XiMZVFNReneb8PwScKUqTktedjktwaPb+lT9tP5PMrj6Kxf9Ty/2Lbhke0aj7bfyeZZ/CUP7r8BTYMDnS9uv5PMkvQ+L/q+X+xL2o/3/AIqPt2XyeZdH0Npveq/AzXLkcvr/AIqHt2o9oI0R9CcO96svBFe28Pr/AIo9u1fkXmT/AIIw39yXl+gdt4fX/FHt2t8q8w/gfDf3ZeX6Ha4n6SG5YtWQgi2i5nPrFog5TGg213NUU+KOE86iaanovGpSVKdTRbOybOI16dtPqanV4ziG1ksh4f0PwFNfzW5t99reBIvnoPr/AHqPtnErp4E36H8Oe2bxI7fwHwmrI8crLdJmep6F4OT9ycl4E9t4fX/FNccqL8CKZehOHtpVl4IlboNbqHGadSSjKNrnIx3ofiMPTlUhNSS1tazsWJrs2PH2CaACaLAUBo6E7HpuA+jRudldcg22lius6HQeRrm18Za8I7ncwXC75Kk9t7HuLdsAAAAAaADYDpFc3fVnoErKyLRSsMIpWAIp2AIosB5/0g9G0uqWtqEuDXTQP4EDn41qw+JlTdm9DnYzAU60bxSUjy3A7mHRyMSjSNp9UHxWN/GuhXdScf5TONhI0aU2sRHXyPR+j74Z3bsLbK2UgsQYEz1JFYcQq0UlUZ2MDLDSk3RVupS5ZxtjSz94iXYUEbp9m8/UFw6LvIAmsZ0jdfuYi9g7gUNaxGUKCoiGOU50B5ZWn4EcqAOfhrvECzlkhXhgrqGyCbKdmmVxHdN5511FDYztcOwvYZULvcDaCQMq5QST1UGep6CNqgM45xWItrF0tmuWglvKolbpLgF8zZS0ZOgOlACkxF8gIwxHdzMxU/etmBFk94ZgudXBBnlJy0WBGm7j7l2zdt2wwxFtMpKiF7QKhbI3m+nkYpEjLiji1Y21Ba2MpZ1LNcILAvkuOfWjMAp1gSOVDsCuJIxEn9fE/cSfxmftP8Mety/FUdCauThGxCiLuYlrKhYGzgXC2cye96uu21KSRODlzOdhhjVIzSfuwpLgMJUMc8AjvMcqnypPIOPaJlkxN1CGui5u3aAkdnq0Whak7weWu861BpNFkZyi03crxPHupTIrkAZ2HZu2YExkBAIUxJ16DrVcYK2pbOpJNZRvDFy3SLpcoXkZpjKAI8fWJ8YHhUZZW0y2DmlLV9xvcWiIbJnOcfd+pPZjJv8Ai6c6j7nMmnUTur27znm0tlrguhXIXujQ65wNj4A/CqklFu5rcp1VFwutTPjr9m0MtoC6HgtmIKiNtANJ6SCI8TTk4LYspQrVNajy22M+D7FVK3YzNcUFwMxRCoJInpPnIoi4pallVVpSUoXsk39WarGCso5buNaYBUZ2UgOMpaOTQDzjfTWpKKTZVOtWnTUVdS5pLkYhbOHcXO66ySgBgspBytGpA8/I1XbKzQpesQyLR/5NacVtPm7W2AFUlZhyW7qgZYXWM25/IRJVE90Z54WpCKySd7/qJ4phrBDmwwzAlgM3dKy+iiNwAnP2qU1HkyzD1MRddotNh2Kwdm4G+zkAq5JJ2ylUAggaLmzb86coxauiuFWtTku1u7r/ACJwuGtXECDS8UIB3GbtugBM5AfCKSjFosnUrQqZ38N/8FeKrbyW+zyBtiF1JhRLM3706ETvuKmoObUYbkadd0VOrXuoJX1/LwMBfWvcU01BJ72R8bryjOrKUVZNtr6XDNUymxGagLGvgmEW9eS2xgMdfGBMDziqMRUdOk5I34GhGtWUZbH1SygUADQAQB0rga31PXK1tBlMYUAFABQAUAVY0gufOPTLHLcxHcIKoAsjr7WvPlXZwMHGnd82eZ4rVVSsox1sjsf/AM8Q5bpI7pKgHqQDP5is3EWnOJu4NGSpylybPYVgOwFJgVNRJEGkBUChjKtUSSYo0hpFGpMmhbVCxNCGqJNGfENHInUCBHMxuSAPjStd2ROUsquzJdJ0BUd6Coz2TmkkCBn11B+VN0ZkfWafMTcY6SpExvl0kSJAaRpHzHWq5UpJXZfSxMJSSRnu1ndjbEyXKi0Wwd0Y7xqDZpgrbHPvGhWRohYXTLAmgVtbkli3UmABz0GwFFmxLLFffzIihrkGZWvcKiiWgSamJ9/2BfDf604RlOSSIVqkIU3KppFb3JzRp8z/AL5V7HAYCGHgm17x8n41xmrjqrSdoLZf5Ca6BwgmgLFZoAvhsQUdXXdSCPhUJwzwcepfRm6dRT6M+u4PErcRXUyrAEV5tpxdmeyjJSV1zHzTuSJoAKACi4EE0mFzznpjxnsbZRD95cBHio5n6xWnCUO0nd7Iw4/E9jTsnqzzfB/R+1dtFziEB00Gya+1MHwrfVxUoSSUTlYfAU6sHJz1PbcBwa2bKIjBwJ7wjvEmSdK5dao51HJ6Hdw1KNOkoxd0jpVAuIpMCDSGVNRGVmgE0VY1EktRRpE0VakS5GO9i0X1nUebCnGnOWyZF1YR3aMV7i9hdTdX4GfyqXqtZ/hYnjKEVdzRgxHHbPs3NQQQYbkZ8Poashga6d8pTLieEcWs5zb/AB9O7CK2WAJFwQF0H/F6T8zWyGArP4tDnVOK4ePw3YYz0oa6SWUd5gzBcwBYKFmC5EwFEgT3RTlwyco2ckRhxqnCSlGLMGI4yx2AH1Px1rFUw+EofHJyfcdOGOx+IV6cVBdWZWxzH2oq/D1MA9HC31MmKXFVqql/poVN9uZrorBYOorximch8U4jRlrOS+pTtj1/Kr1g6CjbIih8Txjd3Ulf6gGnz/OuLxThsYx7WkrW3R6v0e9IKkqqw+Jd76J9H3jLNktqBIETqAB8TpXno7nuKs1FbjLqkSG32IO45/75V1aLpzfuo8hiIV6Ucs5NpstbQxOaAOZJCzyAABJPPQVVXrWbil9zZgcHnjGcpaXvl+gi7ZKmD0mdwQRII6ggistChKtUUInaxfEKeGoOvLZFlw5IkAka6gdMs/6l+ddalwSWb+ZJJHmq/pfDs/5NNtu++yFuSNIjw/vXew+Eo0V7i+54rG8SxOLk3Vl9uRCISYG9XznGEXKT0MdOlKpNQitWVPmPrWWGPoSdlI2VOFYqCu4kTWw59mRNAFAaLEzv+ifHfs9wh57N4B/Br6wHTXWsWNw3aRzR3Opw/GdlLJPZ+R9Lt3AwBUyCJBGoPka4lmtD0N76l5poZzcbx/D2tHuoD0Gp+IFWxozmtEyieJpQ+KSMOJ9MMOkA5+8AwhdwdjVkcHVkrpFM8fRhu9+48vxz0uuXWK2WNu31Gjt4k8vKt1DAxWs9Wc3FcSlJ5aWi6nnHuEkkkkncnUnzNdCMYxVkjkynKbvJ3IzfX60WEnY9F6G8c7C5kuMFtPMk7K3I+E7VgxuHzRzxWp1eG4vJLs5v3fyPY4j0owqAzeU/uy35Vz44aq/wnXljaEV8SOFiPT2HOS1mTkWMMfgNq0x4dJx1epiqcXipWjG6DiHpq6ZMlpe+iv3mJ3nTTypU8BmveW2g63E8iWWO+pzr3pvfYQq21PUAn8zV8eGwvdtmZ8XqW0ijNb9KMSxVTcgFgDCgHccxU3gaUU3YrjxOvJpNopjeOYi3duKt5wBccATMQxjenDCUZRTcSNTHV4TaUuZiv8XvPq91z/EQPkKujhaUfwooljcRN6yZpOLuPhnzOzRdtjVifYuVX2NONVWXIu9YqyoO8nucma1ZUtjA23uwmmRCaBk1jxWNpUNJbm/CcNrYnWOi6gTXnsTxGrW0vZHqcJwuhh9bXfVlRWG50QoAdgwM6hvVJg/GtGFrOnVTTM2KoRq0nFonFWTbYqeX1HWvYQkpK54OrRdOTixStTcVJWZGMnF5lujaXBtqiq2bOWPMEFRlAA1ka14TEU+zqSp9Gz7Hga7r0oYiTVpQWnfzHYuBCiTkVA0x6wzSBHITA8quwrtNruOZxSLdJSdvidl3FMga2wGYujTl9nIRBMbyCFnwNZ6jcm79Tp4ZRpRgoq0WvumKxF7Mq90KUUKSJlu8TJ+ECuvwSKdZt8ked9Lc0MMknpKV/I6PBlvhc9vKVzEBW17wCsYHUhV+XlXoarhe0jwtBVFG8bWv+h0y+IbKFW0TBDSZUZiQvdPdjLeHI7a9KofZRu23+/8Ao1LtpNKKV3+/8lLl/Ekgi3ZJIAkTP3q3QJ19kZzptHnXAr4ic3ZbHpcNhYU43l8XU5N/hV64zXDl7xDnve+huD5gfOseRvU3KaRgx+He05tvGZd+fLrW6jxCvR9290c+vwvD4j3rWfcInwrZ7afyHP8A4ej84qa755omaAGW7zDQMwHgTVcoKzdkXQqTulmfia+LuUvXUVmCh2AXM0QDoN6hShFwTaRZXnONRpSfic+a0dyM51/SGwUNkErrh7XqkHl4VmoSUs31ZpxcHFxT+VHJmtBkCaYBNIAmlYAmnYYTQwOx6RYNrQsZiutlIysDIk66cjOlZcPJSzW6m3FwcVC/Q481qMNjRw+4ouobk5AwzRvE6kfn8KhUTcGlvYto5VNOW1xvGryNfutanIXYqTuZMz8aVCMlTSkTxOWVWThsYpq0osdOxxFBhXsm2Dca4rLc10ABmdYkSY/e8KzypydVSvoao1oKhKm1q2cya0GQJpBYstY8XjYYda7nQwPD54mWmi6gTXlKtR1Zuctz2lGlGlBQjsiaqLApgFIB1jCXLk5Ed43yqTHnApOSW4HVwmDu3F7K7au/gco3dPQmNq6mA4goSyyZyeIYCFaOaK1Ofc4RiFJHY3DHRGIPlpXoo4ui1dSR5aWDrJ2ys1Yfhl/3LiaAE5bnhp3R9DXjMdJeszd+Z9O4VWpxwFKLtdLbvH8Tw1wENcUqhVAhIA7q6AHo0TpvvUMNWi5Sa5IqxkIVqcYQ3za/cy2LvdZCQpLB1fYgjSMw1AIJ+MVWpXudiokmpdFZrkWfBhZa+xUHkNbj66FQeR94x8a6HCXV9YfZK+m/I896SVsPPCqMnz5ChxAyOyGQKTlA7zd6NWPM91YgaECNda9VCk7Nzd35HzydWzSpq35kYu7dULnZhAAUSRAUiBA21VT8Aa5XFa0YwyQ3buzucGw1Rz7SotErL/ozjF3Ne++u/ebXUnXXXUk/E1wLs9LZF7mPusAGu3GA1Eux5RzPSi7CyEO5OpJPmSfGgZFK4GcGvenzqxM0WFYtauZSDpoQddRoZ1HMUpRumiUXlaZp4rju2uvcyhc5nKogCoUqeSKiWV6naTcjJNWFViWcnfXlr4UsvQcm5bkTTsRsE0WCwTRYLBNFgsbbPC7rIHVZBVmGupCNlOnWeXOq3UinZlyw82rr6+BT9HXv2T66jutrpPTprT7SPVEexn0fgNt8Ov3CBkfQZQWDQAs6bdZ086jnhBaNE+yqT3TM/wBiue4/M+qeSqx/7XU+RBqalFvcr7KfRjU4ZdJYZGBRczAgyARI031g/Km5Q013JKjN302KHh139lc1/C2upGmnUEfCnmp9RdlPoy36Lu5Q2RoLFdjuACeW2u/gelLNC9rj7Gdr2K/o+7p92+sx3TrG9O8OqF2U+jM00NFdhiptI328a52Oxqw8bLd7HS4dgfWpO70W5avLVKkqknKW57KnTjTioRVkiKiSJoA1cMwq3HhiVUKzGInuqTEnQTVlOCm9SurNxV0d/BejFu6xVDezAFiGCbA6xG5jpsxCnWrvV49Sj1iXRHL43w1bAtFHLC6HJ1BAyldMwiT3tRyIIqutTjGzLKNWU7nMznqfmap+xc1yO52q4lIkrdUdTr1iNwfpNd/BYmnJJNK/PQ4eOwkrO1zzuJ4gbTm2wOZYnc71jxtGEq8mka8DXnChGD5GXG8ZLvZEscjCdyFAUgDTaC0ny61nhRjC9luXzryk79NTtY/0hw9nKMOSbgUB3uIQVIGptqdNeu/SqIYacr9p12LJYuW1zJgrrYo92SSTJMnkJJ+dd3hlKNKMpfY4nFqlSvKFJbLU7DYi3hxkQB3Ey2mh8T/QVXi+IZW1HVl+D4clFXX+zl4nENcMuZP0HlXFqVJVHeR2IU4wVkKqsmFMApAFAGYGvfI+eMJoEE0AGagLEzQBE0ATNAETQATQBINSQG6xxS6gCq0BZgQukhwdx/zG+nQRF0oN3f7/AHYsjWnFWTOtw3ibXZ7a8qjvgK6oVlrVwliN/ZC6e/HODRUpRh8MenXk0aKVWU/jlbf8mOvdp2ZdbwdoBCRYJaLiqFYBjMdqxESBB2qKyZrZfvr0v/gm8+W6l+XX/Y+4WACnGJBDCGFttD9y2UgkQVQHcb9ZNRVnqodOv1/Mk7rRzXl9PyMWJcgNc+0qzlQCpFstoBliCdQGuCV90dasik7Ry6ff99CqTsnLPr9v31NQcsZOLtgqSFlbUgMzlipBICnp0IWKhZLaD8+Vv35k7t7zXlzv+/ImzcyqAuKtJDmCFT1WZEywNQILGI5chsmru+RvxJKVl8aX7/7MPEOJ3LfZlLqMWTvZQhMg8zrJ1/MVbCnFp5lzKZ1Zq2V30OEq1jx3EYUovI7y5c7d7NOB4ZUrTTqRajzvpfuRrb9WPwkqfAEgj6gVxasnWwqk94uz+516EY4fiM4LRTiml/46MRXOR2gpCCmBa3dZSCjMpGxUlSPiDNOMmthSSkrM0pxHEEwL2IJ6C7dP/wAqlnn1IOEFyIvi65Ha3CSNB2tzMV11gFiRqPpSbb3Y1lWyFdkOdxRtsGPTw8T/AC0Ze8ebuJCLyuQfFWEbbESeo+HjQtNmDV+RW/ZPrNDTHenMOcSfIHem5SetxKMOgW9jVTk77nQoRj2ErpboZdQBRmAkwVB93XXy1EHnr0os+bKalaLWSKXgRhrqpOVSmbfIxWaujVlFWuzI6UW72KNljTMD0MEfPzqvvJpW0F0DCgApAFABQBkr3yPn2UKBWCgLBNAWCaAsE0BYJoCwTQIJoHY3cM4a149FG7f0A5mq6lVQRfRw8pvuNT4HDqxButpoQFn6gVzJ8VpptHUhweTVyHtYYbdq3yH51S+MRWyL48FXNkYe5Y2a20e8HJb47Cqva8nLVaF3semo6bj7nC7dxCbDklR6pnXw12ro4fHxqczm4nhzgtEcn7M/uN8jWj12g/xrxMvs/FW/45eDD7Nc3yN8qXrtC9s6v9QXDsU45uzlb6FexbmpHmCKn61Ts3mWnTUr9UrKSi4tN6K6tfxNnDr4tscy50YQ68yOqnkwIBB8OlcHG8SdSWSG3U9DgeGKlHNPctjsJ2bQDmRhmRxoHU7HwPIjkQRXJkmdeLuRhdcy+8unmNRWzAvNnpP8S80criscrp4lfgkr/R6MzisL3OundXJoAZaskidl5sdB8Op8B1FOwrkgoNgX8W7o5eyNevPn4UaLYWr3B8Qx0mB0UBRz5Dfc79TSuwUUKpErkGiwXJoAtaulTI+I5EdCOYppiaubLmE0aAe93k6Zd+g3kx+7SfxI104zeGk1tdGbFvLt5xz2Gg5nkBzqUtzIlZChRcDt+i2AtXmYXVzQ1kDvskBmfO0r0AG/h1q+lCMlqUV5Si1Y7vEOB4dLgW3hiyFQcxxBJB72hysRrCjwzydBV3YwKO2qdTLx7gNi1buFcoZDbCuHYq0lJac5EHM4iJGSedQnThbQnCpNySPKXLZUwRH5HxHzFZLWNlylIAoA7lzCo26j5a1kpcRxVL4Zv8zoVuGYSrfPTXhYovD7Y9gfHWrpcYxknfOyinwXAw/pp/Ug8Ot+6PmanHjWNX4/JEZcCwL/AKfmyv6Lt+79TU/b2M+ZeBB+j2Bf4X4sj9FW+h+Zp+38Z1XgL+HsD8r8S36Mt+79TS9vYz5l4D/h/A/L5skcOt+7UJcbxknfOWQ4HgYq3Z3+rZH6Nt+79T/emuOYy1s/kv0IvgOBvfJ5v9S4wVsewvyqmfFcY/xs0Lg+Cjp2aF47HBF7K1CiO8V08wI+prrVcZKVOMU7u2rOLDCRjUk7WV9EckCsJsZNAEUgHYbENbMoYMR1+nwq2lVlTeaJCdOM9JGzCY13ZUyhmdgq6hQSxgTOgGorFPDKUrrmb4YxwjZrY2ul1Sge3l7R3Re9m1Rsrd0axPzpPAtNXYLiF0/d8zLiLTA3FuMoECGXUQHYeqDIkrz611cDSVOjWS6L8zg8TrSq4nDt/M//AJOVWTkdM3YK6rL2NwgKTKOf+E55n8B2YeR5VJPSxCS5ozOjWnhgVZG1HQ/5/rU6c3Smpc0VV6Ua9GVN7SVicUgzSNm7w+O/1q/HUlGpnj8MtUY+FV5To9nU+KHuv7bP7oAVUA6Ox5eyvn7x120AjnNZNEdLVlLlwtudtugG0ActgPhRcErFKQwikB3OG+jL3AGZlVT0Idj8jA+dQlOxONO50MT6KKYyOEAHMFix6kyPlGlR7Qn2Qo+iB/ag/wAMf1oVRCdJ2KXfRMqpbtRoCYy9BPWn2t9BOk1qce/iHXZiCioog7EKJiI5/wD6anL4kXUX/wDmn9UdXCcA+0A3RcjOSYyyRrrJkazNKdS0mUU6d4ocfRE/tZ/hj+tQ7VdCXZPqOs+iKwwd80xlIWCp57nUHp4Uds1sPskcPi3AXsanIy9RAP8AKdflNWRq5iuUMpzQo5AVK5C3MfZuAjK3q8j7h6jw3keM6kU7g0LuIVJB3FJgmVpDPQW7gOoMiuTKLjud1TjLVMvUSQUWAJoAKACgVwoADQMxYzGBQQurflWilQcnd7GTEYjIrR3MGAvBLtt2EhLiMQNyFYEj6V0VZM5Tu0dFcdh5Ba27HMCxIBmFggS8gE6wSY5GpXiRtItbxuFGX7lm0QNIWTlZiSIbmpUcvV8ad49Ayy6mDG3rZCi2pAEySBmaY3IJ55vhGpqLtyJK/MyUhj8CXFxTbUs6kMoALaqZ1A5aUfQHtqdO9jWuWmOJtscoK22CMAHyhDmaYmUUnxDddJt3WpWopPQw2sOyggiM6ZlOhBgyNRz8NxW3BK/aQ6x/JnL4rJRdKryjNX++hjrnXOwFMLna4ZgmxgFsEC7aHddj66e43Msvsxy06VOKzFUnkdznokDIdWOsROQ7x5xv01rZQlGpDsJ/+r6HNxdOdGr63SXdJdV1+wrE2cjRM6Ag9dNY8jIrLXoyoyyyOhhcTDEU1Ug9GKqovCgCaAGYXFPbM22KnwO/mNjSaTHdm/E8fvPBDlCBBymFPQxyNRUESc31K2+JYk69q8dSQBz5nyNPs49CPaPqOTiV8TFx3I0LFotr89GO+vkRUkoxJxhVqP3UzALQDKrGQ0EkTpmOm/wqFr6m5VI0IdhJb7mqxi71le65ye7OXc8hvM81nnUvdbMlajKi7Nkjid5vUu3J9wkT/CY73LTfXbSaOzj0KHOS5kWPSC+qsM5YtEFtcu85R1qLpxJqo7HOvXWc5mJY9SZNNIi2VqQgoAfGdPG2Pms/0J+R8qe5HmZ5qOpIvavFTIMGlKCktUShOUHdHQt8THtA/Csjwj5M3Rxq/Ehv6RTx+X+aj6tMs9cp95H6RT8Xy/zR6tPuF67T7yP0kvRvp/ej1WfVD9dh3kjiS+PyH96PVZh65TJbiKcp+VJYWYeuU+8x4jHM2g7o+taKeHUdzJVxcpqy0MlaEZt3cKACgAoAKACgDXwvFi05LAkFSpAy6yQdQwII02qUZWZGUcyOjc4vbuMc6ugdRbaGzItvte0kAjMX5TPU+FNyTIqDRzbmLJcEsWVDCz7o0Gn7tW4ev2VVT5f4M+NwvrGHlS5teYi/bysRy3HkdqMXR7Kq1y3RHh2J9Yw8ZPdaP6ooKzs3D8P3fvOanufvbg/w78+XWmupGVtmJDkGQSD1kz86L8yVlaw8YskBbkuo2ndfI1YqztaWqKuxjF3joM+xZtbTBvwnRx8OdQa6Gi11oZrlll3Uj4Go2sRyssmHYqWCkgGDG48xvHjRYLMLdhm2Un4afOkTVKb2QzKqbwzA8x3Br03Y6DfTU6c6M1ti9YJrWpJRXi/IVcuk7yeWv9KVm9y2NehSjlpxzd8v9F7SknQAkSY8tTv+VRUVc2drWpUs0k7vZJaJdSmIaWJjLroOaxoB8gKsWhxZycpOUht4M8uwgTodhrsAOlRkrao3Ye+Ij2c077p22ZmIipJmGdNwk4yHlhc30f3uTfvdDynxG29O19yt3iKdSDBEEUiVytABSHYvhW7689dR4HQ/QmrKcXKSS3ZVWqQp03ObskNNpBpP1H966qw+DjpKTut/qcF4/isvep01le223Ln0EaRzn6R5zXIPQkUAFIAoGFMQUAFIApgFIAoAKBhQAUAAoAKACiwBSAfb76hfaHqk7Ead2a6NJ+s0lSfxLbvXQ4mIUsDiHiIr+XL4l0fzfqIIPlFYJRcXaR2IVI1I5oO6Y6/oFXoMx8216e7l60PoNa3E1EkFMCKLgaLWOuLs7fn+dO9ycaso3szoJxK4gIuN3iRAGXOsSOkJudTJ7uw3p7A69SWlzn4jGO51J8gT9eZOvOosO1qWs2IighuWiPPpUL3N8YxwyzzScuS6DMPiCpJgEkECZ7siJEHfzqdomaWJrS3kxTMTqSSep3plLdy4vHLlkxoR4R0PTU6UmkyyFacPhdh2CsdqSsjMBInnqBE8t6jkfI208QqsctSOZ9St/DFCA6soPPcEc8pmDR7yepW3hno4tPyOquEtGz6+bZUdjGQ9IA10GxJ5RFWrYz9jGUbxkc5+GPyhh1BGtQysjOnKOgzD8OYENcXuzAA1JPjGwGn5Vqw2F7WWrtoc3H4t4WKeW7fQy3Bkldc2zEiD8BVkqscPFwpfFzf6FFPD1cXJVa9lFfDH/MjtWSrKCTqQCdTuR/1KzJXN7Wu/kcAiPHy2qq1i/cimIKACgApAFABQAUAFABQAUDLWrRZgqiSxAA6k0AMbCuLYuFTkMQ2kGSwH+hvlTaa3EpJjjwm8FzG20RmnTQabie6e8uh11ocWhZ1sKTCOUzwMpJA7yyxESFQnM3rLsOdGV7jzLYY3DbgTtI7sEneVAYKcwIHMxpPPpQ07CzLYqOHXSubs2y5O0nSMubJm/m0pqLBzWxZeGXChcLoCZGoYZRJJBGw026jrQou10JuL0YsOHEOYbYN/9q3qrTxKy1tJLaX6nGlhquBbqYZXg/ih074/oRjh3z56eI2H0rJXozoytJHTwuJpYmClTd+q5r6iapNIUANSySJJCr1PPT2R7R2+YmKaXUTvyLG8F0QEfiPrHy93noOp1NDfQVr7iDSJGzDcNuOJAgQTLEAbTzO3jTsTjTlJXWxUXFt+p3n9/kP3RSL88aWkNX1Ms9aSMzu9Wdb0c4N9rd1NwWhbtm4WIkQCB1Eb1bThnuU1auS2g/C8DtXSq2rzOzgFV7MCZOXU9pA7wI+HTWrfV+8p9Z7jRjPRTJh7t9b2YWvZKAFu9l0hyV1B3AOlDoWT1Gq92lY4GDxJttmG8ECeUiJ8Y3rMma03F3RoxA7YdoP1g/WL1/EPlUtyc2pJPmYgxAInQxI5GNpqNiu3ItavEaRKndTsf7HxGtSTsKxdsODrblh0PrjXmOe41HWk7boV+pS2C7ASSTAkkmP8CrKNKVWeRcynE4inh6TqT5eb6HSF9F7ub1dNzy06V0m8BD3XfTQ4NuLz99WSevicquOemCmAGi4BQAUBYKAsFABRcQUBYBSHyCPpv4edOzC47C3jbdLgGqMCJmJUzFCutRNJ6D7157iq1xTcVENrOS2pOdlLGdwWJ+FNtvcWVR0QzE8WLB5toGuqBcfvZmgoQdTC/qxoNNSaeYSphY4w9vKEGVFuO4SSQc0aN1gAQaFJg4p6mfE4s3Lue4CZIlJI000HMSAKTbbHay0OhhPSK7aRUCrCQBIaYBmDr1A+VSzkXDvOdiMW1wrmk5VVYlu8EESddyNzUb3JJJCLkTIEAkwNYidgTvFJokm7Go3c2sgHYh5ykjSQ3LSJnxOla6eLnBZd10ZzsRgKVSWdXjLqtH9+o2yihWJNsBoBXPMxBmBJESPr0rRTlhZJuccrMdWnxCm4qnPN9VZ/dk4XDI7hLJzu3q5xGsEwBsTtv025VlUKb+GXidXNUSWdfWxON4XcRouMgfmrMAy9JU6gRG2kfKqpRaZfHXYz/YwPWuIPI5j8hUbEsvUsGspsDcP4u6ny3NJWLF2a2u2aQ9+/byJadgT7CHLGkLoI3k79KHNIjKs5Kw216J4o6m2EH/MdF+hNVurEruvqNHopc9q9hl87s/kKXaxJZZPaL8DXw/g9ywS1rHWbbMIJXMQRvElesU44hx2FPDzl8UGaRhsaDKY+wSNodFO0afd9NKn62yDwtt4Mz4zAcTdGUsbqP64RrRDbbwATsKfrLfMh2cE9jz2J4Zft+vZur4lGA+cRUMy6lt0ZrVwqQVMEVJPoNabHQtm3d1KwwBLgEgMBqWAHlqK24anQqXztp+Rz8fXxNNp0Ypp+KMty0CZDIAdhJ08NdfnSeEjfScbfUjHHySs6c7/REIig6v8AyifryprD0Y6zqeBGWLxU9KVJ/WTsvBF8RjCwgTHMn1iOmlFTExjHJRVlzfNkaWAqVKirYqSk1tFfCv1ZmrFY64CkthAaACmAUAFABSAKYBQAUAbeG40WhclQ+dVABErpcR9RI5KfjTUiMo3OoeKWUzkF3F4tcZRplZi4yFgREArvnB1051PMiGRsre4lZvEqxdEcqIMFLQVi2ZIJ7zaA6e02pqLkmhqDRgwXEOyLqO/bZHEFRqzWigLc8oLHSdqE0hyjmNXFeJ2L1sgW8lwwc2VdSqQNZmD3RGwAnenKSasKMWmNfilu4cxHZ9nc7VcuWXMWwAQ0hmlD0EfKhu4ZGhV/ilo30vDPIBUg76qwDpmZoIL6CfZ5UZlcMjUbDP0yjKLZzMCtxDeuAG4M621B0O3cMjU7a70ZlsLK9/oIwuLtWGuKj3crZYu28ouDI5OUSR3WEa+A0O1CaQ2pNDbvELd5SrF1BytBKhLRt2ysWuuYtMQv9aL6CScReE4jbVexyyp7de0YAMBdVVBGvd2k6GkpKxKSbdzK62FZtblwD1QCqhtTM3NdIjYaydqNA1LDi7pHZBbIBBi2O8YM9+4ZZtuZjwocug8q5jMHwXE4klwhhjma7cORTOpOZt/hNVymuYKy0R0rfo/h7f62+bp9ywun/uNvVTq9EaKeFrT5WXebLWIs2v1OGtr+K5N1v+7QVBybNcOHL8cgvcUvPvcaOgOUfALFJ6mqOEpQ2RkZidyT5kmi5coxWyQ7AlA/3nqwwO53UgQOoJB+FTg1fXYlVhJwtDfQ1v8AZzJ5gABQGEwI1PjUn2bKFHEbfpz/AEICYf3mGm0N0A006ydesUrU+o36x0/L99xzlJG2nlVaLpwjfVGqzxK8nq3HHxJHyNIplhqUt4oa/E8+l61Zu+LIA38y1K7Wxnnw+m9nYzNgsHc9m5hm95GNxemqtqPhU1UkmZauAqpe67mHEeit2JsOmIX8Bhx52zr+dSU4vQyzUoP3k0cK4pBIIII3B0I8wdqssJEUATQMgUJi2CgLhQFwoC4UBcJoC4UBcKAuFAEGmB6NLeEc99rapAyZA63AIUfemIZgZPPny0qay9Sr3kcrF4vtpJVEKw0kku2iplzH1uuvjUW0ySVjbxV7LXMuHFsI5ZZYENbPaTmze6Vyx0GkSNZStyCN+YuyLIRLma2SLJBtmSzXBcYjMIiCsCQaNBXexPD+zBcubAZuzZe0DNbVSSbi5QNHAyx8YNJWG+65Zr9myn3WW4bhXMpLQqqLbQykay/aDeYp6IVm9yOFi2O0Nw2NVUqjjQFwZg5SVyA+qNzA60Rtuwl3XDEY21bGSygdCST2jFhKs6rpA3XI3xihtAk3uyeF4jDqoFxAc10zIBKJ93BL7wO/oN9ZoUkElPdMrj8XbQdnaVWWCSSzOqswjuSBsIM9SRrAobXIaTerORUCZ6rhOATD21vXUV71wA27biVtr77LzJ5DlVE5t6IuoYeVeVvwovisbcumXYt4eyPJdhVdnc7FPDwpq0UIiixdqFFgCiwWCiwWNHD1Uuc2QkWrpQP6rOFlARInXlNasJFOTujlcVco045Xz5G7E3AhY2bNhoaFEFSdgRmzwFgsQ3MpEDMK6GSHQ4TqVXu35mg4SyLauTal2MgIrMgUPkPZF5GchCZPdmJG4MkOgdrVt8TOCwEtG2ZojaMxiPCK5NZe+z1OEu6Eb66BVZpsFFgsFAWJRiDIJBGxGhHkaYpRUtGtDZdxFu+AuKTMdheTS6vn748DTUmtjm18AvipeB57jXB2w7DvB7b627q7MOhHJh0q6E8xzve+GSszmzUrDswFWciD3CkIKACgCKYE0AFIAoAigTJWpIRX+1N7AQ29RQIltqkhon/f0pjRNIS2INNgg5f76mkyRNJEAFMTIFMmDbHyqtiR7r0i/Wr/ANK1/prMzqYD/hf1OZTNZNREFABQCCmhmfG7VOluZ62y+pgFXlANUWM6Vnb4Vmqbs1U/gQ2mWBSAKaEFMZFQJ8i3H/8AyNr/ANQ/+g1ZDc4eN/5n9jy1XlB//9k=">
            <a:extLst>
              <a:ext uri="{FF2B5EF4-FFF2-40B4-BE49-F238E27FC236}">
                <a16:creationId xmlns:a16="http://schemas.microsoft.com/office/drawing/2014/main" id="{910742DF-BDA6-4270-A9A9-8D7CE64C6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8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9700" name="Picture 2" descr="J:\МГУ_Учебные курсы_сентябрь2016\Marine geology\Картинки для лекций\7651sci6xaa.ce.jpg">
            <a:extLst>
              <a:ext uri="{FF2B5EF4-FFF2-40B4-BE49-F238E27FC236}">
                <a16:creationId xmlns:a16="http://schemas.microsoft.com/office/drawing/2014/main" id="{E4180455-1295-4DDB-8DE4-6939EEDB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04863"/>
            <a:ext cx="8837613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Прямоугольник 3">
            <a:extLst>
              <a:ext uri="{FF2B5EF4-FFF2-40B4-BE49-F238E27FC236}">
                <a16:creationId xmlns:a16="http://schemas.microsoft.com/office/drawing/2014/main" id="{EA4698A9-5619-4793-BCEF-C47F8EA6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2488" y="5864225"/>
            <a:ext cx="177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latin typeface="Georgia" panose="02040502050405020303" pitchFamily="18" charset="0"/>
              </a:rPr>
              <a:t>http://pubs.acs.org</a:t>
            </a:r>
            <a:endParaRPr lang="ru-RU" altLang="ru-RU" sz="1400" i="1">
              <a:latin typeface="Georgia" panose="02040502050405020303" pitchFamily="18" charset="0"/>
            </a:endParaRPr>
          </a:p>
        </p:txBody>
      </p:sp>
      <p:sp>
        <p:nvSpPr>
          <p:cNvPr id="29702" name="Заголовок 1">
            <a:extLst>
              <a:ext uri="{FF2B5EF4-FFF2-40B4-BE49-F238E27FC236}">
                <a16:creationId xmlns:a16="http://schemas.microsoft.com/office/drawing/2014/main" id="{436BDB66-BCA1-4C03-BBEE-C3718573F665}"/>
              </a:ext>
            </a:extLst>
          </p:cNvPr>
          <p:cNvSpPr txBox="1">
            <a:spLocks/>
          </p:cNvSpPr>
          <p:nvPr/>
        </p:nvSpPr>
        <p:spPr bwMode="auto">
          <a:xfrm>
            <a:off x="152400" y="6172200"/>
            <a:ext cx="8826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FF0000"/>
                </a:solidFill>
                <a:latin typeface="Georgia" panose="02040502050405020303" pitchFamily="18" charset="0"/>
                <a:ea typeface="Andalus"/>
                <a:cs typeface="Andalus"/>
              </a:rPr>
              <a:t>10% (!!!) теплопотерь на дне Мирового океана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7030A0"/>
                </a:solidFill>
                <a:latin typeface="Georgia" panose="02040502050405020303" pitchFamily="18" charset="0"/>
                <a:ea typeface="Andalus"/>
                <a:cs typeface="Andalus"/>
              </a:rPr>
              <a:t>Изменение химического состава КОРЫ и ВОДЫ океана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7030A0"/>
                </a:solidFill>
                <a:latin typeface="Georgia" panose="02040502050405020303" pitchFamily="18" charset="0"/>
                <a:ea typeface="Andalus"/>
                <a:cs typeface="Andalus"/>
              </a:rPr>
              <a:t>(за 600 тыс. лет ВСЯ масса воды океана проходит через зоны </a:t>
            </a:r>
            <a:r>
              <a:rPr lang="ru-RU" altLang="ru-RU" sz="1500" b="1" dirty="0" err="1">
                <a:solidFill>
                  <a:srgbClr val="7030A0"/>
                </a:solidFill>
                <a:latin typeface="Georgia" panose="02040502050405020303" pitchFamily="18" charset="0"/>
                <a:ea typeface="Andalus"/>
                <a:cs typeface="Andalus"/>
              </a:rPr>
              <a:t>сипинга</a:t>
            </a:r>
            <a:r>
              <a:rPr lang="ru-RU" altLang="ru-RU" sz="1500" b="1" dirty="0">
                <a:solidFill>
                  <a:srgbClr val="7030A0"/>
                </a:solidFill>
                <a:latin typeface="Georgia" panose="02040502050405020303" pitchFamily="18" charset="0"/>
                <a:ea typeface="Andalus"/>
                <a:cs typeface="Andalus"/>
              </a:rPr>
              <a:t>)</a:t>
            </a:r>
          </a:p>
        </p:txBody>
      </p:sp>
      <p:sp>
        <p:nvSpPr>
          <p:cNvPr id="29703" name="TextBox 2">
            <a:extLst>
              <a:ext uri="{FF2B5EF4-FFF2-40B4-BE49-F238E27FC236}">
                <a16:creationId xmlns:a16="http://schemas.microsoft.com/office/drawing/2014/main" id="{C94AB4DD-6B5B-416D-840F-CB5762486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838200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Открытие: 1977 г. 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Галапагосском рифте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6DF75064-2919-4746-9210-D446838FD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457200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Georgia" panose="02040502050405020303" pitchFamily="18" charset="0"/>
              </a:rPr>
              <a:t>ГИДРОТЕРМАЛЬНЫЕ РАЙОНЫ И ПОЛЯ</a:t>
            </a:r>
          </a:p>
        </p:txBody>
      </p:sp>
      <p:sp>
        <p:nvSpPr>
          <p:cNvPr id="30724" name="TextBox 3">
            <a:extLst>
              <a:ext uri="{FF2B5EF4-FFF2-40B4-BE49-F238E27FC236}">
                <a16:creationId xmlns:a16="http://schemas.microsoft.com/office/drawing/2014/main" id="{9FACFD98-00EF-4E1C-A369-2A5CF223A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" y="5287218"/>
            <a:ext cx="8661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ЛОКАЛИЗАЦИЯ</a:t>
            </a:r>
            <a:r>
              <a:rPr lang="ru-RU" altLang="ru-RU" sz="1800" dirty="0">
                <a:latin typeface="Georgia" panose="02040502050405020303" pitchFamily="18" charset="0"/>
              </a:rPr>
              <a:t>: в днище и на склонах </a:t>
            </a:r>
            <a:r>
              <a:rPr lang="ru-RU" altLang="ru-RU" sz="1800" dirty="0" err="1">
                <a:latin typeface="Georgia" panose="02040502050405020303" pitchFamily="18" charset="0"/>
              </a:rPr>
              <a:t>рифтовых</a:t>
            </a:r>
            <a:r>
              <a:rPr lang="ru-RU" altLang="ru-RU" sz="1800" dirty="0">
                <a:latin typeface="Georgia" panose="02040502050405020303" pitchFamily="18" charset="0"/>
              </a:rPr>
              <a:t> долин в центре участков между трансформными разломами (</a:t>
            </a:r>
            <a:r>
              <a:rPr lang="en-US" altLang="ru-RU" sz="1800" dirty="0" err="1">
                <a:latin typeface="Georgia" panose="02040502050405020303" pitchFamily="18" charset="0"/>
              </a:rPr>
              <a:t>Fe,Cu,Zn,Au</a:t>
            </a:r>
            <a:r>
              <a:rPr lang="en-US" altLang="ru-RU" sz="1800" dirty="0">
                <a:latin typeface="Georgia" panose="02040502050405020303" pitchFamily="18" charset="0"/>
              </a:rPr>
              <a:t>)</a:t>
            </a:r>
            <a:r>
              <a:rPr lang="ru-RU" altLang="ru-RU" sz="1800" dirty="0">
                <a:latin typeface="Georgia" panose="02040502050405020303" pitchFamily="18" charset="0"/>
              </a:rPr>
              <a:t> и вблизи них</a:t>
            </a:r>
            <a:r>
              <a:rPr lang="en-US" altLang="ru-RU" sz="1800" dirty="0">
                <a:latin typeface="Georgia" panose="02040502050405020303" pitchFamily="18" charset="0"/>
              </a:rPr>
              <a:t> (</a:t>
            </a:r>
            <a:r>
              <a:rPr lang="en-US" altLang="ru-RU" sz="1800" dirty="0" err="1">
                <a:latin typeface="Georgia" panose="02040502050405020303" pitchFamily="18" charset="0"/>
              </a:rPr>
              <a:t>Cr,Ni,Pt</a:t>
            </a:r>
            <a:r>
              <a:rPr lang="en-US" altLang="ru-RU" sz="1800" dirty="0">
                <a:latin typeface="Georgia" panose="02040502050405020303" pitchFamily="18" charset="0"/>
              </a:rPr>
              <a:t>)</a:t>
            </a:r>
            <a:endParaRPr lang="ru-RU" altLang="ru-RU" sz="1800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ВРЕМЯ ЖИЗНИ</a:t>
            </a:r>
            <a:r>
              <a:rPr lang="ru-RU" altLang="ru-RU" sz="1800" dirty="0">
                <a:latin typeface="Georgia" panose="02040502050405020303" pitchFamily="18" charset="0"/>
              </a:rPr>
              <a:t>: от 10-100 лет до миллионов лет (поле ТАГ в Северной Атлантике), зависит от скорости излияния воды.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Georgia" panose="02040502050405020303" pitchFamily="18" charset="0"/>
              </a:rPr>
              <a:t>РОССИЙСКИЙ СЕКТОР:</a:t>
            </a:r>
            <a:r>
              <a:rPr lang="ru-RU" altLang="ru-RU" sz="1800" dirty="0">
                <a:latin typeface="Georgia" panose="02040502050405020303" pitchFamily="18" charset="0"/>
              </a:rPr>
              <a:t> 15 – 23 градуса </a:t>
            </a:r>
            <a:r>
              <a:rPr lang="ru-RU" altLang="ru-RU" sz="1800" dirty="0" err="1">
                <a:latin typeface="Georgia" panose="02040502050405020303" pitchFamily="18" charset="0"/>
              </a:rPr>
              <a:t>с.ш</a:t>
            </a:r>
            <a:r>
              <a:rPr lang="ru-RU" altLang="ru-RU" sz="1800" dirty="0">
                <a:latin typeface="Georgia" panose="02040502050405020303" pitchFamily="18" charset="0"/>
              </a:rPr>
              <a:t>. в Атлантическом океане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A9665DD-0B37-4050-A473-B1F586EE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21042" r="24686" b="7709"/>
          <a:stretch>
            <a:fillRect/>
          </a:stretch>
        </p:blipFill>
        <p:spPr bwMode="auto">
          <a:xfrm>
            <a:off x="179512" y="501823"/>
            <a:ext cx="8881938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DE2C08-2894-43B6-BABB-F24DEAD7C5B8}"/>
              </a:ext>
            </a:extLst>
          </p:cNvPr>
          <p:cNvSpPr/>
          <p:nvPr/>
        </p:nvSpPr>
        <p:spPr>
          <a:xfrm>
            <a:off x="6588224" y="501823"/>
            <a:ext cx="2473226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Чем выше скорость спрединга, тем больше гидротермальных участков (в 10-100 км на ВТП и в сотнях км на САХ)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11686</TotalTime>
  <Words>1161</Words>
  <Application>Microsoft Office PowerPoint</Application>
  <PresentationFormat>On-screen Show (4:3)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Andalus</vt:lpstr>
      <vt:lpstr>Arial</vt:lpstr>
      <vt:lpstr>Calibri</vt:lpstr>
      <vt:lpstr>Georgia</vt:lpstr>
      <vt:lpstr>Times New Roman</vt:lpstr>
      <vt:lpstr>Тема Office</vt:lpstr>
      <vt:lpstr>ПОДВОДНАЯ ЛАБОРАТОРИЯ ЖИЗНИ</vt:lpstr>
      <vt:lpstr>Еще 200 лет назад дно Мирового океана считалось плоским, а сам он – относительно неглубоким. Именно изучение рельефа дна океана в XX веке, среди прочего, позволило понять как сформировались материки, как и почему они движутся.  Но не только эти открытия ожидали человечество на дне океана…</vt:lpstr>
      <vt:lpstr>СРЕДИННО-ОКЕАНИЧЕСКИЕ ХРЕБТЫ самая грандиозная горная система нашей планеты</vt:lpstr>
      <vt:lpstr>Срединно-океанические хребты  – это дивергентные конструктивные границы литосферных плит</vt:lpstr>
      <vt:lpstr>PowerPoint Presentation</vt:lpstr>
      <vt:lpstr>Характерные профили осевой зоны СОХ  (Sempere, Macdonald, 1987)</vt:lpstr>
      <vt:lpstr>Глубинная структура  срединно-океанических хребтов</vt:lpstr>
      <vt:lpstr>ГИДРОТЕРМАЛЬНАЯ КОНВЕКЦИЯ  (ПОСТМАГМАТИЧЕСКОЕ ЯВЛЕНИЕ)</vt:lpstr>
      <vt:lpstr>ГИДРОТЕРМАЛЬНЫЕ РАЙОНЫ И ПОЛЯ</vt:lpstr>
      <vt:lpstr>PowerPoint Presentation</vt:lpstr>
      <vt:lpstr>PowerPoint Presentation</vt:lpstr>
      <vt:lpstr>ПОЛЕЗНЫЕ ИСКОПАЕМЫЕ ЗОНЫ СИПИНГА</vt:lpstr>
      <vt:lpstr>PowerPoint Presentation</vt:lpstr>
      <vt:lpstr>ЧЕМ ПИТАЮТСЯ ОБИТАТЕЛИ ПРИДОННЫХ ВОД ВНЕ ОАЗИСОВ ГИДРОТЕРМ?</vt:lpstr>
      <vt:lpstr>УНИКАЛЬНЫЕ ЭКОСИСТЕМЫ ГИДРОТЕРМ (ДЕНСАЛЬ)</vt:lpstr>
      <vt:lpstr>Первичная продукция на дне является результатом химических реакций – происходит хемосинтез (органические соединения (бактерии) формируются за счет энергии химического окисления простых неорганических соединений, входящих в состав флюидов)  В основном за счет реакции воды, растворенного углекислого газа с сероводородом или метаном, ниже – пример реакции (с сероводородом). Обилие первичной продукции приводит к формированию оазисов жизни на дне</vt:lpstr>
      <vt:lpstr>PowerPoint Presentation</vt:lpstr>
      <vt:lpstr>PowerPoint Presentation</vt:lpstr>
      <vt:lpstr>PowerPoint Presentation</vt:lpstr>
      <vt:lpstr>ХИЩНИКИ ГИДРОТЕРМАЛЬНЫХ ОАЗИСОВ</vt:lpstr>
      <vt:lpstr>PowerPoint Presentation</vt:lpstr>
      <vt:lpstr>В гидротермальных оазисах и вокруг них описано около 590 видов морских организмов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МИРОВОЙ ОКЕАН и ЕГО ЧАСТИ</dc:title>
  <dc:creator>Zoya</dc:creator>
  <cp:lastModifiedBy>User</cp:lastModifiedBy>
  <cp:revision>125</cp:revision>
  <cp:lastPrinted>2017-12-15T09:58:55Z</cp:lastPrinted>
  <dcterms:created xsi:type="dcterms:W3CDTF">2014-09-07T21:57:10Z</dcterms:created>
  <dcterms:modified xsi:type="dcterms:W3CDTF">2023-08-25T13:30:30Z</dcterms:modified>
</cp:coreProperties>
</file>