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36" r:id="rId3"/>
    <p:sldId id="305" r:id="rId4"/>
    <p:sldId id="257" r:id="rId5"/>
    <p:sldId id="259" r:id="rId6"/>
    <p:sldId id="285" r:id="rId7"/>
    <p:sldId id="534" r:id="rId8"/>
    <p:sldId id="531" r:id="rId9"/>
    <p:sldId id="533" r:id="rId10"/>
    <p:sldId id="532" r:id="rId11"/>
    <p:sldId id="260" r:id="rId12"/>
    <p:sldId id="337" r:id="rId13"/>
    <p:sldId id="528" r:id="rId14"/>
    <p:sldId id="529" r:id="rId15"/>
    <p:sldId id="530" r:id="rId16"/>
    <p:sldId id="338" r:id="rId17"/>
    <p:sldId id="537" r:id="rId18"/>
    <p:sldId id="535" r:id="rId19"/>
    <p:sldId id="536" r:id="rId20"/>
    <p:sldId id="526" r:id="rId21"/>
    <p:sldId id="501" r:id="rId22"/>
    <p:sldId id="527" r:id="rId23"/>
    <p:sldId id="538" r:id="rId24"/>
    <p:sldId id="539" r:id="rId25"/>
    <p:sldId id="466" r:id="rId26"/>
    <p:sldId id="514" r:id="rId27"/>
    <p:sldId id="541" r:id="rId28"/>
    <p:sldId id="522" r:id="rId29"/>
    <p:sldId id="523" r:id="rId30"/>
    <p:sldId id="540" r:id="rId31"/>
    <p:sldId id="524" r:id="rId32"/>
    <p:sldId id="525" r:id="rId33"/>
    <p:sldId id="508" r:id="rId34"/>
    <p:sldId id="521" r:id="rId35"/>
    <p:sldId id="264" r:id="rId36"/>
    <p:sldId id="276" r:id="rId37"/>
    <p:sldId id="277" r:id="rId38"/>
    <p:sldId id="278" r:id="rId39"/>
    <p:sldId id="54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A138D-2930-4C21-89B1-0F37ED7AD055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59B50-D8ED-4917-9870-77D172778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0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DBF55-3783-4DF6-8F07-C23A246A1FF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DBF55-3783-4DF6-8F07-C23A246A1FF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5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54088-B192-41C4-9672-C79AD49C5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54088-B192-41C4-9672-C79AD49C57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E391F-DB34-475E-8BEC-755405376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218C5-B50D-48C1-80B5-3C0AB1DB6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3626E-D9AC-44B2-8407-7D26E112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98597-B45A-4297-AE7F-7B2C437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AF39E-33AD-4D53-9057-354348D8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3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5DA2-9DAC-47FF-B1D9-0F9FD495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23E13-9932-44A3-8B84-CDA05CB57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972E2-43FF-45C8-BC90-BA73744D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8A767-C94B-4F6C-A73A-258DFCCD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2CB7C6-3B9A-45A5-ADD6-1FA34677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6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AC9464-9971-451E-9FAA-99F04E9EF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875BC5-8B2B-4183-8C57-97C5929FA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2CB282-1627-4062-9754-34B1DB95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2E57F8-479B-4965-8EA0-52DA1C9B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79ED0-C8E4-483E-B17B-0254326E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7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75C7E-40FC-41B2-9694-E8AD87FD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A53600-0D71-4C06-912B-C3B229E2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B539F6-983C-470A-90F5-21673313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6C13C4-4E30-4399-9BAE-EDB055F4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41DDF1-5FFB-4239-AAE3-D0474426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9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6F42B-4E84-4EE2-B0CD-61796657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C1C036-0876-4815-B212-8BC56B77A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32B4D9-A77E-4D42-8F87-054A73F7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8D262-2F73-4B3D-9FA2-D9D60F89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06E34-3437-4F0C-92EC-EEAEA8F8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71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B9E52-04D7-4395-8E6F-766621CE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0F43B4-F4EA-44CD-B57F-E0F9E43FC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62EB02-002B-405B-9987-BD707B46F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A8A2C4-CEA6-4C2F-A3BC-AD66A720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3E9F3A-CBD9-4BAB-AB5B-10BBE029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BFA307-7144-4829-885F-AB4F055E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0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E4CE0-CCD6-4C43-8DC0-ABC1DD98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3563A4-AA54-4C95-8671-247FC62F5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2A30-FD12-444F-9A5B-29C0689D7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228FD9-4C90-40B9-83A0-BB39F2251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D6C198-9F5E-4242-BA6E-A3A1BD152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7D9B7A-33CF-4334-84F5-307593B0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70DB45-A923-475D-92A8-8C398504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BB493A-57D6-4E7A-9CED-0548D1BA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9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E82C8-2B7F-4952-89AA-695641B8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9B87A4-FE87-412B-B2D4-FE7F7160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ECC291-CE7E-458F-A3ED-8A065142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8E7C7E-257C-4A44-9EE8-27673D48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5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326583-7D16-4D39-B3A3-C297DA20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6FC663-307D-4744-BDCA-D115BEF2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9E8A91-BBAD-4B50-9DD7-10910542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9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D306C-97D6-4189-9D9F-FB4673E1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76ABA-E33C-41AC-AB3E-987ACA2F1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F4AF6E-A93C-4D9D-8278-62AA15683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1F5138-205E-4BD7-AD71-C289544E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D7452A-3684-4202-9B2D-90C9BDD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77ECB3-B02C-471A-83D3-03FE0989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7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80CC-2894-4EDC-9852-F420BE96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D54B0A-6441-4727-992F-F4A5470D3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78063C-5304-4074-8701-0843084FA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54AB3D-64AC-4BD0-ADB1-F8AF3C1F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96D1B9-9EAF-48F1-B3B5-46B7001E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312646-1B79-4564-A8AF-0749B42F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8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128A8-65EC-472A-947D-C9A91DDA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3B53CE-D287-42BE-AB11-FBF3F52E1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25B9F-16C6-425D-A450-8CDDA5446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7D3D-E1D3-4890-BFD7-93DD98B35E8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F0628-3C9D-40F1-B33C-C51725D6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E5D1C1-07BC-440F-BD54-6286F7915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9DFA9-7439-46B3-96DD-41F00DFCA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7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hmc.meteorf.ru/sea/ocean/ssh/mssh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pps.sentinel-hub.com/eo-browser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orldview.earthdata.nasa.gov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orldview.earthdata.nasa.gov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97E75-C308-6DA6-E053-65E7DF14AD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13758-1B3F-460E-B342-2C43628AE168}"/>
              </a:ext>
            </a:extLst>
          </p:cNvPr>
          <p:cNvSpPr txBox="1"/>
          <p:nvPr/>
        </p:nvSpPr>
        <p:spPr>
          <a:xfrm>
            <a:off x="2604349" y="2782668"/>
            <a:ext cx="797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ИССЛЕДОВАНИЕ ОКЕАНА ИЗ КОСМОСА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0F0CF-9025-236E-F7F6-6D380AE275BC}"/>
              </a:ext>
            </a:extLst>
          </p:cNvPr>
          <p:cNvSpPr txBox="1"/>
          <p:nvPr/>
        </p:nvSpPr>
        <p:spPr>
          <a:xfrm>
            <a:off x="3977599" y="3597779"/>
            <a:ext cx="4236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Илюшина Полина Геннадьевна</a:t>
            </a:r>
          </a:p>
          <a:p>
            <a:pPr algn="ctr"/>
            <a:r>
              <a:rPr lang="ru-RU" dirty="0" err="1"/>
              <a:t>К.г.н</a:t>
            </a:r>
            <a:r>
              <a:rPr lang="ru-RU" dirty="0"/>
              <a:t>., научный сотрудник</a:t>
            </a:r>
          </a:p>
          <a:p>
            <a:pPr algn="ctr"/>
            <a:r>
              <a:rPr lang="ru-RU" dirty="0"/>
              <a:t>Кафедра картографии и геоинформатики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39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1398" y="32483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506099"/>
            <a:ext cx="1138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Съемка в оптическом диапазоне – собственное излучение Земли в тепловом диапазоне</a:t>
            </a:r>
          </a:p>
          <a:p>
            <a:r>
              <a:rPr lang="ru-RU" dirty="0"/>
              <a:t>Пример тематического продукта: температура поверхности воды</a:t>
            </a:r>
            <a:r>
              <a:rPr lang="en-US" dirty="0"/>
              <a:t> </a:t>
            </a:r>
            <a:r>
              <a:rPr lang="ru-RU" dirty="0"/>
              <a:t>по данным </a:t>
            </a:r>
            <a:r>
              <a:rPr lang="en-US" dirty="0"/>
              <a:t>MODIS </a:t>
            </a:r>
            <a:r>
              <a:rPr lang="ru-RU" dirty="0"/>
              <a:t>на </a:t>
            </a:r>
            <a:r>
              <a:rPr lang="en-US" dirty="0"/>
              <a:t>15</a:t>
            </a:r>
            <a:r>
              <a:rPr lang="ru-RU" dirty="0"/>
              <a:t> июня 2023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185F05-154F-2A15-1DED-E2FCFA6F52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200" y="1283496"/>
            <a:ext cx="6855225" cy="5574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FB79C-F7E7-2E81-0E5B-8A9DA42D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25" y="5924550"/>
            <a:ext cx="25622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5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5865BB60-4AF0-4C50-AAF9-2B1CAC833A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258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2200" dirty="0"/>
              <a:t>Ограничения для космической съемки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C3F34-D1B2-40F0-BA7E-C95EF4AF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511" y="793082"/>
            <a:ext cx="5525535" cy="26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D34D15-626E-4DD0-BDAE-806D07474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0" y="4297680"/>
            <a:ext cx="4234590" cy="256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B59BD-23ED-4168-95CB-A897EF3B2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69" y="4292186"/>
            <a:ext cx="3678424" cy="25658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A1480-C5F6-4337-96DE-56FF402F4D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67" y="4292186"/>
            <a:ext cx="3617227" cy="2565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0B444-7F3F-430D-A3A9-7FB98E1C9262}"/>
              </a:ext>
            </a:extLst>
          </p:cNvPr>
          <p:cNvSpPr txBox="1"/>
          <p:nvPr/>
        </p:nvSpPr>
        <p:spPr>
          <a:xfrm>
            <a:off x="0" y="680569"/>
            <a:ext cx="58033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i="1" u="sng"/>
            </a:lvl1pPr>
          </a:lstStyle>
          <a:p>
            <a:r>
              <a:rPr lang="ru-RU" i="0" u="none" dirty="0"/>
              <a:t>Для съемки </a:t>
            </a:r>
            <a:r>
              <a:rPr lang="ru-RU" dirty="0"/>
              <a:t>оптического</a:t>
            </a:r>
            <a:r>
              <a:rPr lang="ru-RU" i="0" u="none" dirty="0"/>
              <a:t> диапазона критично: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0" u="none" dirty="0"/>
              <a:t>Наличие облачности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0" u="none" dirty="0"/>
              <a:t>Низкие углы освещенности / полярная ночь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74DA0-17DE-4DA4-A902-7FBDC7B19548}"/>
              </a:ext>
            </a:extLst>
          </p:cNvPr>
          <p:cNvSpPr txBox="1"/>
          <p:nvPr/>
        </p:nvSpPr>
        <p:spPr>
          <a:xfrm>
            <a:off x="3327238" y="4252059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3175">
                  <a:solidFill>
                    <a:schemeClr val="bg1"/>
                  </a:solidFill>
                </a:ln>
                <a:solidFill>
                  <a:srgbClr val="FDBB40"/>
                </a:solidFill>
              </a:rPr>
              <a:t>01/01/2021</a:t>
            </a:r>
            <a:endParaRPr lang="ru-RU" sz="1400" b="1" dirty="0">
              <a:ln w="3175">
                <a:solidFill>
                  <a:schemeClr val="bg1"/>
                </a:solidFill>
              </a:ln>
              <a:solidFill>
                <a:srgbClr val="FDBB4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E5FD8-FC29-41F9-8F39-1E51757041DC}"/>
              </a:ext>
            </a:extLst>
          </p:cNvPr>
          <p:cNvSpPr txBox="1"/>
          <p:nvPr/>
        </p:nvSpPr>
        <p:spPr>
          <a:xfrm>
            <a:off x="7098806" y="4233757"/>
            <a:ext cx="106952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ln w="3175">
                  <a:solidFill>
                    <a:schemeClr val="bg1"/>
                  </a:solidFill>
                </a:ln>
                <a:solidFill>
                  <a:srgbClr val="FDBB40"/>
                </a:solidFill>
              </a:defRPr>
            </a:lvl1pPr>
          </a:lstStyle>
          <a:p>
            <a:r>
              <a:rPr lang="en-US" dirty="0"/>
              <a:t>01/02/2021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407F8-E1B1-4B72-B88C-583E44C24AD2}"/>
              </a:ext>
            </a:extLst>
          </p:cNvPr>
          <p:cNvSpPr txBox="1"/>
          <p:nvPr/>
        </p:nvSpPr>
        <p:spPr>
          <a:xfrm>
            <a:off x="10834638" y="4227661"/>
            <a:ext cx="106952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 w="3175">
                  <a:solidFill>
                    <a:schemeClr val="bg1"/>
                  </a:solidFill>
                </a:ln>
                <a:solidFill>
                  <a:srgbClr val="FDBB40"/>
                </a:solidFill>
              </a:rPr>
              <a:t>01/03/2021</a:t>
            </a:r>
            <a:endParaRPr lang="ru-RU" sz="1400" b="1" dirty="0">
              <a:ln w="3175">
                <a:solidFill>
                  <a:schemeClr val="bg1"/>
                </a:solidFill>
              </a:ln>
              <a:solidFill>
                <a:srgbClr val="FDB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1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23059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278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Съемка в радиодиапазоне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C21B0C-8E7F-1158-8A8C-2645F9752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265" y="898271"/>
            <a:ext cx="7652462" cy="550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89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23059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3" y="484139"/>
            <a:ext cx="357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Пассивная микроволновая съемка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3E82AA-50B0-A288-5330-0EE1CF41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507" y="1622329"/>
            <a:ext cx="4382827" cy="33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F0427-C4FE-CEDC-A0D8-ABCAAF8E20A7}"/>
              </a:ext>
            </a:extLst>
          </p:cNvPr>
          <p:cNvSpPr txBox="1"/>
          <p:nvPr/>
        </p:nvSpPr>
        <p:spPr>
          <a:xfrm>
            <a:off x="102390" y="1435065"/>
            <a:ext cx="3860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Особенности данных: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Низкое разрешение – 15 км и хуже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Глобальный охват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Высокая периодичность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09AED-64EA-A058-18E9-AF408AFAEF06}"/>
              </a:ext>
            </a:extLst>
          </p:cNvPr>
          <p:cNvSpPr txBox="1"/>
          <p:nvPr/>
        </p:nvSpPr>
        <p:spPr>
          <a:xfrm>
            <a:off x="109963" y="3101800"/>
            <a:ext cx="6846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/>
              </a:rPr>
              <a:t>Назначение данных: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определение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водозапаса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облаков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интенсивность осадков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температура поверхности океана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направление и скорость приводного ветра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мониторинг ледовых и снежных покровов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восстановление профилей температуры и влажности атмосферы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r>
              <a:rPr lang="ru-RU" dirty="0">
                <a:solidFill>
                  <a:prstClr val="black"/>
                </a:solidFill>
                <a:latin typeface="Calibri"/>
              </a:rPr>
              <a:t>Примеры радиометров – МТВЗА-ГЯ,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AMSR-2, SSMIS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3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23059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357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Пассивная микроволновая съемка</a:t>
            </a:r>
          </a:p>
        </p:txBody>
      </p:sp>
      <p:pic>
        <p:nvPicPr>
          <p:cNvPr id="5" name="Picture 2" descr="X:\Meteor2\Marine_Weather_Systems\M2_23H.png">
            <a:extLst>
              <a:ext uri="{FF2B5EF4-FFF2-40B4-BE49-F238E27FC236}">
                <a16:creationId xmlns:a16="http://schemas.microsoft.com/office/drawing/2014/main" id="{7AFB5BBE-7D5F-1816-80AB-131AE35D8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3899" y="1787867"/>
            <a:ext cx="7964202" cy="498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CC2D41-15AC-3801-C93F-ACB04B2CE478}"/>
              </a:ext>
            </a:extLst>
          </p:cNvPr>
          <p:cNvSpPr txBox="1">
            <a:spLocks/>
          </p:cNvSpPr>
          <p:nvPr/>
        </p:nvSpPr>
        <p:spPr>
          <a:xfrm>
            <a:off x="6829064" y="1418535"/>
            <a:ext cx="271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>
                <a:latin typeface="+mn-lt"/>
                <a:ea typeface="+mn-ea"/>
                <a:cs typeface="+mn-cs"/>
              </a:rPr>
              <a:t>Метеор-М № 2. МТВЗА</a:t>
            </a:r>
            <a:endParaRPr lang="ru-RU" altLang="ru-RU" sz="18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6AFC3-D71F-6C8C-FD4B-BDD4A5F7CF92}"/>
              </a:ext>
            </a:extLst>
          </p:cNvPr>
          <p:cNvSpPr txBox="1"/>
          <p:nvPr/>
        </p:nvSpPr>
        <p:spPr>
          <a:xfrm>
            <a:off x="2504191" y="1396072"/>
            <a:ext cx="345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Calibri"/>
              </a:rPr>
              <a:t>Радиояркостные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температуры</a:t>
            </a:r>
          </a:p>
        </p:txBody>
      </p:sp>
    </p:spTree>
    <p:extLst>
      <p:ext uri="{BB962C8B-B14F-4D97-AF65-F5344CB8AC3E}">
        <p14:creationId xmlns:p14="http://schemas.microsoft.com/office/powerpoint/2010/main" val="201609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0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0" y="998556"/>
            <a:ext cx="4295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Пассивная микроволновая + оптическая съемка</a:t>
            </a:r>
            <a:endParaRPr lang="en-US" dirty="0"/>
          </a:p>
          <a:p>
            <a:r>
              <a:rPr lang="ru-RU" dirty="0"/>
              <a:t>Пример тематического продукта – концентрация (сплоченность) морского льда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6539C5-85AE-C6AA-4A8F-BDD77BD7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491" y="998556"/>
            <a:ext cx="6460309" cy="5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9AB18-20F1-7EF6-76D8-2C7780C8A07F}"/>
              </a:ext>
            </a:extLst>
          </p:cNvPr>
          <p:cNvSpPr txBox="1"/>
          <p:nvPr/>
        </p:nvSpPr>
        <p:spPr>
          <a:xfrm>
            <a:off x="0" y="2900115"/>
            <a:ext cx="4001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https://seaice.uni-bremen.de/sea-ice-concentration/modis-amsr2/</a:t>
            </a:r>
          </a:p>
        </p:txBody>
      </p:sp>
    </p:spTree>
    <p:extLst>
      <p:ext uri="{BB962C8B-B14F-4D97-AF65-F5344CB8AC3E}">
        <p14:creationId xmlns:p14="http://schemas.microsoft.com/office/powerpoint/2010/main" val="397051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6613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Радиолокационная съемка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8007-8142-9798-52A3-6AE564EEFFA2}"/>
              </a:ext>
            </a:extLst>
          </p:cNvPr>
          <p:cNvSpPr txBox="1"/>
          <p:nvPr/>
        </p:nvSpPr>
        <p:spPr>
          <a:xfrm>
            <a:off x="68555" y="1313570"/>
            <a:ext cx="5016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Особенности данных:</a:t>
            </a:r>
          </a:p>
          <a:p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Регистрируется три компоненты – амплитуда, фаза</a:t>
            </a:r>
            <a:r>
              <a:rPr lang="en-US" sz="2000" dirty="0"/>
              <a:t>,</a:t>
            </a:r>
            <a:r>
              <a:rPr lang="ru-RU" sz="2000" dirty="0"/>
              <a:t> время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Боковая съемка - искажения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Несколько частотных диапазонов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Наличие </a:t>
            </a:r>
            <a:r>
              <a:rPr lang="ru-RU" sz="2000" dirty="0" err="1"/>
              <a:t>спекл</a:t>
            </a:r>
            <a:r>
              <a:rPr lang="ru-RU" sz="2000" dirty="0"/>
              <a:t>-шума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Разная поляризация волны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E7275A7-2A80-D71B-8197-4548449E4FE2}"/>
              </a:ext>
            </a:extLst>
          </p:cNvPr>
          <p:cNvGrpSpPr/>
          <p:nvPr/>
        </p:nvGrpSpPr>
        <p:grpSpPr>
          <a:xfrm>
            <a:off x="6667501" y="759833"/>
            <a:ext cx="4537106" cy="5671477"/>
            <a:chOff x="4274878" y="863081"/>
            <a:chExt cx="4098733" cy="5091933"/>
          </a:xfrm>
        </p:grpSpPr>
        <p:grpSp>
          <p:nvGrpSpPr>
            <p:cNvPr id="6" name="Group 52">
              <a:extLst>
                <a:ext uri="{FF2B5EF4-FFF2-40B4-BE49-F238E27FC236}">
                  <a16:creationId xmlns:a16="http://schemas.microsoft.com/office/drawing/2014/main" id="{B5696F00-B9FE-E02C-B571-35BD1FDCDD8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066397" y="863081"/>
              <a:ext cx="2307214" cy="707469"/>
              <a:chOff x="651" y="1077"/>
              <a:chExt cx="2397" cy="735"/>
            </a:xfrm>
          </p:grpSpPr>
          <p:grpSp>
            <p:nvGrpSpPr>
              <p:cNvPr id="30" name="Group 48">
                <a:extLst>
                  <a:ext uri="{FF2B5EF4-FFF2-40B4-BE49-F238E27FC236}">
                    <a16:creationId xmlns:a16="http://schemas.microsoft.com/office/drawing/2014/main" id="{E0E6B28A-3256-9778-22CF-E1E4926000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2" y="1563"/>
                <a:ext cx="1960" cy="249"/>
                <a:chOff x="872" y="1563"/>
                <a:chExt cx="1960" cy="249"/>
              </a:xfrm>
            </p:grpSpPr>
            <p:grpSp>
              <p:nvGrpSpPr>
                <p:cNvPr id="60" name="Group 47">
                  <a:extLst>
                    <a:ext uri="{FF2B5EF4-FFF2-40B4-BE49-F238E27FC236}">
                      <a16:creationId xmlns:a16="http://schemas.microsoft.com/office/drawing/2014/main" id="{D05C1BAB-9F3D-A267-A180-CA618FEADA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563"/>
                  <a:ext cx="944" cy="69"/>
                  <a:chOff x="960" y="1563"/>
                  <a:chExt cx="944" cy="69"/>
                </a:xfrm>
              </p:grpSpPr>
              <p:sp>
                <p:nvSpPr>
                  <p:cNvPr id="62" name="Freeform 31">
                    <a:extLst>
                      <a:ext uri="{FF2B5EF4-FFF2-40B4-BE49-F238E27FC236}">
                        <a16:creationId xmlns:a16="http://schemas.microsoft.com/office/drawing/2014/main" id="{FBFB746D-647F-A901-18AF-716D289264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0" y="1563"/>
                    <a:ext cx="635" cy="69"/>
                  </a:xfrm>
                  <a:custGeom>
                    <a:avLst/>
                    <a:gdLst>
                      <a:gd name="T0" fmla="*/ 635 w 635"/>
                      <a:gd name="T1" fmla="*/ 0 h 69"/>
                      <a:gd name="T2" fmla="*/ 0 w 635"/>
                      <a:gd name="T3" fmla="*/ 69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635" h="69">
                        <a:moveTo>
                          <a:pt x="635" y="0"/>
                        </a:moveTo>
                        <a:lnTo>
                          <a:pt x="0" y="69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3" name="Freeform 32">
                    <a:extLst>
                      <a:ext uri="{FF2B5EF4-FFF2-40B4-BE49-F238E27FC236}">
                        <a16:creationId xmlns:a16="http://schemas.microsoft.com/office/drawing/2014/main" id="{BF644DA7-2450-CF89-877C-B95D1B1CEE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1566"/>
                    <a:ext cx="248" cy="66"/>
                  </a:xfrm>
                  <a:custGeom>
                    <a:avLst/>
                    <a:gdLst>
                      <a:gd name="T0" fmla="*/ 248 w 248"/>
                      <a:gd name="T1" fmla="*/ 0 h 66"/>
                      <a:gd name="T2" fmla="*/ 0 w 248"/>
                      <a:gd name="T3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248" h="66">
                        <a:moveTo>
                          <a:pt x="248" y="0"/>
                        </a:moveTo>
                        <a:lnTo>
                          <a:pt x="0" y="66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4" name="Freeform 33">
                    <a:extLst>
                      <a:ext uri="{FF2B5EF4-FFF2-40B4-BE49-F238E27FC236}">
                        <a16:creationId xmlns:a16="http://schemas.microsoft.com/office/drawing/2014/main" id="{2BDC2B60-8BB2-2708-8094-C14DC85083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36" y="1568"/>
                    <a:ext cx="54" cy="64"/>
                  </a:xfrm>
                  <a:custGeom>
                    <a:avLst/>
                    <a:gdLst>
                      <a:gd name="T0" fmla="*/ 48 w 54"/>
                      <a:gd name="T1" fmla="*/ 16 h 64"/>
                      <a:gd name="T2" fmla="*/ 54 w 54"/>
                      <a:gd name="T3" fmla="*/ 0 h 64"/>
                      <a:gd name="T4" fmla="*/ 0 w 54"/>
                      <a:gd name="T5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4" h="64">
                        <a:moveTo>
                          <a:pt x="48" y="16"/>
                        </a:moveTo>
                        <a:lnTo>
                          <a:pt x="54" y="0"/>
                        </a:lnTo>
                        <a:lnTo>
                          <a:pt x="0" y="64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5" name="Freeform 34">
                    <a:extLst>
                      <a:ext uri="{FF2B5EF4-FFF2-40B4-BE49-F238E27FC236}">
                        <a16:creationId xmlns:a16="http://schemas.microsoft.com/office/drawing/2014/main" id="{3CFD5802-C2C9-B1A4-0765-981912E5C9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9" y="1566"/>
                    <a:ext cx="7" cy="60"/>
                  </a:xfrm>
                  <a:custGeom>
                    <a:avLst/>
                    <a:gdLst>
                      <a:gd name="T0" fmla="*/ 0 w 7"/>
                      <a:gd name="T1" fmla="*/ 0 h 60"/>
                      <a:gd name="T2" fmla="*/ 7 w 7"/>
                      <a:gd name="T3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7" h="60">
                        <a:moveTo>
                          <a:pt x="0" y="0"/>
                        </a:moveTo>
                        <a:lnTo>
                          <a:pt x="7" y="6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6" name="Freeform 35">
                    <a:extLst>
                      <a:ext uri="{FF2B5EF4-FFF2-40B4-BE49-F238E27FC236}">
                        <a16:creationId xmlns:a16="http://schemas.microsoft.com/office/drawing/2014/main" id="{440D71B4-7225-715F-7A45-6876CA2B96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9" y="1566"/>
                    <a:ext cx="187" cy="66"/>
                  </a:xfrm>
                  <a:custGeom>
                    <a:avLst/>
                    <a:gdLst>
                      <a:gd name="T0" fmla="*/ 0 w 187"/>
                      <a:gd name="T1" fmla="*/ 0 h 66"/>
                      <a:gd name="T2" fmla="*/ 187 w 187"/>
                      <a:gd name="T3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87" h="66">
                        <a:moveTo>
                          <a:pt x="0" y="0"/>
                        </a:moveTo>
                        <a:lnTo>
                          <a:pt x="187" y="66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7" name="Freeform 36">
                    <a:extLst>
                      <a:ext uri="{FF2B5EF4-FFF2-40B4-BE49-F238E27FC236}">
                        <a16:creationId xmlns:a16="http://schemas.microsoft.com/office/drawing/2014/main" id="{B9788DBA-33C1-3885-65B5-2247B6BA20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7" y="1565"/>
                    <a:ext cx="305" cy="57"/>
                  </a:xfrm>
                  <a:custGeom>
                    <a:avLst/>
                    <a:gdLst>
                      <a:gd name="T0" fmla="*/ 0 w 305"/>
                      <a:gd name="T1" fmla="*/ 0 h 57"/>
                      <a:gd name="T2" fmla="*/ 305 w 305"/>
                      <a:gd name="T3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05" h="57">
                        <a:moveTo>
                          <a:pt x="0" y="0"/>
                        </a:moveTo>
                        <a:lnTo>
                          <a:pt x="305" y="57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68" name="Freeform 37">
                    <a:extLst>
                      <a:ext uri="{FF2B5EF4-FFF2-40B4-BE49-F238E27FC236}">
                        <a16:creationId xmlns:a16="http://schemas.microsoft.com/office/drawing/2014/main" id="{08369F3A-8685-DAE4-F27A-3493E4BD38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9" y="1565"/>
                    <a:ext cx="315" cy="24"/>
                  </a:xfrm>
                  <a:custGeom>
                    <a:avLst/>
                    <a:gdLst>
                      <a:gd name="T0" fmla="*/ 0 w 315"/>
                      <a:gd name="T1" fmla="*/ 0 h 24"/>
                      <a:gd name="T2" fmla="*/ 315 w 315"/>
                      <a:gd name="T3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15" h="24">
                        <a:moveTo>
                          <a:pt x="0" y="0"/>
                        </a:moveTo>
                        <a:lnTo>
                          <a:pt x="315" y="24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</p:grpSp>
            <p:sp>
              <p:nvSpPr>
                <p:cNvPr id="61" name="Freeform 27">
                  <a:extLst>
                    <a:ext uri="{FF2B5EF4-FFF2-40B4-BE49-F238E27FC236}">
                      <a16:creationId xmlns:a16="http://schemas.microsoft.com/office/drawing/2014/main" id="{8C0B7116-1E6B-D8D0-13C1-76BC0030E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1612"/>
                  <a:ext cx="1960" cy="200"/>
                </a:xfrm>
                <a:custGeom>
                  <a:avLst/>
                  <a:gdLst>
                    <a:gd name="T0" fmla="*/ 0 w 1960"/>
                    <a:gd name="T1" fmla="*/ 16 h 200"/>
                    <a:gd name="T2" fmla="*/ 12 w 1960"/>
                    <a:gd name="T3" fmla="*/ 200 h 200"/>
                    <a:gd name="T4" fmla="*/ 1960 w 1960"/>
                    <a:gd name="T5" fmla="*/ 164 h 200"/>
                    <a:gd name="T6" fmla="*/ 1868 w 1960"/>
                    <a:gd name="T7" fmla="*/ 0 h 200"/>
                    <a:gd name="T8" fmla="*/ 0 w 1960"/>
                    <a:gd name="T9" fmla="*/ 1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0" h="200">
                      <a:moveTo>
                        <a:pt x="0" y="16"/>
                      </a:moveTo>
                      <a:lnTo>
                        <a:pt x="12" y="200"/>
                      </a:lnTo>
                      <a:lnTo>
                        <a:pt x="1960" y="164"/>
                      </a:lnTo>
                      <a:lnTo>
                        <a:pt x="186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9900"/>
                    </a:gs>
                    <a:gs pos="100000">
                      <a:srgbClr val="CC99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</p:grpSp>
          <p:grpSp>
            <p:nvGrpSpPr>
              <p:cNvPr id="31" name="Group 50">
                <a:extLst>
                  <a:ext uri="{FF2B5EF4-FFF2-40B4-BE49-F238E27FC236}">
                    <a16:creationId xmlns:a16="http://schemas.microsoft.com/office/drawing/2014/main" id="{0735B083-62B7-1CB8-A802-ABB8B9BA5B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1" y="1077"/>
                <a:ext cx="1317" cy="468"/>
                <a:chOff x="651" y="1077"/>
                <a:chExt cx="1317" cy="468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2D9722-89B5-7748-74C8-DA42CEF0D9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1200"/>
                  <a:ext cx="201" cy="344"/>
                  <a:chOff x="1767" y="1200"/>
                  <a:chExt cx="201" cy="344"/>
                </a:xfrm>
              </p:grpSpPr>
              <p:sp>
                <p:nvSpPr>
                  <p:cNvPr id="57" name="Freeform 28">
                    <a:extLst>
                      <a:ext uri="{FF2B5EF4-FFF2-40B4-BE49-F238E27FC236}">
                        <a16:creationId xmlns:a16="http://schemas.microsoft.com/office/drawing/2014/main" id="{10EBDA31-EE08-D908-01BA-915E267CD3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76" y="1200"/>
                    <a:ext cx="192" cy="240"/>
                  </a:xfrm>
                  <a:custGeom>
                    <a:avLst/>
                    <a:gdLst>
                      <a:gd name="T0" fmla="*/ 0 w 192"/>
                      <a:gd name="T1" fmla="*/ 0 h 240"/>
                      <a:gd name="T2" fmla="*/ 192 w 192"/>
                      <a:gd name="T3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92" h="240">
                        <a:moveTo>
                          <a:pt x="0" y="0"/>
                        </a:moveTo>
                        <a:lnTo>
                          <a:pt x="192" y="24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8" name="Freeform 29">
                    <a:extLst>
                      <a:ext uri="{FF2B5EF4-FFF2-40B4-BE49-F238E27FC236}">
                        <a16:creationId xmlns:a16="http://schemas.microsoft.com/office/drawing/2014/main" id="{50A88F09-332E-53B8-D162-8A8E84621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70" y="1370"/>
                    <a:ext cx="198" cy="70"/>
                  </a:xfrm>
                  <a:custGeom>
                    <a:avLst/>
                    <a:gdLst>
                      <a:gd name="T0" fmla="*/ 0 w 198"/>
                      <a:gd name="T1" fmla="*/ 0 h 70"/>
                      <a:gd name="T2" fmla="*/ 198 w 198"/>
                      <a:gd name="T3" fmla="*/ 7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98" h="70">
                        <a:moveTo>
                          <a:pt x="0" y="0"/>
                        </a:moveTo>
                        <a:lnTo>
                          <a:pt x="198" y="7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9" name="Freeform 30">
                    <a:extLst>
                      <a:ext uri="{FF2B5EF4-FFF2-40B4-BE49-F238E27FC236}">
                        <a16:creationId xmlns:a16="http://schemas.microsoft.com/office/drawing/2014/main" id="{F3D12E5D-E9D5-28AF-33F2-4B225CB9EA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67" y="1440"/>
                    <a:ext cx="201" cy="104"/>
                  </a:xfrm>
                  <a:custGeom>
                    <a:avLst/>
                    <a:gdLst>
                      <a:gd name="T0" fmla="*/ 0 w 201"/>
                      <a:gd name="T1" fmla="*/ 104 h 104"/>
                      <a:gd name="T2" fmla="*/ 201 w 201"/>
                      <a:gd name="T3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201" h="104">
                        <a:moveTo>
                          <a:pt x="0" y="104"/>
                        </a:moveTo>
                        <a:lnTo>
                          <a:pt x="201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</p:grpSp>
            <p:grpSp>
              <p:nvGrpSpPr>
                <p:cNvPr id="51" name="Group 13">
                  <a:extLst>
                    <a:ext uri="{FF2B5EF4-FFF2-40B4-BE49-F238E27FC236}">
                      <a16:creationId xmlns:a16="http://schemas.microsoft.com/office/drawing/2014/main" id="{BDD84C6B-5C29-23D1-ADDE-07CF5507BA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1" y="1077"/>
                  <a:ext cx="1125" cy="468"/>
                  <a:chOff x="651" y="1077"/>
                  <a:chExt cx="1125" cy="468"/>
                </a:xfrm>
              </p:grpSpPr>
              <p:sp>
                <p:nvSpPr>
                  <p:cNvPr id="52" name="Freeform 8">
                    <a:extLst>
                      <a:ext uri="{FF2B5EF4-FFF2-40B4-BE49-F238E27FC236}">
                        <a16:creationId xmlns:a16="http://schemas.microsoft.com/office/drawing/2014/main" id="{02282F21-4E35-3B11-AD9C-3A322C473B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1" y="1077"/>
                    <a:ext cx="1125" cy="468"/>
                  </a:xfrm>
                  <a:custGeom>
                    <a:avLst/>
                    <a:gdLst>
                      <a:gd name="T0" fmla="*/ 24 w 1125"/>
                      <a:gd name="T1" fmla="*/ 0 h 468"/>
                      <a:gd name="T2" fmla="*/ 1125 w 1125"/>
                      <a:gd name="T3" fmla="*/ 123 h 468"/>
                      <a:gd name="T4" fmla="*/ 1116 w 1125"/>
                      <a:gd name="T5" fmla="*/ 468 h 468"/>
                      <a:gd name="T6" fmla="*/ 0 w 1125"/>
                      <a:gd name="T7" fmla="*/ 417 h 468"/>
                      <a:gd name="T8" fmla="*/ 24 w 1125"/>
                      <a:gd name="T9" fmla="*/ 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5" h="468">
                        <a:moveTo>
                          <a:pt x="24" y="0"/>
                        </a:moveTo>
                        <a:lnTo>
                          <a:pt x="1125" y="123"/>
                        </a:lnTo>
                        <a:lnTo>
                          <a:pt x="1116" y="468"/>
                        </a:lnTo>
                        <a:lnTo>
                          <a:pt x="0" y="41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FF"/>
                      </a:gs>
                      <a:gs pos="100000">
                        <a:srgbClr val="0066FF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3" name="Freeform 9">
                    <a:extLst>
                      <a:ext uri="{FF2B5EF4-FFF2-40B4-BE49-F238E27FC236}">
                        <a16:creationId xmlns:a16="http://schemas.microsoft.com/office/drawing/2014/main" id="{049587F0-AB34-5A4D-9845-9371A163D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2" y="1110"/>
                    <a:ext cx="28" cy="396"/>
                  </a:xfrm>
                  <a:custGeom>
                    <a:avLst/>
                    <a:gdLst>
                      <a:gd name="T0" fmla="*/ 28 w 28"/>
                      <a:gd name="T1" fmla="*/ 0 h 396"/>
                      <a:gd name="T2" fmla="*/ 0 w 28"/>
                      <a:gd name="T3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28" h="396">
                        <a:moveTo>
                          <a:pt x="28" y="0"/>
                        </a:moveTo>
                        <a:lnTo>
                          <a:pt x="0" y="396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4" name="Freeform 10">
                    <a:extLst>
                      <a:ext uri="{FF2B5EF4-FFF2-40B4-BE49-F238E27FC236}">
                        <a16:creationId xmlns:a16="http://schemas.microsoft.com/office/drawing/2014/main" id="{B458318D-C5AE-4043-88C9-A63B1D7C4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0" y="1134"/>
                    <a:ext cx="22" cy="384"/>
                  </a:xfrm>
                  <a:custGeom>
                    <a:avLst/>
                    <a:gdLst>
                      <a:gd name="T0" fmla="*/ 22 w 22"/>
                      <a:gd name="T1" fmla="*/ 0 h 384"/>
                      <a:gd name="T2" fmla="*/ 0 w 22"/>
                      <a:gd name="T3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22" h="384">
                        <a:moveTo>
                          <a:pt x="22" y="0"/>
                        </a:moveTo>
                        <a:lnTo>
                          <a:pt x="0" y="384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5" name="Freeform 11">
                    <a:extLst>
                      <a:ext uri="{FF2B5EF4-FFF2-40B4-BE49-F238E27FC236}">
                        <a16:creationId xmlns:a16="http://schemas.microsoft.com/office/drawing/2014/main" id="{89B27B11-8677-37A6-B0B5-6288607A09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82" y="1156"/>
                    <a:ext cx="18" cy="370"/>
                  </a:xfrm>
                  <a:custGeom>
                    <a:avLst/>
                    <a:gdLst>
                      <a:gd name="T0" fmla="*/ 18 w 18"/>
                      <a:gd name="T1" fmla="*/ 0 h 370"/>
                      <a:gd name="T2" fmla="*/ 0 w 18"/>
                      <a:gd name="T3" fmla="*/ 37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8" h="370">
                        <a:moveTo>
                          <a:pt x="18" y="0"/>
                        </a:moveTo>
                        <a:lnTo>
                          <a:pt x="0" y="37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56" name="Freeform 12">
                    <a:extLst>
                      <a:ext uri="{FF2B5EF4-FFF2-40B4-BE49-F238E27FC236}">
                        <a16:creationId xmlns:a16="http://schemas.microsoft.com/office/drawing/2014/main" id="{715550D3-0E16-404F-CFB9-40EFB8A762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4" y="1176"/>
                    <a:ext cx="16" cy="358"/>
                  </a:xfrm>
                  <a:custGeom>
                    <a:avLst/>
                    <a:gdLst>
                      <a:gd name="T0" fmla="*/ 16 w 16"/>
                      <a:gd name="T1" fmla="*/ 0 h 358"/>
                      <a:gd name="T2" fmla="*/ 0 w 16"/>
                      <a:gd name="T3" fmla="*/ 358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6" h="358">
                        <a:moveTo>
                          <a:pt x="16" y="0"/>
                        </a:moveTo>
                        <a:lnTo>
                          <a:pt x="0" y="358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</p:grpSp>
          </p:grpSp>
          <p:grpSp>
            <p:nvGrpSpPr>
              <p:cNvPr id="32" name="Group 44">
                <a:extLst>
                  <a:ext uri="{FF2B5EF4-FFF2-40B4-BE49-F238E27FC236}">
                    <a16:creationId xmlns:a16="http://schemas.microsoft.com/office/drawing/2014/main" id="{9BAF7A03-4D69-F3E1-8BB6-8F09935F03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1" y="1425"/>
                <a:ext cx="787" cy="331"/>
                <a:chOff x="2261" y="1425"/>
                <a:chExt cx="787" cy="331"/>
              </a:xfrm>
            </p:grpSpPr>
            <p:grpSp>
              <p:nvGrpSpPr>
                <p:cNvPr id="41" name="Group 19">
                  <a:extLst>
                    <a:ext uri="{FF2B5EF4-FFF2-40B4-BE49-F238E27FC236}">
                      <a16:creationId xmlns:a16="http://schemas.microsoft.com/office/drawing/2014/main" id="{422407C0-4BB4-607D-8F2D-2A3E1DFEE3E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48" y="1425"/>
                  <a:ext cx="600" cy="331"/>
                  <a:chOff x="2448" y="1425"/>
                  <a:chExt cx="600" cy="331"/>
                </a:xfrm>
              </p:grpSpPr>
              <p:sp>
                <p:nvSpPr>
                  <p:cNvPr id="45" name="Freeform 14">
                    <a:extLst>
                      <a:ext uri="{FF2B5EF4-FFF2-40B4-BE49-F238E27FC236}">
                        <a16:creationId xmlns:a16="http://schemas.microsoft.com/office/drawing/2014/main" id="{8ABAF014-C409-B46C-2F14-546118DB0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1425"/>
                    <a:ext cx="600" cy="331"/>
                  </a:xfrm>
                  <a:custGeom>
                    <a:avLst/>
                    <a:gdLst>
                      <a:gd name="T0" fmla="*/ 0 w 600"/>
                      <a:gd name="T1" fmla="*/ 0 h 331"/>
                      <a:gd name="T2" fmla="*/ 0 w 600"/>
                      <a:gd name="T3" fmla="*/ 331 h 331"/>
                      <a:gd name="T4" fmla="*/ 592 w 600"/>
                      <a:gd name="T5" fmla="*/ 327 h 331"/>
                      <a:gd name="T6" fmla="*/ 600 w 600"/>
                      <a:gd name="T7" fmla="*/ 60 h 331"/>
                      <a:gd name="T8" fmla="*/ 0 w 600"/>
                      <a:gd name="T9" fmla="*/ 0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00" h="331">
                        <a:moveTo>
                          <a:pt x="0" y="0"/>
                        </a:moveTo>
                        <a:lnTo>
                          <a:pt x="0" y="331"/>
                        </a:lnTo>
                        <a:lnTo>
                          <a:pt x="592" y="327"/>
                        </a:lnTo>
                        <a:lnTo>
                          <a:pt x="600" y="6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FF"/>
                      </a:gs>
                      <a:gs pos="100000">
                        <a:srgbClr val="0066FF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46" name="Freeform 15">
                    <a:extLst>
                      <a:ext uri="{FF2B5EF4-FFF2-40B4-BE49-F238E27FC236}">
                        <a16:creationId xmlns:a16="http://schemas.microsoft.com/office/drawing/2014/main" id="{6A5CB1CD-4D57-57B3-9154-11441D1AF7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0" y="1440"/>
                    <a:ext cx="1" cy="315"/>
                  </a:xfrm>
                  <a:custGeom>
                    <a:avLst/>
                    <a:gdLst>
                      <a:gd name="T0" fmla="*/ 0 w 1"/>
                      <a:gd name="T1" fmla="*/ 0 h 315"/>
                      <a:gd name="T2" fmla="*/ 0 w 1"/>
                      <a:gd name="T3" fmla="*/ 315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" h="315">
                        <a:moveTo>
                          <a:pt x="0" y="0"/>
                        </a:moveTo>
                        <a:lnTo>
                          <a:pt x="0" y="315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47" name="Freeform 16">
                    <a:extLst>
                      <a:ext uri="{FF2B5EF4-FFF2-40B4-BE49-F238E27FC236}">
                        <a16:creationId xmlns:a16="http://schemas.microsoft.com/office/drawing/2014/main" id="{BBAC0B51-2165-71E5-394F-72ED76329E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15" y="1449"/>
                    <a:ext cx="5" cy="305"/>
                  </a:xfrm>
                  <a:custGeom>
                    <a:avLst/>
                    <a:gdLst>
                      <a:gd name="T0" fmla="*/ 5 w 5"/>
                      <a:gd name="T1" fmla="*/ 0 h 305"/>
                      <a:gd name="T2" fmla="*/ 0 w 5"/>
                      <a:gd name="T3" fmla="*/ 305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" h="305">
                        <a:moveTo>
                          <a:pt x="5" y="0"/>
                        </a:moveTo>
                        <a:lnTo>
                          <a:pt x="0" y="305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48" name="Freeform 17">
                    <a:extLst>
                      <a:ext uri="{FF2B5EF4-FFF2-40B4-BE49-F238E27FC236}">
                        <a16:creationId xmlns:a16="http://schemas.microsoft.com/office/drawing/2014/main" id="{E5C42CBC-6D0C-4FE4-C60F-0EB99AEAB2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8" y="1463"/>
                    <a:ext cx="6" cy="291"/>
                  </a:xfrm>
                  <a:custGeom>
                    <a:avLst/>
                    <a:gdLst>
                      <a:gd name="T0" fmla="*/ 6 w 6"/>
                      <a:gd name="T1" fmla="*/ 0 h 291"/>
                      <a:gd name="T2" fmla="*/ 0 w 6"/>
                      <a:gd name="T3" fmla="*/ 291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6" h="291">
                        <a:moveTo>
                          <a:pt x="6" y="0"/>
                        </a:moveTo>
                        <a:lnTo>
                          <a:pt x="0" y="291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49" name="Freeform 18">
                    <a:extLst>
                      <a:ext uri="{FF2B5EF4-FFF2-40B4-BE49-F238E27FC236}">
                        <a16:creationId xmlns:a16="http://schemas.microsoft.com/office/drawing/2014/main" id="{49426B2A-353A-F05F-5F8D-D4D44F7D3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3" y="1473"/>
                    <a:ext cx="9" cy="278"/>
                  </a:xfrm>
                  <a:custGeom>
                    <a:avLst/>
                    <a:gdLst>
                      <a:gd name="T0" fmla="*/ 9 w 9"/>
                      <a:gd name="T1" fmla="*/ 0 h 278"/>
                      <a:gd name="T2" fmla="*/ 0 w 9"/>
                      <a:gd name="T3" fmla="*/ 278 h 2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" h="278">
                        <a:moveTo>
                          <a:pt x="9" y="0"/>
                        </a:moveTo>
                        <a:lnTo>
                          <a:pt x="0" y="278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</p:grpSp>
            <p:sp>
              <p:nvSpPr>
                <p:cNvPr id="42" name="Freeform 38">
                  <a:extLst>
                    <a:ext uri="{FF2B5EF4-FFF2-40B4-BE49-F238E27FC236}">
                      <a16:creationId xmlns:a16="http://schemas.microsoft.com/office/drawing/2014/main" id="{73719D5E-BD59-7433-3F44-062696A83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1" y="1425"/>
                  <a:ext cx="187" cy="162"/>
                </a:xfrm>
                <a:custGeom>
                  <a:avLst/>
                  <a:gdLst>
                    <a:gd name="T0" fmla="*/ 0 w 187"/>
                    <a:gd name="T1" fmla="*/ 162 h 162"/>
                    <a:gd name="T2" fmla="*/ 187 w 187"/>
                    <a:gd name="T3" fmla="*/ 0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87" h="162">
                      <a:moveTo>
                        <a:pt x="0" y="162"/>
                      </a:moveTo>
                      <a:lnTo>
                        <a:pt x="187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  <p:sp>
              <p:nvSpPr>
                <p:cNvPr id="43" name="Freeform 39">
                  <a:extLst>
                    <a:ext uri="{FF2B5EF4-FFF2-40B4-BE49-F238E27FC236}">
                      <a16:creationId xmlns:a16="http://schemas.microsoft.com/office/drawing/2014/main" id="{16EB6DFD-CFE9-30A0-2748-E461DCAA7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1" y="1585"/>
                  <a:ext cx="187" cy="1"/>
                </a:xfrm>
                <a:custGeom>
                  <a:avLst/>
                  <a:gdLst>
                    <a:gd name="T0" fmla="*/ 0 w 187"/>
                    <a:gd name="T1" fmla="*/ 1 h 1"/>
                    <a:gd name="T2" fmla="*/ 187 w 187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87" h="1">
                      <a:moveTo>
                        <a:pt x="0" y="1"/>
                      </a:moveTo>
                      <a:lnTo>
                        <a:pt x="187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  <p:sp>
              <p:nvSpPr>
                <p:cNvPr id="44" name="Freeform 40">
                  <a:extLst>
                    <a:ext uri="{FF2B5EF4-FFF2-40B4-BE49-F238E27FC236}">
                      <a16:creationId xmlns:a16="http://schemas.microsoft.com/office/drawing/2014/main" id="{1F8471AB-37BA-1877-629E-8BED646EB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1586"/>
                  <a:ext cx="188" cy="165"/>
                </a:xfrm>
                <a:custGeom>
                  <a:avLst/>
                  <a:gdLst>
                    <a:gd name="T0" fmla="*/ 0 w 188"/>
                    <a:gd name="T1" fmla="*/ 0 h 165"/>
                    <a:gd name="T2" fmla="*/ 188 w 188"/>
                    <a:gd name="T3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88" h="165">
                      <a:moveTo>
                        <a:pt x="0" y="0"/>
                      </a:moveTo>
                      <a:lnTo>
                        <a:pt x="188" y="165"/>
                      </a:lnTo>
                    </a:path>
                  </a:pathLst>
                </a:cu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</p:grpSp>
          <p:grpSp>
            <p:nvGrpSpPr>
              <p:cNvPr id="33" name="Group 46">
                <a:extLst>
                  <a:ext uri="{FF2B5EF4-FFF2-40B4-BE49-F238E27FC236}">
                    <a16:creationId xmlns:a16="http://schemas.microsoft.com/office/drawing/2014/main" id="{679E1784-C7AA-748D-E393-A82EBD87AE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3" y="1269"/>
                <a:ext cx="437" cy="483"/>
                <a:chOff x="1893" y="1269"/>
                <a:chExt cx="437" cy="483"/>
              </a:xfrm>
            </p:grpSpPr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id="{265FC319-744F-5EAE-33C5-ABC38F6DF3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" y="1269"/>
                  <a:ext cx="231" cy="483"/>
                </a:xfrm>
                <a:custGeom>
                  <a:avLst/>
                  <a:gdLst>
                    <a:gd name="T0" fmla="*/ 99 w 231"/>
                    <a:gd name="T1" fmla="*/ 0 h 483"/>
                    <a:gd name="T2" fmla="*/ 0 w 231"/>
                    <a:gd name="T3" fmla="*/ 339 h 483"/>
                    <a:gd name="T4" fmla="*/ 126 w 231"/>
                    <a:gd name="T5" fmla="*/ 483 h 483"/>
                    <a:gd name="T6" fmla="*/ 231 w 231"/>
                    <a:gd name="T7" fmla="*/ 132 h 483"/>
                    <a:gd name="T8" fmla="*/ 99 w 231"/>
                    <a:gd name="T9" fmla="*/ 0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483">
                      <a:moveTo>
                        <a:pt x="99" y="0"/>
                      </a:moveTo>
                      <a:lnTo>
                        <a:pt x="0" y="339"/>
                      </a:lnTo>
                      <a:lnTo>
                        <a:pt x="126" y="483"/>
                      </a:lnTo>
                      <a:lnTo>
                        <a:pt x="231" y="132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96600"/>
                    </a:gs>
                    <a:gs pos="100000">
                      <a:srgbClr val="9966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FF9933"/>
                      </a:solidFill>
                      <a:prstDash val="solid"/>
                      <a:round/>
                      <a:headEnd type="none" w="sm" len="sm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  <p:sp>
              <p:nvSpPr>
                <p:cNvPr id="35" name="Freeform 22">
                  <a:extLst>
                    <a:ext uri="{FF2B5EF4-FFF2-40B4-BE49-F238E27FC236}">
                      <a16:creationId xmlns:a16="http://schemas.microsoft.com/office/drawing/2014/main" id="{C0E69934-8281-0C72-2CE5-5926BAC80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269"/>
                  <a:ext cx="338" cy="156"/>
                </a:xfrm>
                <a:custGeom>
                  <a:avLst/>
                  <a:gdLst>
                    <a:gd name="T0" fmla="*/ 221 w 338"/>
                    <a:gd name="T1" fmla="*/ 14 h 156"/>
                    <a:gd name="T2" fmla="*/ 0 w 338"/>
                    <a:gd name="T3" fmla="*/ 0 h 156"/>
                    <a:gd name="T4" fmla="*/ 132 w 338"/>
                    <a:gd name="T5" fmla="*/ 132 h 156"/>
                    <a:gd name="T6" fmla="*/ 338 w 338"/>
                    <a:gd name="T7" fmla="*/ 156 h 156"/>
                    <a:gd name="T8" fmla="*/ 221 w 338"/>
                    <a:gd name="T9" fmla="*/ 14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8" h="156">
                      <a:moveTo>
                        <a:pt x="221" y="14"/>
                      </a:moveTo>
                      <a:lnTo>
                        <a:pt x="0" y="0"/>
                      </a:lnTo>
                      <a:lnTo>
                        <a:pt x="132" y="132"/>
                      </a:lnTo>
                      <a:lnTo>
                        <a:pt x="338" y="156"/>
                      </a:lnTo>
                      <a:lnTo>
                        <a:pt x="221" y="14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996600"/>
                      </a:solidFill>
                      <a:prstDash val="solid"/>
                      <a:round/>
                      <a:headEnd type="none" w="sm" len="sm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  <p:grpSp>
              <p:nvGrpSpPr>
                <p:cNvPr id="36" name="Group 45">
                  <a:extLst>
                    <a:ext uri="{FF2B5EF4-FFF2-40B4-BE49-F238E27FC236}">
                      <a16:creationId xmlns:a16="http://schemas.microsoft.com/office/drawing/2014/main" id="{BA58F496-C25C-8F23-896B-EC5AA7A641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1401"/>
                  <a:ext cx="314" cy="351"/>
                  <a:chOff x="2016" y="1401"/>
                  <a:chExt cx="314" cy="351"/>
                </a:xfrm>
              </p:grpSpPr>
              <p:sp>
                <p:nvSpPr>
                  <p:cNvPr id="38" name="Freeform 20">
                    <a:extLst>
                      <a:ext uri="{FF2B5EF4-FFF2-40B4-BE49-F238E27FC236}">
                        <a16:creationId xmlns:a16="http://schemas.microsoft.com/office/drawing/2014/main" id="{310A8B30-BBCB-FBA0-6EEC-AC4EFD852B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1401"/>
                    <a:ext cx="314" cy="351"/>
                  </a:xfrm>
                  <a:custGeom>
                    <a:avLst/>
                    <a:gdLst>
                      <a:gd name="T0" fmla="*/ 108 w 314"/>
                      <a:gd name="T1" fmla="*/ 0 h 351"/>
                      <a:gd name="T2" fmla="*/ 0 w 314"/>
                      <a:gd name="T3" fmla="*/ 351 h 351"/>
                      <a:gd name="T4" fmla="*/ 189 w 314"/>
                      <a:gd name="T5" fmla="*/ 351 h 351"/>
                      <a:gd name="T6" fmla="*/ 314 w 314"/>
                      <a:gd name="T7" fmla="*/ 17 h 351"/>
                      <a:gd name="T8" fmla="*/ 108 w 314"/>
                      <a:gd name="T9" fmla="*/ 0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4" h="351">
                        <a:moveTo>
                          <a:pt x="108" y="0"/>
                        </a:moveTo>
                        <a:lnTo>
                          <a:pt x="0" y="351"/>
                        </a:lnTo>
                        <a:lnTo>
                          <a:pt x="189" y="351"/>
                        </a:lnTo>
                        <a:lnTo>
                          <a:pt x="314" y="17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CC66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med" len="lg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39" name="Freeform 24">
                    <a:extLst>
                      <a:ext uri="{FF2B5EF4-FFF2-40B4-BE49-F238E27FC236}">
                        <a16:creationId xmlns:a16="http://schemas.microsoft.com/office/drawing/2014/main" id="{32E9ABF1-06B9-FCFA-1BB6-5701E6D100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9" y="1500"/>
                    <a:ext cx="72" cy="56"/>
                  </a:xfrm>
                  <a:custGeom>
                    <a:avLst/>
                    <a:gdLst>
                      <a:gd name="T0" fmla="*/ 12 w 72"/>
                      <a:gd name="T1" fmla="*/ 0 h 56"/>
                      <a:gd name="T2" fmla="*/ 0 w 72"/>
                      <a:gd name="T3" fmla="*/ 50 h 56"/>
                      <a:gd name="T4" fmla="*/ 57 w 72"/>
                      <a:gd name="T5" fmla="*/ 56 h 56"/>
                      <a:gd name="T6" fmla="*/ 72 w 72"/>
                      <a:gd name="T7" fmla="*/ 8 h 56"/>
                      <a:gd name="T8" fmla="*/ 12 w 72"/>
                      <a:gd name="T9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" h="56">
                        <a:moveTo>
                          <a:pt x="12" y="0"/>
                        </a:moveTo>
                        <a:lnTo>
                          <a:pt x="0" y="50"/>
                        </a:lnTo>
                        <a:lnTo>
                          <a:pt x="57" y="56"/>
                        </a:lnTo>
                        <a:lnTo>
                          <a:pt x="72" y="8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med" len="lg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  <p:sp>
                <p:nvSpPr>
                  <p:cNvPr id="40" name="Freeform 25">
                    <a:extLst>
                      <a:ext uri="{FF2B5EF4-FFF2-40B4-BE49-F238E27FC236}">
                        <a16:creationId xmlns:a16="http://schemas.microsoft.com/office/drawing/2014/main" id="{12FCF851-450C-AE6C-067A-E264929890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4" y="1616"/>
                    <a:ext cx="129" cy="99"/>
                  </a:xfrm>
                  <a:custGeom>
                    <a:avLst/>
                    <a:gdLst>
                      <a:gd name="T0" fmla="*/ 27 w 129"/>
                      <a:gd name="T1" fmla="*/ 0 h 99"/>
                      <a:gd name="T2" fmla="*/ 0 w 129"/>
                      <a:gd name="T3" fmla="*/ 96 h 99"/>
                      <a:gd name="T4" fmla="*/ 97 w 129"/>
                      <a:gd name="T5" fmla="*/ 99 h 99"/>
                      <a:gd name="T6" fmla="*/ 129 w 129"/>
                      <a:gd name="T7" fmla="*/ 7 h 99"/>
                      <a:gd name="T8" fmla="*/ 27 w 129"/>
                      <a:gd name="T9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9" h="99">
                        <a:moveTo>
                          <a:pt x="27" y="0"/>
                        </a:moveTo>
                        <a:lnTo>
                          <a:pt x="0" y="96"/>
                        </a:lnTo>
                        <a:lnTo>
                          <a:pt x="97" y="99"/>
                        </a:lnTo>
                        <a:lnTo>
                          <a:pt x="129" y="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med" len="lg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rIns="0"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4243E"/>
                      </a:solidFill>
                      <a:latin typeface="Arial" pitchFamily="34" charset="0"/>
                      <a:ea typeface="Geneva" pitchFamily="48" charset="-128"/>
                    </a:endParaRPr>
                  </a:p>
                </p:txBody>
              </p:sp>
            </p:grp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id="{5284A5B3-405F-44BC-0FF4-2B03416A71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5" y="1319"/>
                  <a:ext cx="159" cy="69"/>
                </a:xfrm>
                <a:custGeom>
                  <a:avLst/>
                  <a:gdLst>
                    <a:gd name="T0" fmla="*/ 0 w 159"/>
                    <a:gd name="T1" fmla="*/ 0 h 69"/>
                    <a:gd name="T2" fmla="*/ 63 w 159"/>
                    <a:gd name="T3" fmla="*/ 63 h 69"/>
                    <a:gd name="T4" fmla="*/ 159 w 159"/>
                    <a:gd name="T5" fmla="*/ 69 h 69"/>
                    <a:gd name="T6" fmla="*/ 101 w 159"/>
                    <a:gd name="T7" fmla="*/ 1 h 69"/>
                    <a:gd name="T8" fmla="*/ 0 w 159"/>
                    <a:gd name="T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69">
                      <a:moveTo>
                        <a:pt x="0" y="0"/>
                      </a:moveTo>
                      <a:lnTo>
                        <a:pt x="63" y="63"/>
                      </a:lnTo>
                      <a:lnTo>
                        <a:pt x="159" y="69"/>
                      </a:lnTo>
                      <a:lnTo>
                        <a:pt x="10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4243E"/>
                    </a:solidFill>
                    <a:latin typeface="Arial" pitchFamily="34" charset="0"/>
                    <a:ea typeface="Geneva" pitchFamily="48" charset="-128"/>
                  </a:endParaRPr>
                </a:p>
              </p:txBody>
            </p:sp>
          </p:grpSp>
        </p:grpSp>
        <p:pic>
          <p:nvPicPr>
            <p:cNvPr id="7" name="Picture 140" descr="1230571101472103398rg1024_soft_trees_2.svg.hi.png">
              <a:extLst>
                <a:ext uri="{FF2B5EF4-FFF2-40B4-BE49-F238E27FC236}">
                  <a16:creationId xmlns:a16="http://schemas.microsoft.com/office/drawing/2014/main" id="{97400656-72C8-3A13-C944-063437B36A02}"/>
                </a:ext>
              </a:extLst>
            </p:cNvPr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878" y="4346876"/>
              <a:ext cx="1203325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61">
              <a:extLst>
                <a:ext uri="{FF2B5EF4-FFF2-40B4-BE49-F238E27FC236}">
                  <a16:creationId xmlns:a16="http://schemas.microsoft.com/office/drawing/2014/main" id="{0B4618BF-7B40-8553-D11C-45131265E481}"/>
                </a:ext>
              </a:extLst>
            </p:cNvPr>
            <p:cNvGrpSpPr>
              <a:grpSpLocks/>
            </p:cNvGrpSpPr>
            <p:nvPr/>
          </p:nvGrpSpPr>
          <p:grpSpPr bwMode="auto">
            <a:xfrm rot="18165563">
              <a:off x="4434505" y="2939801"/>
              <a:ext cx="3825232" cy="377825"/>
              <a:chOff x="1921669" y="2621757"/>
              <a:chExt cx="5711139" cy="713925"/>
            </a:xfrm>
          </p:grpSpPr>
          <p:sp>
            <p:nvSpPr>
              <p:cNvPr id="20" name="Freeform 49">
                <a:extLst>
                  <a:ext uri="{FF2B5EF4-FFF2-40B4-BE49-F238E27FC236}">
                    <a16:creationId xmlns:a16="http://schemas.microsoft.com/office/drawing/2014/main" id="{C0E37617-2BCA-E365-C670-C6BCEFEA8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9679" y="2721641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1" name="Freeform 51">
                <a:extLst>
                  <a:ext uri="{FF2B5EF4-FFF2-40B4-BE49-F238E27FC236}">
                    <a16:creationId xmlns:a16="http://schemas.microsoft.com/office/drawing/2014/main" id="{E64901DC-DDD9-C504-5B7F-45313414E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694" y="267890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2" name="Freeform 52">
                <a:extLst>
                  <a:ext uri="{FF2B5EF4-FFF2-40B4-BE49-F238E27FC236}">
                    <a16:creationId xmlns:a16="http://schemas.microsoft.com/office/drawing/2014/main" id="{B12B4E1D-E56A-26C7-00B3-2A6D8B7D1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194" y="265033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0214CB0F-501F-9296-CB23-16E63BB7B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2694" y="263128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99916BF9-BB33-E25D-E630-708F86004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669" y="262175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36F8D41B-8582-2208-7AE1-67F72C9D0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8694" y="270748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7CC9CAC8-344A-63D2-55D9-FA3C06B6A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709" y="2689719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7" name="Freeform 58">
                <a:extLst>
                  <a:ext uri="{FF2B5EF4-FFF2-40B4-BE49-F238E27FC236}">
                    <a16:creationId xmlns:a16="http://schemas.microsoft.com/office/drawing/2014/main" id="{6C327EB0-B274-DF6E-F816-306F185CA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0431" y="273901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8" name="Freeform 59">
                <a:extLst>
                  <a:ext uri="{FF2B5EF4-FFF2-40B4-BE49-F238E27FC236}">
                    <a16:creationId xmlns:a16="http://schemas.microsoft.com/office/drawing/2014/main" id="{67C9470F-AC6C-715B-A289-1B2E7DC15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5752" y="2750859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29" name="Freeform 60">
                <a:extLst>
                  <a:ext uri="{FF2B5EF4-FFF2-40B4-BE49-F238E27FC236}">
                    <a16:creationId xmlns:a16="http://schemas.microsoft.com/office/drawing/2014/main" id="{9A2773AA-5E60-32BB-4C63-8AEAB837F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4164" y="275703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</p:grpSp>
        <p:grpSp>
          <p:nvGrpSpPr>
            <p:cNvPr id="9" name="Group 61">
              <a:extLst>
                <a:ext uri="{FF2B5EF4-FFF2-40B4-BE49-F238E27FC236}">
                  <a16:creationId xmlns:a16="http://schemas.microsoft.com/office/drawing/2014/main" id="{B5A261BD-6E3F-8803-F6AC-C725931C2073}"/>
                </a:ext>
              </a:extLst>
            </p:cNvPr>
            <p:cNvGrpSpPr>
              <a:grpSpLocks/>
            </p:cNvGrpSpPr>
            <p:nvPr/>
          </p:nvGrpSpPr>
          <p:grpSpPr bwMode="auto">
            <a:xfrm rot="6295156">
              <a:off x="4218499" y="2878176"/>
              <a:ext cx="3090479" cy="377825"/>
              <a:chOff x="1921669" y="2621757"/>
              <a:chExt cx="5711139" cy="713925"/>
            </a:xfrm>
          </p:grpSpPr>
          <p:sp>
            <p:nvSpPr>
              <p:cNvPr id="10" name="Freeform 49">
                <a:extLst>
                  <a:ext uri="{FF2B5EF4-FFF2-40B4-BE49-F238E27FC236}">
                    <a16:creationId xmlns:a16="http://schemas.microsoft.com/office/drawing/2014/main" id="{7AA70342-B4AC-21CE-7C64-EC968F194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9679" y="2721641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87FC97D7-E9D1-DB1F-A0C6-F1F94EC26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694" y="267890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7D0F22B0-230D-D31A-33FE-EED037943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194" y="265033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8E618ECF-D023-884D-24FB-C2FBFEC2E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2694" y="263128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EFE7FC5E-4DE4-0280-8F76-CDF4ABFB0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669" y="262175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52E25F7E-4C7C-F853-74F7-A642AB12D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8694" y="2707482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16A4B148-D790-00F1-9A0F-EAD8D2B0B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709" y="2689719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7" name="Freeform 58">
                <a:extLst>
                  <a:ext uri="{FF2B5EF4-FFF2-40B4-BE49-F238E27FC236}">
                    <a16:creationId xmlns:a16="http://schemas.microsoft.com/office/drawing/2014/main" id="{76E7A1B1-E52F-F052-0949-2965F927A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0431" y="273901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8" name="Freeform 59">
                <a:extLst>
                  <a:ext uri="{FF2B5EF4-FFF2-40B4-BE49-F238E27FC236}">
                    <a16:creationId xmlns:a16="http://schemas.microsoft.com/office/drawing/2014/main" id="{B0CC7DAA-0A31-9A4C-07CE-E31E5AE66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5752" y="2750859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  <p:sp>
            <p:nvSpPr>
              <p:cNvPr id="19" name="Freeform 60">
                <a:extLst>
                  <a:ext uri="{FF2B5EF4-FFF2-40B4-BE49-F238E27FC236}">
                    <a16:creationId xmlns:a16="http://schemas.microsoft.com/office/drawing/2014/main" id="{5B1398D1-C3C3-065C-0112-1F4A0BDA2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4164" y="2757037"/>
                <a:ext cx="578644" cy="578645"/>
              </a:xfrm>
              <a:custGeom>
                <a:avLst/>
                <a:gdLst>
                  <a:gd name="T0" fmla="*/ 0 w 578644"/>
                  <a:gd name="T1" fmla="*/ 283369 h 578645"/>
                  <a:gd name="T2" fmla="*/ 304800 w 578644"/>
                  <a:gd name="T3" fmla="*/ 283369 h 578645"/>
                  <a:gd name="T4" fmla="*/ 578644 w 578644"/>
                  <a:gd name="T5" fmla="*/ 283369 h 578645"/>
                  <a:gd name="T6" fmla="*/ 0 60000 65536"/>
                  <a:gd name="T7" fmla="*/ 0 60000 65536"/>
                  <a:gd name="T8" fmla="*/ 0 60000 65536"/>
                  <a:gd name="T9" fmla="*/ 0 w 578644"/>
                  <a:gd name="T10" fmla="*/ 0 h 578645"/>
                  <a:gd name="T11" fmla="*/ 578644 w 578644"/>
                  <a:gd name="T12" fmla="*/ 578645 h 5786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8644" h="578645">
                    <a:moveTo>
                      <a:pt x="0" y="283369"/>
                    </a:moveTo>
                    <a:cubicBezTo>
                      <a:pt x="92075" y="171450"/>
                      <a:pt x="172244" y="0"/>
                      <a:pt x="304800" y="283369"/>
                    </a:cubicBezTo>
                    <a:cubicBezTo>
                      <a:pt x="441325" y="578645"/>
                      <a:pt x="499270" y="397669"/>
                      <a:pt x="578644" y="283369"/>
                    </a:cubicBezTo>
                  </a:path>
                </a:pathLst>
              </a:custGeom>
              <a:noFill/>
              <a:ln w="25400" algn="ctr">
                <a:solidFill>
                  <a:schemeClr val="tx2">
                    <a:lumMod val="50000"/>
                  </a:schemeClr>
                </a:solidFill>
                <a:round/>
                <a:headEnd type="none" w="sm" len="sm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Arial" charset="0"/>
                  <a:ea typeface="Geneva" pitchFamily="48" charset="-128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1E4E540-EB70-8180-29FC-5CD332026C58}"/>
              </a:ext>
            </a:extLst>
          </p:cNvPr>
          <p:cNvSpPr txBox="1"/>
          <p:nvPr/>
        </p:nvSpPr>
        <p:spPr>
          <a:xfrm>
            <a:off x="757428" y="4753250"/>
            <a:ext cx="3185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Независимость от освещения</a:t>
            </a:r>
          </a:p>
          <a:p>
            <a:r>
              <a:rPr lang="ru-RU" b="1" dirty="0"/>
              <a:t>Независимость от облачности</a:t>
            </a:r>
          </a:p>
        </p:txBody>
      </p:sp>
    </p:spTree>
    <p:extLst>
      <p:ext uri="{BB962C8B-B14F-4D97-AF65-F5344CB8AC3E}">
        <p14:creationId xmlns:p14="http://schemas.microsoft.com/office/powerpoint/2010/main" val="332865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-9875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283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Радиолокационная съемка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8007-8142-9798-52A3-6AE564EEFFA2}"/>
              </a:ext>
            </a:extLst>
          </p:cNvPr>
          <p:cNvSpPr txBox="1"/>
          <p:nvPr/>
        </p:nvSpPr>
        <p:spPr>
          <a:xfrm>
            <a:off x="16230" y="856212"/>
            <a:ext cx="5016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Поляризация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60958-794C-91C6-6238-259ED31CD1FB}"/>
              </a:ext>
            </a:extLst>
          </p:cNvPr>
          <p:cNvSpPr txBox="1"/>
          <p:nvPr/>
        </p:nvSpPr>
        <p:spPr>
          <a:xfrm>
            <a:off x="16230" y="1251055"/>
            <a:ext cx="7856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r>
              <a:rPr lang="ru-RU" dirty="0"/>
              <a:t>Ориентация э/м волны относительно земной поверхности</a:t>
            </a: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2A059E41-79EC-E754-9149-5ED300D8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78" y="1620387"/>
            <a:ext cx="24646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Согласованный сигнал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VV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HH</a:t>
            </a:r>
          </a:p>
          <a:p>
            <a:r>
              <a:rPr lang="ru-RU" dirty="0"/>
              <a:t>Кросс-поляризация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VH </a:t>
            </a:r>
          </a:p>
        </p:txBody>
      </p:sp>
      <p:pic>
        <p:nvPicPr>
          <p:cNvPr id="71" name="Picture 2" descr="C:\Work\MSU\2018 Дюрсо\Картинки\40da99761fffa8f24af2746e2b7925dd.gif">
            <a:extLst>
              <a:ext uri="{FF2B5EF4-FFF2-40B4-BE49-F238E27FC236}">
                <a16:creationId xmlns:a16="http://schemas.microsoft.com/office/drawing/2014/main" id="{5006D1CA-009E-FF94-7BF4-BCBBF0ABA7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479" y="185780"/>
            <a:ext cx="3824643" cy="31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07FBD60-7E1D-E541-88DF-CE2FECF4340A}"/>
              </a:ext>
            </a:extLst>
          </p:cNvPr>
          <p:cNvGrpSpPr/>
          <p:nvPr/>
        </p:nvGrpSpPr>
        <p:grpSpPr>
          <a:xfrm>
            <a:off x="1833823" y="2887224"/>
            <a:ext cx="6398004" cy="3644973"/>
            <a:chOff x="107950" y="1628775"/>
            <a:chExt cx="8785225" cy="4563458"/>
          </a:xfrm>
        </p:grpSpPr>
        <p:sp>
          <p:nvSpPr>
            <p:cNvPr id="73" name="Text Box 5">
              <a:extLst>
                <a:ext uri="{FF2B5EF4-FFF2-40B4-BE49-F238E27FC236}">
                  <a16:creationId xmlns:a16="http://schemas.microsoft.com/office/drawing/2014/main" id="{4D891B7C-172E-91DC-9759-8C1D7B0AC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475" y="5367920"/>
              <a:ext cx="6480175" cy="82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73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Фрагменты РЛИ</a:t>
              </a:r>
              <a:r>
                <a:rPr lang="en-US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:</a:t>
              </a:r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 рыболовные суда при сильном волнении, Черное море </a:t>
              </a:r>
            </a:p>
            <a:p>
              <a:r>
                <a:rPr lang="ru-RU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КА </a:t>
              </a:r>
              <a:r>
                <a:rPr lang="en-US" altLang="ru-RU" sz="2000" b="1" dirty="0" err="1">
                  <a:solidFill>
                    <a:srgbClr val="5082BE"/>
                  </a:solidFill>
                  <a:cs typeface="Arial" panose="020B0604020202020204" pitchFamily="34" charset="0"/>
                </a:rPr>
                <a:t>Envisat</a:t>
              </a:r>
              <a:r>
                <a:rPr lang="en-US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 (</a:t>
              </a:r>
              <a:r>
                <a:rPr lang="ru-RU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С</a:t>
              </a:r>
              <a:r>
                <a:rPr lang="en-US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-</a:t>
              </a:r>
              <a:r>
                <a:rPr lang="ru-RU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диапазон</a:t>
              </a:r>
              <a:r>
                <a:rPr lang="en-US" altLang="ru-RU" sz="2000" b="1" dirty="0">
                  <a:solidFill>
                    <a:srgbClr val="5082BE"/>
                  </a:solidFill>
                  <a:cs typeface="Arial" panose="020B0604020202020204" pitchFamily="34" charset="0"/>
                </a:rPr>
                <a:t>)</a:t>
              </a:r>
              <a:endParaRPr lang="ru-RU" altLang="ru-RU" sz="2000" b="1" dirty="0">
                <a:solidFill>
                  <a:srgbClr val="5082B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" name="Rectangle 11">
              <a:extLst>
                <a:ext uri="{FF2B5EF4-FFF2-40B4-BE49-F238E27FC236}">
                  <a16:creationId xmlns:a16="http://schemas.microsoft.com/office/drawing/2014/main" id="{E0E86C4A-6AE0-5E46-E936-955790C05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" y="4560888"/>
              <a:ext cx="3457575" cy="32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873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Левый –</a:t>
              </a:r>
              <a:r>
                <a:rPr lang="en-US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 HH </a:t>
              </a:r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поляризация</a:t>
              </a:r>
            </a:p>
          </p:txBody>
        </p:sp>
        <p:sp>
          <p:nvSpPr>
            <p:cNvPr id="75" name="Rectangle 12">
              <a:extLst>
                <a:ext uri="{FF2B5EF4-FFF2-40B4-BE49-F238E27FC236}">
                  <a16:creationId xmlns:a16="http://schemas.microsoft.com/office/drawing/2014/main" id="{F8CDC7F9-7337-B8F8-F789-994BEE945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4560888"/>
              <a:ext cx="3673475" cy="324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873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Правый – </a:t>
              </a:r>
              <a:r>
                <a:rPr lang="en-US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HV</a:t>
              </a:r>
              <a:r>
                <a:rPr lang="ru-RU" altLang="ru-RU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 поляризация</a:t>
              </a:r>
            </a:p>
          </p:txBody>
        </p:sp>
        <p:pic>
          <p:nvPicPr>
            <p:cNvPr id="76" name="Picture 4" descr="разные_поляризации">
              <a:extLst>
                <a:ext uri="{FF2B5EF4-FFF2-40B4-BE49-F238E27FC236}">
                  <a16:creationId xmlns:a16="http://schemas.microsoft.com/office/drawing/2014/main" id="{69555044-DC47-D5A3-ABEA-F4D1BE11D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628775"/>
              <a:ext cx="8785225" cy="2860675"/>
            </a:xfrm>
            <a:prstGeom prst="rect">
              <a:avLst/>
            </a:prstGeom>
            <a:noFill/>
            <a:ln w="38100" cmpd="dbl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395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15795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36384" y="504049"/>
            <a:ext cx="613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Радиолокационная съемка – механизмы отражения сигнала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97FF4946-4166-29BA-8617-A8030495D403}"/>
              </a:ext>
            </a:extLst>
          </p:cNvPr>
          <p:cNvGrpSpPr>
            <a:grpSpLocks/>
          </p:cNvGrpSpPr>
          <p:nvPr/>
        </p:nvGrpSpPr>
        <p:grpSpPr bwMode="auto">
          <a:xfrm>
            <a:off x="2498725" y="1296450"/>
            <a:ext cx="7623175" cy="2827338"/>
            <a:chOff x="398" y="876"/>
            <a:chExt cx="4802" cy="1781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DA8DE884-5C06-CFB7-72D2-88BF60C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" y="1692"/>
              <a:ext cx="414" cy="576"/>
            </a:xfrm>
            <a:custGeom>
              <a:avLst/>
              <a:gdLst>
                <a:gd name="T0" fmla="*/ 2 w 414"/>
                <a:gd name="T1" fmla="*/ 576 h 576"/>
                <a:gd name="T2" fmla="*/ 0 w 414"/>
                <a:gd name="T3" fmla="*/ 0 h 576"/>
                <a:gd name="T4" fmla="*/ 414 w 414"/>
                <a:gd name="T5" fmla="*/ 0 h 576"/>
                <a:gd name="T6" fmla="*/ 414 w 414"/>
                <a:gd name="T7" fmla="*/ 576 h 576"/>
                <a:gd name="T8" fmla="*/ 2 w 414"/>
                <a:gd name="T9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76">
                  <a:moveTo>
                    <a:pt x="2" y="576"/>
                  </a:moveTo>
                  <a:lnTo>
                    <a:pt x="0" y="0"/>
                  </a:lnTo>
                  <a:lnTo>
                    <a:pt x="414" y="0"/>
                  </a:lnTo>
                  <a:lnTo>
                    <a:pt x="414" y="576"/>
                  </a:lnTo>
                  <a:lnTo>
                    <a:pt x="2" y="576"/>
                  </a:lnTo>
                  <a:close/>
                </a:path>
              </a:pathLst>
            </a:custGeom>
            <a:solidFill>
              <a:srgbClr val="FF9900"/>
            </a:solidFill>
            <a:ln w="1905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6F79EE07-133B-5595-B1E5-7D9D32ECA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2364"/>
              <a:ext cx="1938" cy="288"/>
            </a:xfrm>
            <a:custGeom>
              <a:avLst/>
              <a:gdLst>
                <a:gd name="T0" fmla="*/ 96 w 1938"/>
                <a:gd name="T1" fmla="*/ 0 h 288"/>
                <a:gd name="T2" fmla="*/ 1938 w 1938"/>
                <a:gd name="T3" fmla="*/ 0 h 288"/>
                <a:gd name="T4" fmla="*/ 1836 w 1938"/>
                <a:gd name="T5" fmla="*/ 288 h 288"/>
                <a:gd name="T6" fmla="*/ 432 w 1938"/>
                <a:gd name="T7" fmla="*/ 288 h 288"/>
                <a:gd name="T8" fmla="*/ 322 w 1938"/>
                <a:gd name="T9" fmla="*/ 276 h 288"/>
                <a:gd name="T10" fmla="*/ 288 w 1938"/>
                <a:gd name="T11" fmla="*/ 240 h 288"/>
                <a:gd name="T12" fmla="*/ 0 w 1938"/>
                <a:gd name="T13" fmla="*/ 0 h 288"/>
                <a:gd name="T14" fmla="*/ 96 w 1938"/>
                <a:gd name="T1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8" h="288">
                  <a:moveTo>
                    <a:pt x="96" y="0"/>
                  </a:moveTo>
                  <a:lnTo>
                    <a:pt x="1938" y="0"/>
                  </a:lnTo>
                  <a:lnTo>
                    <a:pt x="1836" y="288"/>
                  </a:lnTo>
                  <a:lnTo>
                    <a:pt x="432" y="288"/>
                  </a:lnTo>
                  <a:lnTo>
                    <a:pt x="322" y="276"/>
                  </a:lnTo>
                  <a:lnTo>
                    <a:pt x="288" y="240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9CCFF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12EAFC5F-4502-E7D3-764D-52A87223D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2255"/>
              <a:ext cx="1248" cy="402"/>
            </a:xfrm>
            <a:custGeom>
              <a:avLst/>
              <a:gdLst>
                <a:gd name="T0" fmla="*/ 0 w 1248"/>
                <a:gd name="T1" fmla="*/ 402 h 402"/>
                <a:gd name="T2" fmla="*/ 1248 w 1248"/>
                <a:gd name="T3" fmla="*/ 397 h 402"/>
                <a:gd name="T4" fmla="*/ 1148 w 1248"/>
                <a:gd name="T5" fmla="*/ 299 h 402"/>
                <a:gd name="T6" fmla="*/ 1104 w 1248"/>
                <a:gd name="T7" fmla="*/ 279 h 402"/>
                <a:gd name="T8" fmla="*/ 1056 w 1248"/>
                <a:gd name="T9" fmla="*/ 205 h 402"/>
                <a:gd name="T10" fmla="*/ 1010 w 1248"/>
                <a:gd name="T11" fmla="*/ 197 h 402"/>
                <a:gd name="T12" fmla="*/ 954 w 1248"/>
                <a:gd name="T13" fmla="*/ 171 h 402"/>
                <a:gd name="T14" fmla="*/ 912 w 1248"/>
                <a:gd name="T15" fmla="*/ 109 h 402"/>
                <a:gd name="T16" fmla="*/ 866 w 1248"/>
                <a:gd name="T17" fmla="*/ 85 h 402"/>
                <a:gd name="T18" fmla="*/ 768 w 1248"/>
                <a:gd name="T19" fmla="*/ 61 h 402"/>
                <a:gd name="T20" fmla="*/ 624 w 1248"/>
                <a:gd name="T21" fmla="*/ 61 h 402"/>
                <a:gd name="T22" fmla="*/ 534 w 1248"/>
                <a:gd name="T23" fmla="*/ 45 h 402"/>
                <a:gd name="T24" fmla="*/ 480 w 1248"/>
                <a:gd name="T25" fmla="*/ 13 h 402"/>
                <a:gd name="T26" fmla="*/ 440 w 1248"/>
                <a:gd name="T27" fmla="*/ 5 h 402"/>
                <a:gd name="T28" fmla="*/ 374 w 1248"/>
                <a:gd name="T29" fmla="*/ 17 h 402"/>
                <a:gd name="T30" fmla="*/ 304 w 1248"/>
                <a:gd name="T31" fmla="*/ 45 h 402"/>
                <a:gd name="T32" fmla="*/ 240 w 1248"/>
                <a:gd name="T33" fmla="*/ 37 h 402"/>
                <a:gd name="T34" fmla="*/ 148 w 1248"/>
                <a:gd name="T35" fmla="*/ 41 h 402"/>
                <a:gd name="T36" fmla="*/ 0 w 1248"/>
                <a:gd name="T37" fmla="*/ 0 h 402"/>
                <a:gd name="T38" fmla="*/ 0 w 1248"/>
                <a:gd name="T3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8" h="402">
                  <a:moveTo>
                    <a:pt x="0" y="402"/>
                  </a:moveTo>
                  <a:lnTo>
                    <a:pt x="1248" y="397"/>
                  </a:lnTo>
                  <a:lnTo>
                    <a:pt x="1148" y="299"/>
                  </a:lnTo>
                  <a:lnTo>
                    <a:pt x="1104" y="279"/>
                  </a:lnTo>
                  <a:lnTo>
                    <a:pt x="1056" y="205"/>
                  </a:lnTo>
                  <a:lnTo>
                    <a:pt x="1010" y="197"/>
                  </a:lnTo>
                  <a:lnTo>
                    <a:pt x="954" y="171"/>
                  </a:lnTo>
                  <a:lnTo>
                    <a:pt x="912" y="109"/>
                  </a:lnTo>
                  <a:lnTo>
                    <a:pt x="866" y="85"/>
                  </a:lnTo>
                  <a:lnTo>
                    <a:pt x="768" y="61"/>
                  </a:lnTo>
                  <a:lnTo>
                    <a:pt x="624" y="61"/>
                  </a:lnTo>
                  <a:lnTo>
                    <a:pt x="534" y="45"/>
                  </a:lnTo>
                  <a:lnTo>
                    <a:pt x="480" y="13"/>
                  </a:lnTo>
                  <a:lnTo>
                    <a:pt x="440" y="5"/>
                  </a:lnTo>
                  <a:lnTo>
                    <a:pt x="374" y="17"/>
                  </a:lnTo>
                  <a:lnTo>
                    <a:pt x="304" y="45"/>
                  </a:lnTo>
                  <a:lnTo>
                    <a:pt x="240" y="37"/>
                  </a:lnTo>
                  <a:lnTo>
                    <a:pt x="148" y="41"/>
                  </a:lnTo>
                  <a:lnTo>
                    <a:pt x="0" y="0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D8E49011-99DC-3C53-CAA0-E9D78CE7F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" y="2208"/>
              <a:ext cx="1984" cy="444"/>
            </a:xfrm>
            <a:custGeom>
              <a:avLst/>
              <a:gdLst>
                <a:gd name="T0" fmla="*/ 0 w 1984"/>
                <a:gd name="T1" fmla="*/ 444 h 444"/>
                <a:gd name="T2" fmla="*/ 62 w 1984"/>
                <a:gd name="T3" fmla="*/ 348 h 444"/>
                <a:gd name="T4" fmla="*/ 102 w 1984"/>
                <a:gd name="T5" fmla="*/ 282 h 444"/>
                <a:gd name="T6" fmla="*/ 134 w 1984"/>
                <a:gd name="T7" fmla="*/ 220 h 444"/>
                <a:gd name="T8" fmla="*/ 172 w 1984"/>
                <a:gd name="T9" fmla="*/ 160 h 444"/>
                <a:gd name="T10" fmla="*/ 194 w 1984"/>
                <a:gd name="T11" fmla="*/ 124 h 444"/>
                <a:gd name="T12" fmla="*/ 236 w 1984"/>
                <a:gd name="T13" fmla="*/ 88 h 444"/>
                <a:gd name="T14" fmla="*/ 290 w 1984"/>
                <a:gd name="T15" fmla="*/ 68 h 444"/>
                <a:gd name="T16" fmla="*/ 364 w 1984"/>
                <a:gd name="T17" fmla="*/ 58 h 444"/>
                <a:gd name="T18" fmla="*/ 424 w 1984"/>
                <a:gd name="T19" fmla="*/ 58 h 444"/>
                <a:gd name="T20" fmla="*/ 494 w 1984"/>
                <a:gd name="T21" fmla="*/ 52 h 444"/>
                <a:gd name="T22" fmla="*/ 938 w 1984"/>
                <a:gd name="T23" fmla="*/ 52 h 444"/>
                <a:gd name="T24" fmla="*/ 1016 w 1984"/>
                <a:gd name="T25" fmla="*/ 30 h 444"/>
                <a:gd name="T26" fmla="*/ 1092 w 1984"/>
                <a:gd name="T27" fmla="*/ 8 h 444"/>
                <a:gd name="T28" fmla="*/ 1146 w 1984"/>
                <a:gd name="T29" fmla="*/ 2 h 444"/>
                <a:gd name="T30" fmla="*/ 1216 w 1984"/>
                <a:gd name="T31" fmla="*/ 0 h 444"/>
                <a:gd name="T32" fmla="*/ 1310 w 1984"/>
                <a:gd name="T33" fmla="*/ 0 h 444"/>
                <a:gd name="T34" fmla="*/ 1420 w 1984"/>
                <a:gd name="T35" fmla="*/ 6 h 444"/>
                <a:gd name="T36" fmla="*/ 1522 w 1984"/>
                <a:gd name="T37" fmla="*/ 12 h 444"/>
                <a:gd name="T38" fmla="*/ 1578 w 1984"/>
                <a:gd name="T39" fmla="*/ 22 h 444"/>
                <a:gd name="T40" fmla="*/ 1688 w 1984"/>
                <a:gd name="T41" fmla="*/ 36 h 444"/>
                <a:gd name="T42" fmla="*/ 1826 w 1984"/>
                <a:gd name="T43" fmla="*/ 56 h 444"/>
                <a:gd name="T44" fmla="*/ 1980 w 1984"/>
                <a:gd name="T45" fmla="*/ 80 h 444"/>
                <a:gd name="T46" fmla="*/ 1984 w 1984"/>
                <a:gd name="T47" fmla="*/ 444 h 444"/>
                <a:gd name="T48" fmla="*/ 0 w 1984"/>
                <a:gd name="T4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84" h="444">
                  <a:moveTo>
                    <a:pt x="0" y="444"/>
                  </a:moveTo>
                  <a:lnTo>
                    <a:pt x="62" y="348"/>
                  </a:lnTo>
                  <a:lnTo>
                    <a:pt x="102" y="282"/>
                  </a:lnTo>
                  <a:lnTo>
                    <a:pt x="134" y="220"/>
                  </a:lnTo>
                  <a:lnTo>
                    <a:pt x="172" y="160"/>
                  </a:lnTo>
                  <a:lnTo>
                    <a:pt x="194" y="124"/>
                  </a:lnTo>
                  <a:lnTo>
                    <a:pt x="236" y="88"/>
                  </a:lnTo>
                  <a:lnTo>
                    <a:pt x="290" y="68"/>
                  </a:lnTo>
                  <a:lnTo>
                    <a:pt x="364" y="58"/>
                  </a:lnTo>
                  <a:lnTo>
                    <a:pt x="424" y="58"/>
                  </a:lnTo>
                  <a:lnTo>
                    <a:pt x="494" y="52"/>
                  </a:lnTo>
                  <a:lnTo>
                    <a:pt x="938" y="52"/>
                  </a:lnTo>
                  <a:lnTo>
                    <a:pt x="1016" y="30"/>
                  </a:lnTo>
                  <a:lnTo>
                    <a:pt x="1092" y="8"/>
                  </a:lnTo>
                  <a:lnTo>
                    <a:pt x="1146" y="2"/>
                  </a:lnTo>
                  <a:lnTo>
                    <a:pt x="1216" y="0"/>
                  </a:lnTo>
                  <a:lnTo>
                    <a:pt x="1310" y="0"/>
                  </a:lnTo>
                  <a:lnTo>
                    <a:pt x="1420" y="6"/>
                  </a:lnTo>
                  <a:lnTo>
                    <a:pt x="1522" y="12"/>
                  </a:lnTo>
                  <a:lnTo>
                    <a:pt x="1578" y="22"/>
                  </a:lnTo>
                  <a:lnTo>
                    <a:pt x="1688" y="36"/>
                  </a:lnTo>
                  <a:lnTo>
                    <a:pt x="1826" y="56"/>
                  </a:lnTo>
                  <a:lnTo>
                    <a:pt x="1980" y="80"/>
                  </a:lnTo>
                  <a:lnTo>
                    <a:pt x="1984" y="444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grpSp>
          <p:nvGrpSpPr>
            <p:cNvPr id="74" name="Group 9">
              <a:extLst>
                <a:ext uri="{FF2B5EF4-FFF2-40B4-BE49-F238E27FC236}">
                  <a16:creationId xmlns:a16="http://schemas.microsoft.com/office/drawing/2014/main" id="{B792BA30-7700-B57C-252B-0BA7913BB6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" y="876"/>
              <a:ext cx="577" cy="337"/>
              <a:chOff x="432" y="1520"/>
              <a:chExt cx="577" cy="337"/>
            </a:xfrm>
          </p:grpSpPr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A3C3439E-2182-83E5-C7DF-E656A66F8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732"/>
                <a:ext cx="180" cy="60"/>
              </a:xfrm>
              <a:custGeom>
                <a:avLst/>
                <a:gdLst>
                  <a:gd name="T0" fmla="*/ 177 w 180"/>
                  <a:gd name="T1" fmla="*/ 0 h 60"/>
                  <a:gd name="T2" fmla="*/ 0 w 180"/>
                  <a:gd name="T3" fmla="*/ 55 h 60"/>
                  <a:gd name="T4" fmla="*/ 1 w 180"/>
                  <a:gd name="T5" fmla="*/ 59 h 60"/>
                  <a:gd name="T6" fmla="*/ 179 w 180"/>
                  <a:gd name="T7" fmla="*/ 3 h 60"/>
                  <a:gd name="T8" fmla="*/ 177 w 18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60">
                    <a:moveTo>
                      <a:pt x="177" y="0"/>
                    </a:moveTo>
                    <a:lnTo>
                      <a:pt x="0" y="55"/>
                    </a:lnTo>
                    <a:lnTo>
                      <a:pt x="1" y="59"/>
                    </a:lnTo>
                    <a:lnTo>
                      <a:pt x="179" y="3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1">
                <a:extLst>
                  <a:ext uri="{FF2B5EF4-FFF2-40B4-BE49-F238E27FC236}">
                    <a16:creationId xmlns:a16="http://schemas.microsoft.com/office/drawing/2014/main" id="{7E5636BB-A983-7C02-6672-93965AF6E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1669"/>
                <a:ext cx="180" cy="61"/>
              </a:xfrm>
              <a:custGeom>
                <a:avLst/>
                <a:gdLst>
                  <a:gd name="T0" fmla="*/ 177 w 180"/>
                  <a:gd name="T1" fmla="*/ 0 h 61"/>
                  <a:gd name="T2" fmla="*/ 0 w 180"/>
                  <a:gd name="T3" fmla="*/ 55 h 61"/>
                  <a:gd name="T4" fmla="*/ 1 w 180"/>
                  <a:gd name="T5" fmla="*/ 60 h 61"/>
                  <a:gd name="T6" fmla="*/ 179 w 180"/>
                  <a:gd name="T7" fmla="*/ 3 h 61"/>
                  <a:gd name="T8" fmla="*/ 177 w 180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61">
                    <a:moveTo>
                      <a:pt x="177" y="0"/>
                    </a:moveTo>
                    <a:lnTo>
                      <a:pt x="0" y="55"/>
                    </a:lnTo>
                    <a:lnTo>
                      <a:pt x="1" y="60"/>
                    </a:lnTo>
                    <a:lnTo>
                      <a:pt x="179" y="3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2">
                <a:extLst>
                  <a:ext uri="{FF2B5EF4-FFF2-40B4-BE49-F238E27FC236}">
                    <a16:creationId xmlns:a16="http://schemas.microsoft.com/office/drawing/2014/main" id="{CF2329EE-3E99-96EE-DDE4-05FB91C18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1664"/>
                <a:ext cx="71" cy="85"/>
              </a:xfrm>
              <a:custGeom>
                <a:avLst/>
                <a:gdLst>
                  <a:gd name="T0" fmla="*/ 32 w 71"/>
                  <a:gd name="T1" fmla="*/ 0 h 85"/>
                  <a:gd name="T2" fmla="*/ 0 w 71"/>
                  <a:gd name="T3" fmla="*/ 9 h 85"/>
                  <a:gd name="T4" fmla="*/ 37 w 71"/>
                  <a:gd name="T5" fmla="*/ 84 h 85"/>
                  <a:gd name="T6" fmla="*/ 70 w 71"/>
                  <a:gd name="T7" fmla="*/ 74 h 85"/>
                  <a:gd name="T8" fmla="*/ 32 w 71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32" y="0"/>
                    </a:moveTo>
                    <a:lnTo>
                      <a:pt x="0" y="9"/>
                    </a:lnTo>
                    <a:lnTo>
                      <a:pt x="37" y="84"/>
                    </a:lnTo>
                    <a:lnTo>
                      <a:pt x="70" y="7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">
                <a:extLst>
                  <a:ext uri="{FF2B5EF4-FFF2-40B4-BE49-F238E27FC236}">
                    <a16:creationId xmlns:a16="http://schemas.microsoft.com/office/drawing/2014/main" id="{355D90EF-7E06-FF0C-55E0-7B13B71D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" y="1670"/>
                <a:ext cx="17" cy="17"/>
              </a:xfrm>
              <a:custGeom>
                <a:avLst/>
                <a:gdLst>
                  <a:gd name="T0" fmla="*/ 9 w 17"/>
                  <a:gd name="T1" fmla="*/ 0 h 17"/>
                  <a:gd name="T2" fmla="*/ 0 w 17"/>
                  <a:gd name="T3" fmla="*/ 2 h 17"/>
                  <a:gd name="T4" fmla="*/ 6 w 17"/>
                  <a:gd name="T5" fmla="*/ 16 h 17"/>
                  <a:gd name="T6" fmla="*/ 16 w 17"/>
                  <a:gd name="T7" fmla="*/ 13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2"/>
                    </a:lnTo>
                    <a:lnTo>
                      <a:pt x="6" y="16"/>
                    </a:lnTo>
                    <a:lnTo>
                      <a:pt x="16" y="1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4">
                <a:extLst>
                  <a:ext uri="{FF2B5EF4-FFF2-40B4-BE49-F238E27FC236}">
                    <a16:creationId xmlns:a16="http://schemas.microsoft.com/office/drawing/2014/main" id="{4F5FF2C6-D2BC-48C0-CD5D-6C66D55EE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" y="1730"/>
                <a:ext cx="17" cy="17"/>
              </a:xfrm>
              <a:custGeom>
                <a:avLst/>
                <a:gdLst>
                  <a:gd name="T0" fmla="*/ 9 w 17"/>
                  <a:gd name="T1" fmla="*/ 0 h 17"/>
                  <a:gd name="T2" fmla="*/ 0 w 17"/>
                  <a:gd name="T3" fmla="*/ 2 h 17"/>
                  <a:gd name="T4" fmla="*/ 6 w 17"/>
                  <a:gd name="T5" fmla="*/ 16 h 17"/>
                  <a:gd name="T6" fmla="*/ 16 w 17"/>
                  <a:gd name="T7" fmla="*/ 13 h 17"/>
                  <a:gd name="T8" fmla="*/ 9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lnTo>
                      <a:pt x="0" y="2"/>
                    </a:lnTo>
                    <a:lnTo>
                      <a:pt x="6" y="16"/>
                    </a:lnTo>
                    <a:lnTo>
                      <a:pt x="16" y="1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5">
                <a:extLst>
                  <a:ext uri="{FF2B5EF4-FFF2-40B4-BE49-F238E27FC236}">
                    <a16:creationId xmlns:a16="http://schemas.microsoft.com/office/drawing/2014/main" id="{1ACC01D2-D5CC-4249-8C4D-A9ED36E4F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" y="1684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2 h 17"/>
                  <a:gd name="T4" fmla="*/ 6 w 17"/>
                  <a:gd name="T5" fmla="*/ 16 h 17"/>
                  <a:gd name="T6" fmla="*/ 16 w 17"/>
                  <a:gd name="T7" fmla="*/ 13 h 17"/>
                  <a:gd name="T8" fmla="*/ 8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2"/>
                    </a:lnTo>
                    <a:lnTo>
                      <a:pt x="6" y="16"/>
                    </a:lnTo>
                    <a:lnTo>
                      <a:pt x="16" y="13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6">
                <a:extLst>
                  <a:ext uri="{FF2B5EF4-FFF2-40B4-BE49-F238E27FC236}">
                    <a16:creationId xmlns:a16="http://schemas.microsoft.com/office/drawing/2014/main" id="{05C73373-2957-C073-2833-0965AE881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" y="1687"/>
                <a:ext cx="17" cy="17"/>
              </a:xfrm>
              <a:custGeom>
                <a:avLst/>
                <a:gdLst>
                  <a:gd name="T0" fmla="*/ 11 w 17"/>
                  <a:gd name="T1" fmla="*/ 0 h 17"/>
                  <a:gd name="T2" fmla="*/ 0 w 17"/>
                  <a:gd name="T3" fmla="*/ 3 h 17"/>
                  <a:gd name="T4" fmla="*/ 4 w 17"/>
                  <a:gd name="T5" fmla="*/ 16 h 17"/>
                  <a:gd name="T6" fmla="*/ 16 w 17"/>
                  <a:gd name="T7" fmla="*/ 12 h 17"/>
                  <a:gd name="T8" fmla="*/ 11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0"/>
                    </a:moveTo>
                    <a:lnTo>
                      <a:pt x="0" y="3"/>
                    </a:lnTo>
                    <a:lnTo>
                      <a:pt x="4" y="16"/>
                    </a:lnTo>
                    <a:lnTo>
                      <a:pt x="16" y="12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7">
                <a:extLst>
                  <a:ext uri="{FF2B5EF4-FFF2-40B4-BE49-F238E27FC236}">
                    <a16:creationId xmlns:a16="http://schemas.microsoft.com/office/drawing/2014/main" id="{6A28C85D-957A-BF0F-168A-70A488E2E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" y="1670"/>
                <a:ext cx="55" cy="21"/>
              </a:xfrm>
              <a:custGeom>
                <a:avLst/>
                <a:gdLst>
                  <a:gd name="T0" fmla="*/ 48 w 55"/>
                  <a:gd name="T1" fmla="*/ 20 h 21"/>
                  <a:gd name="T2" fmla="*/ 2 w 55"/>
                  <a:gd name="T3" fmla="*/ 5 h 21"/>
                  <a:gd name="T4" fmla="*/ 0 w 55"/>
                  <a:gd name="T5" fmla="*/ 0 h 21"/>
                  <a:gd name="T6" fmla="*/ 54 w 55"/>
                  <a:gd name="T7" fmla="*/ 18 h 21"/>
                  <a:gd name="T8" fmla="*/ 48 w 55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1">
                    <a:moveTo>
                      <a:pt x="48" y="20"/>
                    </a:moveTo>
                    <a:lnTo>
                      <a:pt x="2" y="5"/>
                    </a:lnTo>
                    <a:lnTo>
                      <a:pt x="0" y="0"/>
                    </a:lnTo>
                    <a:lnTo>
                      <a:pt x="54" y="18"/>
                    </a:lnTo>
                    <a:lnTo>
                      <a:pt x="48" y="2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8">
                <a:extLst>
                  <a:ext uri="{FF2B5EF4-FFF2-40B4-BE49-F238E27FC236}">
                    <a16:creationId xmlns:a16="http://schemas.microsoft.com/office/drawing/2014/main" id="{BD76EECE-C62B-1C3E-87E3-35E6516D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" y="1693"/>
                <a:ext cx="26" cy="43"/>
              </a:xfrm>
              <a:custGeom>
                <a:avLst/>
                <a:gdLst>
                  <a:gd name="T0" fmla="*/ 19 w 26"/>
                  <a:gd name="T1" fmla="*/ 1 h 43"/>
                  <a:gd name="T2" fmla="*/ 0 w 26"/>
                  <a:gd name="T3" fmla="*/ 37 h 43"/>
                  <a:gd name="T4" fmla="*/ 2 w 26"/>
                  <a:gd name="T5" fmla="*/ 42 h 43"/>
                  <a:gd name="T6" fmla="*/ 25 w 26"/>
                  <a:gd name="T7" fmla="*/ 0 h 43"/>
                  <a:gd name="T8" fmla="*/ 19 w 26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3">
                    <a:moveTo>
                      <a:pt x="19" y="1"/>
                    </a:moveTo>
                    <a:lnTo>
                      <a:pt x="0" y="37"/>
                    </a:lnTo>
                    <a:lnTo>
                      <a:pt x="2" y="42"/>
                    </a:lnTo>
                    <a:lnTo>
                      <a:pt x="25" y="0"/>
                    </a:lnTo>
                    <a:lnTo>
                      <a:pt x="19" y="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id="{DD0DD131-A862-1C56-7AA4-26AA4C0F6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" y="1676"/>
                <a:ext cx="72" cy="84"/>
              </a:xfrm>
              <a:custGeom>
                <a:avLst/>
                <a:gdLst>
                  <a:gd name="T0" fmla="*/ 32 w 72"/>
                  <a:gd name="T1" fmla="*/ 0 h 84"/>
                  <a:gd name="T2" fmla="*/ 0 w 72"/>
                  <a:gd name="T3" fmla="*/ 9 h 84"/>
                  <a:gd name="T4" fmla="*/ 38 w 72"/>
                  <a:gd name="T5" fmla="*/ 83 h 84"/>
                  <a:gd name="T6" fmla="*/ 71 w 72"/>
                  <a:gd name="T7" fmla="*/ 73 h 84"/>
                  <a:gd name="T8" fmla="*/ 32 w 7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4">
                    <a:moveTo>
                      <a:pt x="32" y="0"/>
                    </a:moveTo>
                    <a:lnTo>
                      <a:pt x="0" y="9"/>
                    </a:lnTo>
                    <a:lnTo>
                      <a:pt x="38" y="83"/>
                    </a:lnTo>
                    <a:lnTo>
                      <a:pt x="71" y="73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5253D622-E68E-FE5C-8096-22BD3F739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1687"/>
                <a:ext cx="71" cy="85"/>
              </a:xfrm>
              <a:custGeom>
                <a:avLst/>
                <a:gdLst>
                  <a:gd name="T0" fmla="*/ 32 w 71"/>
                  <a:gd name="T1" fmla="*/ 0 h 85"/>
                  <a:gd name="T2" fmla="*/ 0 w 71"/>
                  <a:gd name="T3" fmla="*/ 9 h 85"/>
                  <a:gd name="T4" fmla="*/ 37 w 71"/>
                  <a:gd name="T5" fmla="*/ 84 h 85"/>
                  <a:gd name="T6" fmla="*/ 70 w 71"/>
                  <a:gd name="T7" fmla="*/ 74 h 85"/>
                  <a:gd name="T8" fmla="*/ 32 w 71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32" y="0"/>
                    </a:moveTo>
                    <a:lnTo>
                      <a:pt x="0" y="9"/>
                    </a:lnTo>
                    <a:lnTo>
                      <a:pt x="37" y="84"/>
                    </a:lnTo>
                    <a:lnTo>
                      <a:pt x="70" y="7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id="{DC6E953C-8B6C-D927-D4C0-419B17B3D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699"/>
                <a:ext cx="72" cy="84"/>
              </a:xfrm>
              <a:custGeom>
                <a:avLst/>
                <a:gdLst>
                  <a:gd name="T0" fmla="*/ 32 w 72"/>
                  <a:gd name="T1" fmla="*/ 0 h 84"/>
                  <a:gd name="T2" fmla="*/ 0 w 72"/>
                  <a:gd name="T3" fmla="*/ 9 h 84"/>
                  <a:gd name="T4" fmla="*/ 38 w 72"/>
                  <a:gd name="T5" fmla="*/ 83 h 84"/>
                  <a:gd name="T6" fmla="*/ 71 w 72"/>
                  <a:gd name="T7" fmla="*/ 73 h 84"/>
                  <a:gd name="T8" fmla="*/ 32 w 7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4">
                    <a:moveTo>
                      <a:pt x="32" y="0"/>
                    </a:moveTo>
                    <a:lnTo>
                      <a:pt x="0" y="9"/>
                    </a:lnTo>
                    <a:lnTo>
                      <a:pt x="38" y="83"/>
                    </a:lnTo>
                    <a:lnTo>
                      <a:pt x="71" y="73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22">
                <a:extLst>
                  <a:ext uri="{FF2B5EF4-FFF2-40B4-BE49-F238E27FC236}">
                    <a16:creationId xmlns:a16="http://schemas.microsoft.com/office/drawing/2014/main" id="{5C5CADC7-335A-4FA2-4547-286A4400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1710"/>
                <a:ext cx="71" cy="85"/>
              </a:xfrm>
              <a:custGeom>
                <a:avLst/>
                <a:gdLst>
                  <a:gd name="T0" fmla="*/ 32 w 71"/>
                  <a:gd name="T1" fmla="*/ 0 h 85"/>
                  <a:gd name="T2" fmla="*/ 0 w 71"/>
                  <a:gd name="T3" fmla="*/ 9 h 85"/>
                  <a:gd name="T4" fmla="*/ 37 w 71"/>
                  <a:gd name="T5" fmla="*/ 84 h 85"/>
                  <a:gd name="T6" fmla="*/ 70 w 71"/>
                  <a:gd name="T7" fmla="*/ 74 h 85"/>
                  <a:gd name="T8" fmla="*/ 32 w 71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32" y="0"/>
                    </a:moveTo>
                    <a:lnTo>
                      <a:pt x="0" y="9"/>
                    </a:lnTo>
                    <a:lnTo>
                      <a:pt x="37" y="84"/>
                    </a:lnTo>
                    <a:lnTo>
                      <a:pt x="70" y="7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23">
                <a:extLst>
                  <a:ext uri="{FF2B5EF4-FFF2-40B4-BE49-F238E27FC236}">
                    <a16:creationId xmlns:a16="http://schemas.microsoft.com/office/drawing/2014/main" id="{B7205059-2A30-7DB9-87EB-F0EBE64B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" y="1672"/>
                <a:ext cx="17" cy="19"/>
              </a:xfrm>
              <a:custGeom>
                <a:avLst/>
                <a:gdLst>
                  <a:gd name="T0" fmla="*/ 0 w 17"/>
                  <a:gd name="T1" fmla="*/ 13 h 19"/>
                  <a:gd name="T2" fmla="*/ 8 w 17"/>
                  <a:gd name="T3" fmla="*/ 0 h 19"/>
                  <a:gd name="T4" fmla="*/ 9 w 17"/>
                  <a:gd name="T5" fmla="*/ 4 h 19"/>
                  <a:gd name="T6" fmla="*/ 0 w 17"/>
                  <a:gd name="T7" fmla="*/ 15 h 19"/>
                  <a:gd name="T8" fmla="*/ 1 w 17"/>
                  <a:gd name="T9" fmla="*/ 16 h 19"/>
                  <a:gd name="T10" fmla="*/ 14 w 17"/>
                  <a:gd name="T11" fmla="*/ 14 h 19"/>
                  <a:gd name="T12" fmla="*/ 16 w 17"/>
                  <a:gd name="T13" fmla="*/ 18 h 19"/>
                  <a:gd name="T14" fmla="*/ 1 w 17"/>
                  <a:gd name="T15" fmla="*/ 18 h 19"/>
                  <a:gd name="T16" fmla="*/ 0 w 17"/>
                  <a:gd name="T17" fmla="*/ 14 h 19"/>
                  <a:gd name="T18" fmla="*/ 0 w 17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9">
                    <a:moveTo>
                      <a:pt x="0" y="13"/>
                    </a:moveTo>
                    <a:lnTo>
                      <a:pt x="8" y="0"/>
                    </a:lnTo>
                    <a:lnTo>
                      <a:pt x="9" y="4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14" y="14"/>
                    </a:lnTo>
                    <a:lnTo>
                      <a:pt x="16" y="18"/>
                    </a:lnTo>
                    <a:lnTo>
                      <a:pt x="1" y="18"/>
                    </a:lnTo>
                    <a:lnTo>
                      <a:pt x="0" y="14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24">
                <a:extLst>
                  <a:ext uri="{FF2B5EF4-FFF2-40B4-BE49-F238E27FC236}">
                    <a16:creationId xmlns:a16="http://schemas.microsoft.com/office/drawing/2014/main" id="{FE693F4A-2A59-E3BB-E889-36E3F3D73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" y="1646"/>
                <a:ext cx="210" cy="48"/>
              </a:xfrm>
              <a:custGeom>
                <a:avLst/>
                <a:gdLst>
                  <a:gd name="T0" fmla="*/ 0 w 210"/>
                  <a:gd name="T1" fmla="*/ 44 h 48"/>
                  <a:gd name="T2" fmla="*/ 70 w 210"/>
                  <a:gd name="T3" fmla="*/ 18 h 48"/>
                  <a:gd name="T4" fmla="*/ 209 w 210"/>
                  <a:gd name="T5" fmla="*/ 0 h 48"/>
                  <a:gd name="T6" fmla="*/ 203 w 210"/>
                  <a:gd name="T7" fmla="*/ 1 h 48"/>
                  <a:gd name="T8" fmla="*/ 72 w 210"/>
                  <a:gd name="T9" fmla="*/ 18 h 48"/>
                  <a:gd name="T10" fmla="*/ 0 w 210"/>
                  <a:gd name="T11" fmla="*/ 47 h 48"/>
                  <a:gd name="T12" fmla="*/ 0 w 210"/>
                  <a:gd name="T13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48">
                    <a:moveTo>
                      <a:pt x="0" y="44"/>
                    </a:moveTo>
                    <a:lnTo>
                      <a:pt x="70" y="18"/>
                    </a:lnTo>
                    <a:lnTo>
                      <a:pt x="209" y="0"/>
                    </a:lnTo>
                    <a:lnTo>
                      <a:pt x="203" y="1"/>
                    </a:lnTo>
                    <a:lnTo>
                      <a:pt x="72" y="18"/>
                    </a:lnTo>
                    <a:lnTo>
                      <a:pt x="0" y="47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FBE61B3-CB25-3240-87FE-F16A97D6B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1666"/>
                <a:ext cx="113" cy="37"/>
              </a:xfrm>
              <a:custGeom>
                <a:avLst/>
                <a:gdLst>
                  <a:gd name="T0" fmla="*/ 0 w 113"/>
                  <a:gd name="T1" fmla="*/ 36 h 37"/>
                  <a:gd name="T2" fmla="*/ 50 w 113"/>
                  <a:gd name="T3" fmla="*/ 0 h 37"/>
                  <a:gd name="T4" fmla="*/ 109 w 113"/>
                  <a:gd name="T5" fmla="*/ 5 h 37"/>
                  <a:gd name="T6" fmla="*/ 112 w 113"/>
                  <a:gd name="T7" fmla="*/ 4 h 37"/>
                  <a:gd name="T8" fmla="*/ 50 w 113"/>
                  <a:gd name="T9" fmla="*/ 0 h 37"/>
                  <a:gd name="T10" fmla="*/ 3 w 113"/>
                  <a:gd name="T11" fmla="*/ 35 h 37"/>
                  <a:gd name="T12" fmla="*/ 0 w 113"/>
                  <a:gd name="T13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" h="37">
                    <a:moveTo>
                      <a:pt x="0" y="36"/>
                    </a:moveTo>
                    <a:lnTo>
                      <a:pt x="50" y="0"/>
                    </a:lnTo>
                    <a:lnTo>
                      <a:pt x="109" y="5"/>
                    </a:lnTo>
                    <a:lnTo>
                      <a:pt x="112" y="4"/>
                    </a:lnTo>
                    <a:lnTo>
                      <a:pt x="50" y="0"/>
                    </a:lnTo>
                    <a:lnTo>
                      <a:pt x="3" y="35"/>
                    </a:lnTo>
                    <a:lnTo>
                      <a:pt x="0" y="36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6">
                <a:extLst>
                  <a:ext uri="{FF2B5EF4-FFF2-40B4-BE49-F238E27FC236}">
                    <a16:creationId xmlns:a16="http://schemas.microsoft.com/office/drawing/2014/main" id="{59D76F8F-9929-2670-84B0-7074A474C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" y="1666"/>
                <a:ext cx="40" cy="25"/>
              </a:xfrm>
              <a:custGeom>
                <a:avLst/>
                <a:gdLst>
                  <a:gd name="T0" fmla="*/ 0 w 40"/>
                  <a:gd name="T1" fmla="*/ 24 h 25"/>
                  <a:gd name="T2" fmla="*/ 11 w 40"/>
                  <a:gd name="T3" fmla="*/ 0 h 25"/>
                  <a:gd name="T4" fmla="*/ 39 w 40"/>
                  <a:gd name="T5" fmla="*/ 10 h 25"/>
                  <a:gd name="T6" fmla="*/ 37 w 40"/>
                  <a:gd name="T7" fmla="*/ 11 h 25"/>
                  <a:gd name="T8" fmla="*/ 11 w 40"/>
                  <a:gd name="T9" fmla="*/ 0 h 25"/>
                  <a:gd name="T10" fmla="*/ 2 w 40"/>
                  <a:gd name="T11" fmla="*/ 23 h 25"/>
                  <a:gd name="T12" fmla="*/ 0 w 40"/>
                  <a:gd name="T13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5">
                    <a:moveTo>
                      <a:pt x="0" y="24"/>
                    </a:moveTo>
                    <a:lnTo>
                      <a:pt x="11" y="0"/>
                    </a:lnTo>
                    <a:lnTo>
                      <a:pt x="39" y="10"/>
                    </a:lnTo>
                    <a:lnTo>
                      <a:pt x="37" y="11"/>
                    </a:lnTo>
                    <a:lnTo>
                      <a:pt x="11" y="0"/>
                    </a:lnTo>
                    <a:lnTo>
                      <a:pt x="2" y="23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27">
                <a:extLst>
                  <a:ext uri="{FF2B5EF4-FFF2-40B4-BE49-F238E27FC236}">
                    <a16:creationId xmlns:a16="http://schemas.microsoft.com/office/drawing/2014/main" id="{EC060FB9-B70C-61E8-7282-43B4DE3D0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1666"/>
                <a:ext cx="27" cy="30"/>
              </a:xfrm>
              <a:custGeom>
                <a:avLst/>
                <a:gdLst>
                  <a:gd name="T0" fmla="*/ 26 w 27"/>
                  <a:gd name="T1" fmla="*/ 0 h 30"/>
                  <a:gd name="T2" fmla="*/ 24 w 27"/>
                  <a:gd name="T3" fmla="*/ 0 h 30"/>
                  <a:gd name="T4" fmla="*/ 3 w 27"/>
                  <a:gd name="T5" fmla="*/ 28 h 30"/>
                  <a:gd name="T6" fmla="*/ 0 w 27"/>
                  <a:gd name="T7" fmla="*/ 29 h 30"/>
                  <a:gd name="T8" fmla="*/ 24 w 27"/>
                  <a:gd name="T9" fmla="*/ 0 h 30"/>
                  <a:gd name="T10" fmla="*/ 26 w 27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0">
                    <a:moveTo>
                      <a:pt x="26" y="0"/>
                    </a:moveTo>
                    <a:lnTo>
                      <a:pt x="24" y="0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24" y="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28">
                <a:extLst>
                  <a:ext uri="{FF2B5EF4-FFF2-40B4-BE49-F238E27FC236}">
                    <a16:creationId xmlns:a16="http://schemas.microsoft.com/office/drawing/2014/main" id="{40BDD65C-04A7-F818-9F6F-75A481062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" y="1700"/>
                <a:ext cx="17" cy="17"/>
              </a:xfrm>
              <a:custGeom>
                <a:avLst/>
                <a:gdLst>
                  <a:gd name="T0" fmla="*/ 0 w 17"/>
                  <a:gd name="T1" fmla="*/ 6 h 17"/>
                  <a:gd name="T2" fmla="*/ 16 w 17"/>
                  <a:gd name="T3" fmla="*/ 0 h 17"/>
                  <a:gd name="T4" fmla="*/ 16 w 17"/>
                  <a:gd name="T5" fmla="*/ 6 h 17"/>
                  <a:gd name="T6" fmla="*/ 1 w 17"/>
                  <a:gd name="T7" fmla="*/ 16 h 17"/>
                  <a:gd name="T8" fmla="*/ 0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6"/>
                    </a:moveTo>
                    <a:lnTo>
                      <a:pt x="16" y="0"/>
                    </a:lnTo>
                    <a:lnTo>
                      <a:pt x="16" y="6"/>
                    </a:lnTo>
                    <a:lnTo>
                      <a:pt x="1" y="16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29">
                <a:extLst>
                  <a:ext uri="{FF2B5EF4-FFF2-40B4-BE49-F238E27FC236}">
                    <a16:creationId xmlns:a16="http://schemas.microsoft.com/office/drawing/2014/main" id="{685740B8-40EC-08A8-F484-A00CE69C2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1655"/>
                <a:ext cx="17" cy="17"/>
              </a:xfrm>
              <a:custGeom>
                <a:avLst/>
                <a:gdLst>
                  <a:gd name="T0" fmla="*/ 0 w 17"/>
                  <a:gd name="T1" fmla="*/ 6 h 17"/>
                  <a:gd name="T2" fmla="*/ 16 w 17"/>
                  <a:gd name="T3" fmla="*/ 0 h 17"/>
                  <a:gd name="T4" fmla="*/ 16 w 17"/>
                  <a:gd name="T5" fmla="*/ 6 h 17"/>
                  <a:gd name="T6" fmla="*/ 0 w 17"/>
                  <a:gd name="T7" fmla="*/ 16 h 17"/>
                  <a:gd name="T8" fmla="*/ 0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6"/>
                    </a:moveTo>
                    <a:lnTo>
                      <a:pt x="16" y="0"/>
                    </a:lnTo>
                    <a:lnTo>
                      <a:pt x="16" y="6"/>
                    </a:lnTo>
                    <a:lnTo>
                      <a:pt x="0" y="16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30">
                <a:extLst>
                  <a:ext uri="{FF2B5EF4-FFF2-40B4-BE49-F238E27FC236}">
                    <a16:creationId xmlns:a16="http://schemas.microsoft.com/office/drawing/2014/main" id="{CA0FCE65-6FDD-8F12-D345-0B0FEC61D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" y="1613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16 w 17"/>
                  <a:gd name="T3" fmla="*/ 0 h 17"/>
                  <a:gd name="T4" fmla="*/ 16 w 17"/>
                  <a:gd name="T5" fmla="*/ 6 h 17"/>
                  <a:gd name="T6" fmla="*/ 0 w 17"/>
                  <a:gd name="T7" fmla="*/ 16 h 17"/>
                  <a:gd name="T8" fmla="*/ 0 w 17"/>
                  <a:gd name="T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8"/>
                    </a:moveTo>
                    <a:lnTo>
                      <a:pt x="16" y="0"/>
                    </a:lnTo>
                    <a:lnTo>
                      <a:pt x="16" y="6"/>
                    </a:lnTo>
                    <a:lnTo>
                      <a:pt x="0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31">
                <a:extLst>
                  <a:ext uri="{FF2B5EF4-FFF2-40B4-BE49-F238E27FC236}">
                    <a16:creationId xmlns:a16="http://schemas.microsoft.com/office/drawing/2014/main" id="{DB60A626-E548-5617-5DFB-E2252AC12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" y="1660"/>
                <a:ext cx="17" cy="17"/>
              </a:xfrm>
              <a:custGeom>
                <a:avLst/>
                <a:gdLst>
                  <a:gd name="T0" fmla="*/ 0 w 17"/>
                  <a:gd name="T1" fmla="*/ 14 h 17"/>
                  <a:gd name="T2" fmla="*/ 14 w 17"/>
                  <a:gd name="T3" fmla="*/ 0 h 17"/>
                  <a:gd name="T4" fmla="*/ 16 w 17"/>
                  <a:gd name="T5" fmla="*/ 1 h 17"/>
                  <a:gd name="T6" fmla="*/ 1 w 17"/>
                  <a:gd name="T7" fmla="*/ 16 h 17"/>
                  <a:gd name="T8" fmla="*/ 0 w 17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4"/>
                    </a:moveTo>
                    <a:lnTo>
                      <a:pt x="14" y="0"/>
                    </a:lnTo>
                    <a:lnTo>
                      <a:pt x="16" y="1"/>
                    </a:lnTo>
                    <a:lnTo>
                      <a:pt x="1" y="16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32">
                <a:extLst>
                  <a:ext uri="{FF2B5EF4-FFF2-40B4-BE49-F238E27FC236}">
                    <a16:creationId xmlns:a16="http://schemas.microsoft.com/office/drawing/2014/main" id="{3FAE2877-C4B1-82A8-81B8-746181B49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1657"/>
                <a:ext cx="17" cy="17"/>
              </a:xfrm>
              <a:custGeom>
                <a:avLst/>
                <a:gdLst>
                  <a:gd name="T0" fmla="*/ 5 w 17"/>
                  <a:gd name="T1" fmla="*/ 2 h 17"/>
                  <a:gd name="T2" fmla="*/ 5 w 17"/>
                  <a:gd name="T3" fmla="*/ 2 h 17"/>
                  <a:gd name="T4" fmla="*/ 5 w 17"/>
                  <a:gd name="T5" fmla="*/ 0 h 17"/>
                  <a:gd name="T6" fmla="*/ 7 w 17"/>
                  <a:gd name="T7" fmla="*/ 0 h 17"/>
                  <a:gd name="T8" fmla="*/ 8 w 17"/>
                  <a:gd name="T9" fmla="*/ 0 h 17"/>
                  <a:gd name="T10" fmla="*/ 10 w 17"/>
                  <a:gd name="T11" fmla="*/ 0 h 17"/>
                  <a:gd name="T12" fmla="*/ 12 w 17"/>
                  <a:gd name="T13" fmla="*/ 0 h 17"/>
                  <a:gd name="T14" fmla="*/ 14 w 17"/>
                  <a:gd name="T15" fmla="*/ 0 h 17"/>
                  <a:gd name="T16" fmla="*/ 14 w 17"/>
                  <a:gd name="T17" fmla="*/ 2 h 17"/>
                  <a:gd name="T18" fmla="*/ 16 w 17"/>
                  <a:gd name="T19" fmla="*/ 2 h 17"/>
                  <a:gd name="T20" fmla="*/ 16 w 17"/>
                  <a:gd name="T21" fmla="*/ 4 h 17"/>
                  <a:gd name="T22" fmla="*/ 16 w 17"/>
                  <a:gd name="T23" fmla="*/ 6 h 17"/>
                  <a:gd name="T24" fmla="*/ 16 w 17"/>
                  <a:gd name="T25" fmla="*/ 8 h 17"/>
                  <a:gd name="T26" fmla="*/ 14 w 17"/>
                  <a:gd name="T27" fmla="*/ 8 h 17"/>
                  <a:gd name="T28" fmla="*/ 14 w 17"/>
                  <a:gd name="T29" fmla="*/ 10 h 17"/>
                  <a:gd name="T30" fmla="*/ 14 w 17"/>
                  <a:gd name="T31" fmla="*/ 12 h 17"/>
                  <a:gd name="T32" fmla="*/ 12 w 17"/>
                  <a:gd name="T33" fmla="*/ 12 h 17"/>
                  <a:gd name="T34" fmla="*/ 12 w 17"/>
                  <a:gd name="T35" fmla="*/ 14 h 17"/>
                  <a:gd name="T36" fmla="*/ 10 w 17"/>
                  <a:gd name="T37" fmla="*/ 14 h 17"/>
                  <a:gd name="T38" fmla="*/ 8 w 17"/>
                  <a:gd name="T39" fmla="*/ 16 h 17"/>
                  <a:gd name="T40" fmla="*/ 7 w 17"/>
                  <a:gd name="T41" fmla="*/ 16 h 17"/>
                  <a:gd name="T42" fmla="*/ 5 w 17"/>
                  <a:gd name="T43" fmla="*/ 16 h 17"/>
                  <a:gd name="T44" fmla="*/ 3 w 17"/>
                  <a:gd name="T45" fmla="*/ 16 h 17"/>
                  <a:gd name="T46" fmla="*/ 1 w 17"/>
                  <a:gd name="T47" fmla="*/ 16 h 17"/>
                  <a:gd name="T48" fmla="*/ 1 w 17"/>
                  <a:gd name="T49" fmla="*/ 14 h 17"/>
                  <a:gd name="T50" fmla="*/ 0 w 17"/>
                  <a:gd name="T51" fmla="*/ 14 h 17"/>
                  <a:gd name="T52" fmla="*/ 0 w 17"/>
                  <a:gd name="T53" fmla="*/ 12 h 17"/>
                  <a:gd name="T54" fmla="*/ 0 w 17"/>
                  <a:gd name="T55" fmla="*/ 10 h 17"/>
                  <a:gd name="T56" fmla="*/ 0 w 17"/>
                  <a:gd name="T57" fmla="*/ 8 h 17"/>
                  <a:gd name="T58" fmla="*/ 0 w 17"/>
                  <a:gd name="T59" fmla="*/ 6 h 17"/>
                  <a:gd name="T60" fmla="*/ 1 w 17"/>
                  <a:gd name="T61" fmla="*/ 6 h 17"/>
                  <a:gd name="T62" fmla="*/ 1 w 17"/>
                  <a:gd name="T63" fmla="*/ 4 h 17"/>
                  <a:gd name="T64" fmla="*/ 3 w 17"/>
                  <a:gd name="T65" fmla="*/ 2 h 17"/>
                  <a:gd name="T66" fmla="*/ 5 w 17"/>
                  <a:gd name="T6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5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2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33">
                <a:extLst>
                  <a:ext uri="{FF2B5EF4-FFF2-40B4-BE49-F238E27FC236}">
                    <a16:creationId xmlns:a16="http://schemas.microsoft.com/office/drawing/2014/main" id="{95FCF238-6D80-0C28-86D3-90F0D716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" y="1630"/>
                <a:ext cx="18" cy="18"/>
              </a:xfrm>
              <a:custGeom>
                <a:avLst/>
                <a:gdLst>
                  <a:gd name="T0" fmla="*/ 15 w 18"/>
                  <a:gd name="T1" fmla="*/ 4 h 18"/>
                  <a:gd name="T2" fmla="*/ 0 w 18"/>
                  <a:gd name="T3" fmla="*/ 0 h 18"/>
                  <a:gd name="T4" fmla="*/ 1 w 18"/>
                  <a:gd name="T5" fmla="*/ 4 h 18"/>
                  <a:gd name="T6" fmla="*/ 16 w 18"/>
                  <a:gd name="T7" fmla="*/ 5 h 18"/>
                  <a:gd name="T8" fmla="*/ 16 w 18"/>
                  <a:gd name="T9" fmla="*/ 7 h 18"/>
                  <a:gd name="T10" fmla="*/ 5 w 18"/>
                  <a:gd name="T11" fmla="*/ 13 h 18"/>
                  <a:gd name="T12" fmla="*/ 6 w 18"/>
                  <a:gd name="T13" fmla="*/ 17 h 18"/>
                  <a:gd name="T14" fmla="*/ 17 w 18"/>
                  <a:gd name="T15" fmla="*/ 8 h 18"/>
                  <a:gd name="T16" fmla="*/ 15 w 18"/>
                  <a:gd name="T1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5" y="4"/>
                    </a:moveTo>
                    <a:lnTo>
                      <a:pt x="0" y="0"/>
                    </a:lnTo>
                    <a:lnTo>
                      <a:pt x="1" y="4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13"/>
                    </a:lnTo>
                    <a:lnTo>
                      <a:pt x="6" y="17"/>
                    </a:lnTo>
                    <a:lnTo>
                      <a:pt x="17" y="8"/>
                    </a:lnTo>
                    <a:lnTo>
                      <a:pt x="15" y="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34">
                <a:extLst>
                  <a:ext uri="{FF2B5EF4-FFF2-40B4-BE49-F238E27FC236}">
                    <a16:creationId xmlns:a16="http://schemas.microsoft.com/office/drawing/2014/main" id="{D8F73B80-D9E7-8E0F-2719-215E58BCC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" y="1621"/>
                <a:ext cx="49" cy="80"/>
              </a:xfrm>
              <a:custGeom>
                <a:avLst/>
                <a:gdLst>
                  <a:gd name="T0" fmla="*/ 23 w 49"/>
                  <a:gd name="T1" fmla="*/ 0 h 80"/>
                  <a:gd name="T2" fmla="*/ 0 w 49"/>
                  <a:gd name="T3" fmla="*/ 31 h 80"/>
                  <a:gd name="T4" fmla="*/ 21 w 49"/>
                  <a:gd name="T5" fmla="*/ 79 h 80"/>
                  <a:gd name="T6" fmla="*/ 48 w 49"/>
                  <a:gd name="T7" fmla="*/ 49 h 80"/>
                  <a:gd name="T8" fmla="*/ 23 w 49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3" y="0"/>
                    </a:moveTo>
                    <a:lnTo>
                      <a:pt x="0" y="31"/>
                    </a:lnTo>
                    <a:lnTo>
                      <a:pt x="21" y="79"/>
                    </a:lnTo>
                    <a:lnTo>
                      <a:pt x="48" y="4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35">
                <a:extLst>
                  <a:ext uri="{FF2B5EF4-FFF2-40B4-BE49-F238E27FC236}">
                    <a16:creationId xmlns:a16="http://schemas.microsoft.com/office/drawing/2014/main" id="{FB50361C-EA57-2D64-541B-3B122A6C4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" y="1612"/>
                <a:ext cx="36" cy="66"/>
              </a:xfrm>
              <a:custGeom>
                <a:avLst/>
                <a:gdLst>
                  <a:gd name="T0" fmla="*/ 0 w 36"/>
                  <a:gd name="T1" fmla="*/ 9 h 66"/>
                  <a:gd name="T2" fmla="*/ 11 w 36"/>
                  <a:gd name="T3" fmla="*/ 0 h 66"/>
                  <a:gd name="T4" fmla="*/ 35 w 36"/>
                  <a:gd name="T5" fmla="*/ 52 h 66"/>
                  <a:gd name="T6" fmla="*/ 23 w 36"/>
                  <a:gd name="T7" fmla="*/ 65 h 66"/>
                  <a:gd name="T8" fmla="*/ 0 w 36"/>
                  <a:gd name="T9" fmla="*/ 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6">
                    <a:moveTo>
                      <a:pt x="0" y="9"/>
                    </a:moveTo>
                    <a:lnTo>
                      <a:pt x="11" y="0"/>
                    </a:lnTo>
                    <a:lnTo>
                      <a:pt x="35" y="52"/>
                    </a:lnTo>
                    <a:lnTo>
                      <a:pt x="23" y="65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E8D70698-B9BB-591F-B58A-7045C79C2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" y="1608"/>
                <a:ext cx="55" cy="54"/>
              </a:xfrm>
              <a:custGeom>
                <a:avLst/>
                <a:gdLst>
                  <a:gd name="T0" fmla="*/ 0 w 55"/>
                  <a:gd name="T1" fmla="*/ 4 h 54"/>
                  <a:gd name="T2" fmla="*/ 33 w 55"/>
                  <a:gd name="T3" fmla="*/ 0 h 54"/>
                  <a:gd name="T4" fmla="*/ 54 w 55"/>
                  <a:gd name="T5" fmla="*/ 48 h 54"/>
                  <a:gd name="T6" fmla="*/ 21 w 55"/>
                  <a:gd name="T7" fmla="*/ 53 h 54"/>
                  <a:gd name="T8" fmla="*/ 0 w 55"/>
                  <a:gd name="T9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0" y="4"/>
                    </a:moveTo>
                    <a:lnTo>
                      <a:pt x="33" y="0"/>
                    </a:lnTo>
                    <a:lnTo>
                      <a:pt x="54" y="48"/>
                    </a:lnTo>
                    <a:lnTo>
                      <a:pt x="21" y="5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37">
                <a:extLst>
                  <a:ext uri="{FF2B5EF4-FFF2-40B4-BE49-F238E27FC236}">
                    <a16:creationId xmlns:a16="http://schemas.microsoft.com/office/drawing/2014/main" id="{5B9D25F3-BBFB-74B2-F0CC-847ABF95D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1660"/>
                <a:ext cx="65" cy="75"/>
              </a:xfrm>
              <a:custGeom>
                <a:avLst/>
                <a:gdLst>
                  <a:gd name="T0" fmla="*/ 35 w 65"/>
                  <a:gd name="T1" fmla="*/ 0 h 75"/>
                  <a:gd name="T2" fmla="*/ 0 w 65"/>
                  <a:gd name="T3" fmla="*/ 37 h 75"/>
                  <a:gd name="T4" fmla="*/ 15 w 65"/>
                  <a:gd name="T5" fmla="*/ 74 h 75"/>
                  <a:gd name="T6" fmla="*/ 64 w 65"/>
                  <a:gd name="T7" fmla="*/ 67 h 75"/>
                  <a:gd name="T8" fmla="*/ 35 w 65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5">
                    <a:moveTo>
                      <a:pt x="35" y="0"/>
                    </a:moveTo>
                    <a:lnTo>
                      <a:pt x="0" y="37"/>
                    </a:lnTo>
                    <a:lnTo>
                      <a:pt x="15" y="74"/>
                    </a:lnTo>
                    <a:lnTo>
                      <a:pt x="64" y="67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38">
                <a:extLst>
                  <a:ext uri="{FF2B5EF4-FFF2-40B4-BE49-F238E27FC236}">
                    <a16:creationId xmlns:a16="http://schemas.microsoft.com/office/drawing/2014/main" id="{DD3DC420-8F61-BE07-8606-353DFAC40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1653"/>
                <a:ext cx="74" cy="83"/>
              </a:xfrm>
              <a:custGeom>
                <a:avLst/>
                <a:gdLst>
                  <a:gd name="T0" fmla="*/ 0 w 74"/>
                  <a:gd name="T1" fmla="*/ 6 h 83"/>
                  <a:gd name="T2" fmla="*/ 41 w 74"/>
                  <a:gd name="T3" fmla="*/ 0 h 83"/>
                  <a:gd name="T4" fmla="*/ 73 w 74"/>
                  <a:gd name="T5" fmla="*/ 75 h 83"/>
                  <a:gd name="T6" fmla="*/ 31 w 74"/>
                  <a:gd name="T7" fmla="*/ 82 h 83"/>
                  <a:gd name="T8" fmla="*/ 0 w 74"/>
                  <a:gd name="T9" fmla="*/ 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83">
                    <a:moveTo>
                      <a:pt x="0" y="6"/>
                    </a:moveTo>
                    <a:lnTo>
                      <a:pt x="41" y="0"/>
                    </a:lnTo>
                    <a:lnTo>
                      <a:pt x="73" y="75"/>
                    </a:lnTo>
                    <a:lnTo>
                      <a:pt x="31" y="82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39">
                <a:extLst>
                  <a:ext uri="{FF2B5EF4-FFF2-40B4-BE49-F238E27FC236}">
                    <a16:creationId xmlns:a16="http://schemas.microsoft.com/office/drawing/2014/main" id="{54E70EB2-BAAB-FCD5-AA1F-081D06E84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1604"/>
                <a:ext cx="79" cy="54"/>
              </a:xfrm>
              <a:custGeom>
                <a:avLst/>
                <a:gdLst>
                  <a:gd name="T0" fmla="*/ 73 w 79"/>
                  <a:gd name="T1" fmla="*/ 2 h 54"/>
                  <a:gd name="T2" fmla="*/ 73 w 79"/>
                  <a:gd name="T3" fmla="*/ 2 h 54"/>
                  <a:gd name="T4" fmla="*/ 33 w 79"/>
                  <a:gd name="T5" fmla="*/ 9 h 54"/>
                  <a:gd name="T6" fmla="*/ 0 w 79"/>
                  <a:gd name="T7" fmla="*/ 53 h 54"/>
                  <a:gd name="T8" fmla="*/ 0 w 79"/>
                  <a:gd name="T9" fmla="*/ 51 h 54"/>
                  <a:gd name="T10" fmla="*/ 32 w 79"/>
                  <a:gd name="T11" fmla="*/ 7 h 54"/>
                  <a:gd name="T12" fmla="*/ 78 w 79"/>
                  <a:gd name="T13" fmla="*/ 0 h 54"/>
                  <a:gd name="T14" fmla="*/ 75 w 79"/>
                  <a:gd name="T15" fmla="*/ 7 h 54"/>
                  <a:gd name="T16" fmla="*/ 73 w 79"/>
                  <a:gd name="T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54">
                    <a:moveTo>
                      <a:pt x="73" y="2"/>
                    </a:moveTo>
                    <a:lnTo>
                      <a:pt x="73" y="2"/>
                    </a:lnTo>
                    <a:lnTo>
                      <a:pt x="33" y="9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32" y="7"/>
                    </a:lnTo>
                    <a:lnTo>
                      <a:pt x="78" y="0"/>
                    </a:lnTo>
                    <a:lnTo>
                      <a:pt x="75" y="7"/>
                    </a:lnTo>
                    <a:lnTo>
                      <a:pt x="73" y="2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40">
                <a:extLst>
                  <a:ext uri="{FF2B5EF4-FFF2-40B4-BE49-F238E27FC236}">
                    <a16:creationId xmlns:a16="http://schemas.microsoft.com/office/drawing/2014/main" id="{29E4AF87-3328-8CB2-B233-0FE4D0477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" y="1655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Line 41">
                <a:extLst>
                  <a:ext uri="{FF2B5EF4-FFF2-40B4-BE49-F238E27FC236}">
                    <a16:creationId xmlns:a16="http://schemas.microsoft.com/office/drawing/2014/main" id="{5E67BCF7-0862-1210-EA36-0B6987D4E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1656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Line 42">
                <a:extLst>
                  <a:ext uri="{FF2B5EF4-FFF2-40B4-BE49-F238E27FC236}">
                    <a16:creationId xmlns:a16="http://schemas.microsoft.com/office/drawing/2014/main" id="{8D39E65E-FE54-9BE7-67C9-B4186F79A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7" y="1604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Line 43">
                <a:extLst>
                  <a:ext uri="{FF2B5EF4-FFF2-40B4-BE49-F238E27FC236}">
                    <a16:creationId xmlns:a16="http://schemas.microsoft.com/office/drawing/2014/main" id="{F466AC09-8625-0ED0-358F-4EA37DFF4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2" y="1601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DC818C52-8413-E116-5482-36CEFC92B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" y="1661"/>
                <a:ext cx="38" cy="35"/>
              </a:xfrm>
              <a:custGeom>
                <a:avLst/>
                <a:gdLst>
                  <a:gd name="T0" fmla="*/ 24 w 38"/>
                  <a:gd name="T1" fmla="*/ 0 h 35"/>
                  <a:gd name="T2" fmla="*/ 0 w 38"/>
                  <a:gd name="T3" fmla="*/ 4 h 35"/>
                  <a:gd name="T4" fmla="*/ 12 w 38"/>
                  <a:gd name="T5" fmla="*/ 34 h 35"/>
                  <a:gd name="T6" fmla="*/ 37 w 38"/>
                  <a:gd name="T7" fmla="*/ 28 h 35"/>
                  <a:gd name="T8" fmla="*/ 24 w 3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24" y="0"/>
                    </a:moveTo>
                    <a:lnTo>
                      <a:pt x="0" y="4"/>
                    </a:lnTo>
                    <a:lnTo>
                      <a:pt x="12" y="34"/>
                    </a:lnTo>
                    <a:lnTo>
                      <a:pt x="37" y="28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C414C4EC-6D5D-7A2F-E6AC-FC8A7D6B7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" y="1670"/>
                <a:ext cx="17" cy="28"/>
              </a:xfrm>
              <a:custGeom>
                <a:avLst/>
                <a:gdLst>
                  <a:gd name="T0" fmla="*/ 9 w 17"/>
                  <a:gd name="T1" fmla="*/ 0 h 28"/>
                  <a:gd name="T2" fmla="*/ 0 w 17"/>
                  <a:gd name="T3" fmla="*/ 11 h 28"/>
                  <a:gd name="T4" fmla="*/ 5 w 17"/>
                  <a:gd name="T5" fmla="*/ 27 h 28"/>
                  <a:gd name="T6" fmla="*/ 16 w 17"/>
                  <a:gd name="T7" fmla="*/ 17 h 28"/>
                  <a:gd name="T8" fmla="*/ 9 w 1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9" y="0"/>
                    </a:moveTo>
                    <a:lnTo>
                      <a:pt x="0" y="11"/>
                    </a:lnTo>
                    <a:lnTo>
                      <a:pt x="5" y="27"/>
                    </a:lnTo>
                    <a:lnTo>
                      <a:pt x="16" y="17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4B961166-C0F2-F89A-96A3-53DB9F3C4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" y="1685"/>
                <a:ext cx="17" cy="26"/>
              </a:xfrm>
              <a:custGeom>
                <a:avLst/>
                <a:gdLst>
                  <a:gd name="T0" fmla="*/ 10 w 17"/>
                  <a:gd name="T1" fmla="*/ 0 h 26"/>
                  <a:gd name="T2" fmla="*/ 0 w 17"/>
                  <a:gd name="T3" fmla="*/ 10 h 26"/>
                  <a:gd name="T4" fmla="*/ 5 w 17"/>
                  <a:gd name="T5" fmla="*/ 25 h 26"/>
                  <a:gd name="T6" fmla="*/ 16 w 17"/>
                  <a:gd name="T7" fmla="*/ 15 h 26"/>
                  <a:gd name="T8" fmla="*/ 10 w 1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6">
                    <a:moveTo>
                      <a:pt x="10" y="0"/>
                    </a:moveTo>
                    <a:lnTo>
                      <a:pt x="0" y="10"/>
                    </a:lnTo>
                    <a:lnTo>
                      <a:pt x="5" y="25"/>
                    </a:lnTo>
                    <a:lnTo>
                      <a:pt x="16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D6F69064-F919-2D70-6B06-22B0AC59D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" y="1617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4 h 17"/>
                  <a:gd name="T4" fmla="*/ 0 w 17"/>
                  <a:gd name="T5" fmla="*/ 8 h 17"/>
                  <a:gd name="T6" fmla="*/ 2 w 17"/>
                  <a:gd name="T7" fmla="*/ 14 h 17"/>
                  <a:gd name="T8" fmla="*/ 8 w 17"/>
                  <a:gd name="T9" fmla="*/ 16 h 17"/>
                  <a:gd name="T10" fmla="*/ 16 w 17"/>
                  <a:gd name="T11" fmla="*/ 12 h 17"/>
                  <a:gd name="T12" fmla="*/ 8 w 1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8" y="16"/>
                    </a:lnTo>
                    <a:lnTo>
                      <a:pt x="16" y="1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8">
                <a:extLst>
                  <a:ext uri="{FF2B5EF4-FFF2-40B4-BE49-F238E27FC236}">
                    <a16:creationId xmlns:a16="http://schemas.microsoft.com/office/drawing/2014/main" id="{AA4F57A2-9726-47FD-9578-4EE73A7B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" y="1619"/>
                <a:ext cx="17" cy="17"/>
              </a:xfrm>
              <a:custGeom>
                <a:avLst/>
                <a:gdLst>
                  <a:gd name="T0" fmla="*/ 10 w 17"/>
                  <a:gd name="T1" fmla="*/ 0 h 17"/>
                  <a:gd name="T2" fmla="*/ 0 w 17"/>
                  <a:gd name="T3" fmla="*/ 8 h 17"/>
                  <a:gd name="T4" fmla="*/ 5 w 17"/>
                  <a:gd name="T5" fmla="*/ 16 h 17"/>
                  <a:gd name="T6" fmla="*/ 16 w 17"/>
                  <a:gd name="T7" fmla="*/ 12 h 17"/>
                  <a:gd name="T8" fmla="*/ 1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0" y="8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49">
                <a:extLst>
                  <a:ext uri="{FF2B5EF4-FFF2-40B4-BE49-F238E27FC236}">
                    <a16:creationId xmlns:a16="http://schemas.microsoft.com/office/drawing/2014/main" id="{AA6E4F15-71BD-E26E-9F80-80BF42E4E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5" y="1617"/>
                <a:ext cx="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Line 50">
                <a:extLst>
                  <a:ext uri="{FF2B5EF4-FFF2-40B4-BE49-F238E27FC236}">
                    <a16:creationId xmlns:a16="http://schemas.microsoft.com/office/drawing/2014/main" id="{DA9B112A-3E61-D5E2-2B31-801BF54E8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" y="1622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Line 51">
                <a:extLst>
                  <a:ext uri="{FF2B5EF4-FFF2-40B4-BE49-F238E27FC236}">
                    <a16:creationId xmlns:a16="http://schemas.microsoft.com/office/drawing/2014/main" id="{8C5DA41A-73C6-5749-35B5-D77ECC7C2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4" y="1622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Freeform 52">
                <a:extLst>
                  <a:ext uri="{FF2B5EF4-FFF2-40B4-BE49-F238E27FC236}">
                    <a16:creationId xmlns:a16="http://schemas.microsoft.com/office/drawing/2014/main" id="{C7749AF7-38D4-01B5-63DF-EC8E4560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" y="1653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4 h 17"/>
                  <a:gd name="T4" fmla="*/ 0 w 17"/>
                  <a:gd name="T5" fmla="*/ 9 h 17"/>
                  <a:gd name="T6" fmla="*/ 2 w 17"/>
                  <a:gd name="T7" fmla="*/ 13 h 17"/>
                  <a:gd name="T8" fmla="*/ 8 w 17"/>
                  <a:gd name="T9" fmla="*/ 16 h 17"/>
                  <a:gd name="T10" fmla="*/ 16 w 17"/>
                  <a:gd name="T11" fmla="*/ 11 h 17"/>
                  <a:gd name="T12" fmla="*/ 8 w 1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8" y="16"/>
                    </a:lnTo>
                    <a:lnTo>
                      <a:pt x="16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3">
                <a:extLst>
                  <a:ext uri="{FF2B5EF4-FFF2-40B4-BE49-F238E27FC236}">
                    <a16:creationId xmlns:a16="http://schemas.microsoft.com/office/drawing/2014/main" id="{142FF65B-48E1-B6FB-4C36-1C9955AD2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" y="1655"/>
                <a:ext cx="17" cy="17"/>
              </a:xfrm>
              <a:custGeom>
                <a:avLst/>
                <a:gdLst>
                  <a:gd name="T0" fmla="*/ 10 w 17"/>
                  <a:gd name="T1" fmla="*/ 0 h 17"/>
                  <a:gd name="T2" fmla="*/ 0 w 17"/>
                  <a:gd name="T3" fmla="*/ 6 h 17"/>
                  <a:gd name="T4" fmla="*/ 5 w 17"/>
                  <a:gd name="T5" fmla="*/ 16 h 17"/>
                  <a:gd name="T6" fmla="*/ 16 w 17"/>
                  <a:gd name="T7" fmla="*/ 9 h 17"/>
                  <a:gd name="T8" fmla="*/ 1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0" y="6"/>
                    </a:lnTo>
                    <a:lnTo>
                      <a:pt x="5" y="16"/>
                    </a:lnTo>
                    <a:lnTo>
                      <a:pt x="16" y="9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54">
                <a:extLst>
                  <a:ext uri="{FF2B5EF4-FFF2-40B4-BE49-F238E27FC236}">
                    <a16:creationId xmlns:a16="http://schemas.microsoft.com/office/drawing/2014/main" id="{C9499A46-B963-9214-2A77-E2D1D1BE9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" y="1654"/>
                <a:ext cx="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Line 55">
                <a:extLst>
                  <a:ext uri="{FF2B5EF4-FFF2-40B4-BE49-F238E27FC236}">
                    <a16:creationId xmlns:a16="http://schemas.microsoft.com/office/drawing/2014/main" id="{A1380A2A-4EEA-F6CB-9AF5-B2C0EA8BD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" y="1657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Line 56">
                <a:extLst>
                  <a:ext uri="{FF2B5EF4-FFF2-40B4-BE49-F238E27FC236}">
                    <a16:creationId xmlns:a16="http://schemas.microsoft.com/office/drawing/2014/main" id="{210C09B6-E8AA-A84C-B48B-536916CBB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" y="1657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Freeform 57">
                <a:extLst>
                  <a:ext uri="{FF2B5EF4-FFF2-40B4-BE49-F238E27FC236}">
                    <a16:creationId xmlns:a16="http://schemas.microsoft.com/office/drawing/2014/main" id="{F9CFD22B-3EE3-A623-C528-9B0FA2203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" y="1713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4 h 17"/>
                  <a:gd name="T4" fmla="*/ 0 w 17"/>
                  <a:gd name="T5" fmla="*/ 8 h 17"/>
                  <a:gd name="T6" fmla="*/ 2 w 17"/>
                  <a:gd name="T7" fmla="*/ 14 h 17"/>
                  <a:gd name="T8" fmla="*/ 8 w 17"/>
                  <a:gd name="T9" fmla="*/ 16 h 17"/>
                  <a:gd name="T10" fmla="*/ 16 w 17"/>
                  <a:gd name="T11" fmla="*/ 12 h 17"/>
                  <a:gd name="T12" fmla="*/ 8 w 1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8" y="16"/>
                    </a:lnTo>
                    <a:lnTo>
                      <a:pt x="16" y="1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8">
                <a:extLst>
                  <a:ext uri="{FF2B5EF4-FFF2-40B4-BE49-F238E27FC236}">
                    <a16:creationId xmlns:a16="http://schemas.microsoft.com/office/drawing/2014/main" id="{46E4700E-5432-23DA-08FE-CB9A7ECF4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" y="1715"/>
                <a:ext cx="17" cy="17"/>
              </a:xfrm>
              <a:custGeom>
                <a:avLst/>
                <a:gdLst>
                  <a:gd name="T0" fmla="*/ 10 w 17"/>
                  <a:gd name="T1" fmla="*/ 0 h 17"/>
                  <a:gd name="T2" fmla="*/ 0 w 17"/>
                  <a:gd name="T3" fmla="*/ 8 h 17"/>
                  <a:gd name="T4" fmla="*/ 5 w 17"/>
                  <a:gd name="T5" fmla="*/ 16 h 17"/>
                  <a:gd name="T6" fmla="*/ 16 w 17"/>
                  <a:gd name="T7" fmla="*/ 12 h 17"/>
                  <a:gd name="T8" fmla="*/ 1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0" y="0"/>
                    </a:moveTo>
                    <a:lnTo>
                      <a:pt x="0" y="8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59">
                <a:extLst>
                  <a:ext uri="{FF2B5EF4-FFF2-40B4-BE49-F238E27FC236}">
                    <a16:creationId xmlns:a16="http://schemas.microsoft.com/office/drawing/2014/main" id="{E7A299A2-A232-B472-DED8-77C8A7724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" y="1713"/>
                <a:ext cx="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Line 60">
                <a:extLst>
                  <a:ext uri="{FF2B5EF4-FFF2-40B4-BE49-F238E27FC236}">
                    <a16:creationId xmlns:a16="http://schemas.microsoft.com/office/drawing/2014/main" id="{BAA9C64E-BEC2-64BB-6708-6C4166441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3" y="1718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Line 61">
                <a:extLst>
                  <a:ext uri="{FF2B5EF4-FFF2-40B4-BE49-F238E27FC236}">
                    <a16:creationId xmlns:a16="http://schemas.microsoft.com/office/drawing/2014/main" id="{A01081EA-3163-96EA-9B8C-074A83EA3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4" y="1718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Freeform 62">
                <a:extLst>
                  <a:ext uri="{FF2B5EF4-FFF2-40B4-BE49-F238E27FC236}">
                    <a16:creationId xmlns:a16="http://schemas.microsoft.com/office/drawing/2014/main" id="{ECFCD234-2A00-0FAF-30A3-7AF0948FE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1697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4 h 17"/>
                  <a:gd name="T4" fmla="*/ 0 w 17"/>
                  <a:gd name="T5" fmla="*/ 8 h 17"/>
                  <a:gd name="T6" fmla="*/ 2 w 17"/>
                  <a:gd name="T7" fmla="*/ 14 h 17"/>
                  <a:gd name="T8" fmla="*/ 8 w 17"/>
                  <a:gd name="T9" fmla="*/ 16 h 17"/>
                  <a:gd name="T10" fmla="*/ 16 w 17"/>
                  <a:gd name="T11" fmla="*/ 12 h 17"/>
                  <a:gd name="T12" fmla="*/ 8 w 17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8" y="16"/>
                    </a:lnTo>
                    <a:lnTo>
                      <a:pt x="16" y="1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3">
                <a:extLst>
                  <a:ext uri="{FF2B5EF4-FFF2-40B4-BE49-F238E27FC236}">
                    <a16:creationId xmlns:a16="http://schemas.microsoft.com/office/drawing/2014/main" id="{63E19857-C769-5064-FA6F-BA2AD79F8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1700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8 h 17"/>
                  <a:gd name="T4" fmla="*/ 4 w 17"/>
                  <a:gd name="T5" fmla="*/ 16 h 17"/>
                  <a:gd name="T6" fmla="*/ 16 w 17"/>
                  <a:gd name="T7" fmla="*/ 12 h 17"/>
                  <a:gd name="T8" fmla="*/ 8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0" y="8"/>
                    </a:lnTo>
                    <a:lnTo>
                      <a:pt x="4" y="16"/>
                    </a:lnTo>
                    <a:lnTo>
                      <a:pt x="16" y="1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64">
                <a:extLst>
                  <a:ext uri="{FF2B5EF4-FFF2-40B4-BE49-F238E27FC236}">
                    <a16:creationId xmlns:a16="http://schemas.microsoft.com/office/drawing/2014/main" id="{1D13DF6A-3517-355C-2193-A3C76A613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" y="1698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Line 65">
                <a:extLst>
                  <a:ext uri="{FF2B5EF4-FFF2-40B4-BE49-F238E27FC236}">
                    <a16:creationId xmlns:a16="http://schemas.microsoft.com/office/drawing/2014/main" id="{05DBC735-4436-9F6A-6AF0-926A49E70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8" y="1702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Line 66">
                <a:extLst>
                  <a:ext uri="{FF2B5EF4-FFF2-40B4-BE49-F238E27FC236}">
                    <a16:creationId xmlns:a16="http://schemas.microsoft.com/office/drawing/2014/main" id="{2F3A66B0-0051-C60C-B01B-FE381D02E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4" y="1702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Line 67">
                <a:extLst>
                  <a:ext uri="{FF2B5EF4-FFF2-40B4-BE49-F238E27FC236}">
                    <a16:creationId xmlns:a16="http://schemas.microsoft.com/office/drawing/2014/main" id="{19C8B086-BD77-AB35-CD66-343F72148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0" y="162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Line 68">
                <a:extLst>
                  <a:ext uri="{FF2B5EF4-FFF2-40B4-BE49-F238E27FC236}">
                    <a16:creationId xmlns:a16="http://schemas.microsoft.com/office/drawing/2014/main" id="{5FEE4B28-E29C-988D-144A-5B2AB468B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4" y="165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Line 69">
                <a:extLst>
                  <a:ext uri="{FF2B5EF4-FFF2-40B4-BE49-F238E27FC236}">
                    <a16:creationId xmlns:a16="http://schemas.microsoft.com/office/drawing/2014/main" id="{B4C9E1B2-B539-EEF3-8C11-DDF76C9D6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" y="171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Line 70">
                <a:extLst>
                  <a:ext uri="{FF2B5EF4-FFF2-40B4-BE49-F238E27FC236}">
                    <a16:creationId xmlns:a16="http://schemas.microsoft.com/office/drawing/2014/main" id="{1E757490-D40E-EDCF-76E0-30C9D500C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8" y="1704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Freeform 71">
                <a:extLst>
                  <a:ext uri="{FF2B5EF4-FFF2-40B4-BE49-F238E27FC236}">
                    <a16:creationId xmlns:a16="http://schemas.microsoft.com/office/drawing/2014/main" id="{5800F19C-7EAD-CC14-CCB7-976FF2EE9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" y="1698"/>
                <a:ext cx="17" cy="17"/>
              </a:xfrm>
              <a:custGeom>
                <a:avLst/>
                <a:gdLst>
                  <a:gd name="T0" fmla="*/ 0 w 17"/>
                  <a:gd name="T1" fmla="*/ 4 h 17"/>
                  <a:gd name="T2" fmla="*/ 8 w 17"/>
                  <a:gd name="T3" fmla="*/ 16 h 17"/>
                  <a:gd name="T4" fmla="*/ 16 w 17"/>
                  <a:gd name="T5" fmla="*/ 0 h 17"/>
                  <a:gd name="T6" fmla="*/ 0 w 17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7">
                    <a:moveTo>
                      <a:pt x="0" y="4"/>
                    </a:moveTo>
                    <a:lnTo>
                      <a:pt x="8" y="16"/>
                    </a:lnTo>
                    <a:lnTo>
                      <a:pt x="16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72">
                <a:extLst>
                  <a:ext uri="{FF2B5EF4-FFF2-40B4-BE49-F238E27FC236}">
                    <a16:creationId xmlns:a16="http://schemas.microsoft.com/office/drawing/2014/main" id="{E1D8BBC1-B0B4-C3B9-2C53-06CC08A2B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" y="1695"/>
                <a:ext cx="17" cy="18"/>
              </a:xfrm>
              <a:custGeom>
                <a:avLst/>
                <a:gdLst>
                  <a:gd name="T0" fmla="*/ 16 w 17"/>
                  <a:gd name="T1" fmla="*/ 0 h 18"/>
                  <a:gd name="T2" fmla="*/ 3 w 17"/>
                  <a:gd name="T3" fmla="*/ 2 h 18"/>
                  <a:gd name="T4" fmla="*/ 0 w 17"/>
                  <a:gd name="T5" fmla="*/ 17 h 18"/>
                  <a:gd name="T6" fmla="*/ 14 w 17"/>
                  <a:gd name="T7" fmla="*/ 12 h 18"/>
                  <a:gd name="T8" fmla="*/ 16 w 1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6" y="0"/>
                    </a:moveTo>
                    <a:lnTo>
                      <a:pt x="3" y="2"/>
                    </a:lnTo>
                    <a:lnTo>
                      <a:pt x="0" y="17"/>
                    </a:lnTo>
                    <a:lnTo>
                      <a:pt x="14" y="1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73">
                <a:extLst>
                  <a:ext uri="{FF2B5EF4-FFF2-40B4-BE49-F238E27FC236}">
                    <a16:creationId xmlns:a16="http://schemas.microsoft.com/office/drawing/2014/main" id="{39CF1143-BE92-877A-1E2F-36DCC94FA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" y="1697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8 w 17"/>
                  <a:gd name="T3" fmla="*/ 1 h 17"/>
                  <a:gd name="T4" fmla="*/ 0 w 17"/>
                  <a:gd name="T5" fmla="*/ 16 h 17"/>
                  <a:gd name="T6" fmla="*/ 8 w 17"/>
                  <a:gd name="T7" fmla="*/ 14 h 17"/>
                  <a:gd name="T8" fmla="*/ 1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8" y="1"/>
                    </a:lnTo>
                    <a:lnTo>
                      <a:pt x="0" y="16"/>
                    </a:lnTo>
                    <a:lnTo>
                      <a:pt x="8" y="1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74">
                <a:extLst>
                  <a:ext uri="{FF2B5EF4-FFF2-40B4-BE49-F238E27FC236}">
                    <a16:creationId xmlns:a16="http://schemas.microsoft.com/office/drawing/2014/main" id="{D8A88206-3E18-B10E-2BDC-3E8B8F05A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" y="1698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2 w 17"/>
                  <a:gd name="T3" fmla="*/ 5 h 17"/>
                  <a:gd name="T4" fmla="*/ 0 w 17"/>
                  <a:gd name="T5" fmla="*/ 16 h 17"/>
                  <a:gd name="T6" fmla="*/ 13 w 17"/>
                  <a:gd name="T7" fmla="*/ 10 h 17"/>
                  <a:gd name="T8" fmla="*/ 1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2" y="5"/>
                    </a:lnTo>
                    <a:lnTo>
                      <a:pt x="0" y="16"/>
                    </a:lnTo>
                    <a:lnTo>
                      <a:pt x="13" y="1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75">
                <a:extLst>
                  <a:ext uri="{FF2B5EF4-FFF2-40B4-BE49-F238E27FC236}">
                    <a16:creationId xmlns:a16="http://schemas.microsoft.com/office/drawing/2014/main" id="{E011C5F7-3F5D-1E61-3157-8144CC59C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" y="1595"/>
                <a:ext cx="178" cy="63"/>
              </a:xfrm>
              <a:custGeom>
                <a:avLst/>
                <a:gdLst>
                  <a:gd name="T0" fmla="*/ 0 w 178"/>
                  <a:gd name="T1" fmla="*/ 57 h 63"/>
                  <a:gd name="T2" fmla="*/ 176 w 178"/>
                  <a:gd name="T3" fmla="*/ 0 h 63"/>
                  <a:gd name="T4" fmla="*/ 177 w 178"/>
                  <a:gd name="T5" fmla="*/ 4 h 63"/>
                  <a:gd name="T6" fmla="*/ 0 w 178"/>
                  <a:gd name="T7" fmla="*/ 62 h 63"/>
                  <a:gd name="T8" fmla="*/ 0 w 178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63">
                    <a:moveTo>
                      <a:pt x="0" y="57"/>
                    </a:moveTo>
                    <a:lnTo>
                      <a:pt x="176" y="0"/>
                    </a:lnTo>
                    <a:lnTo>
                      <a:pt x="177" y="4"/>
                    </a:lnTo>
                    <a:lnTo>
                      <a:pt x="0" y="62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76">
                <a:extLst>
                  <a:ext uri="{FF2B5EF4-FFF2-40B4-BE49-F238E27FC236}">
                    <a16:creationId xmlns:a16="http://schemas.microsoft.com/office/drawing/2014/main" id="{60487B8B-6167-256C-4C30-666AD01BD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" y="1526"/>
                <a:ext cx="178" cy="63"/>
              </a:xfrm>
              <a:custGeom>
                <a:avLst/>
                <a:gdLst>
                  <a:gd name="T0" fmla="*/ 0 w 178"/>
                  <a:gd name="T1" fmla="*/ 57 h 63"/>
                  <a:gd name="T2" fmla="*/ 176 w 178"/>
                  <a:gd name="T3" fmla="*/ 0 h 63"/>
                  <a:gd name="T4" fmla="*/ 177 w 178"/>
                  <a:gd name="T5" fmla="*/ 4 h 63"/>
                  <a:gd name="T6" fmla="*/ 0 w 178"/>
                  <a:gd name="T7" fmla="*/ 62 h 63"/>
                  <a:gd name="T8" fmla="*/ 0 w 178"/>
                  <a:gd name="T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63">
                    <a:moveTo>
                      <a:pt x="0" y="57"/>
                    </a:moveTo>
                    <a:lnTo>
                      <a:pt x="176" y="0"/>
                    </a:lnTo>
                    <a:lnTo>
                      <a:pt x="177" y="4"/>
                    </a:lnTo>
                    <a:lnTo>
                      <a:pt x="0" y="62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77">
                <a:extLst>
                  <a:ext uri="{FF2B5EF4-FFF2-40B4-BE49-F238E27FC236}">
                    <a16:creationId xmlns:a16="http://schemas.microsoft.com/office/drawing/2014/main" id="{23A78FE3-AD87-C763-F37F-53DADD28D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" y="1567"/>
                <a:ext cx="48" cy="94"/>
              </a:xfrm>
              <a:custGeom>
                <a:avLst/>
                <a:gdLst>
                  <a:gd name="T0" fmla="*/ 0 w 48"/>
                  <a:gd name="T1" fmla="*/ 10 h 94"/>
                  <a:gd name="T2" fmla="*/ 32 w 48"/>
                  <a:gd name="T3" fmla="*/ 0 h 94"/>
                  <a:gd name="T4" fmla="*/ 47 w 48"/>
                  <a:gd name="T5" fmla="*/ 82 h 94"/>
                  <a:gd name="T6" fmla="*/ 13 w 48"/>
                  <a:gd name="T7" fmla="*/ 93 h 94"/>
                  <a:gd name="T8" fmla="*/ 0 w 48"/>
                  <a:gd name="T9" fmla="*/ 1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4">
                    <a:moveTo>
                      <a:pt x="0" y="10"/>
                    </a:moveTo>
                    <a:lnTo>
                      <a:pt x="32" y="0"/>
                    </a:lnTo>
                    <a:lnTo>
                      <a:pt x="47" y="82"/>
                    </a:lnTo>
                    <a:lnTo>
                      <a:pt x="13" y="93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8">
                <a:extLst>
                  <a:ext uri="{FF2B5EF4-FFF2-40B4-BE49-F238E27FC236}">
                    <a16:creationId xmlns:a16="http://schemas.microsoft.com/office/drawing/2014/main" id="{1E2C7995-4012-6E66-C3A3-9F09F2FC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1585"/>
                <a:ext cx="17" cy="17"/>
              </a:xfrm>
              <a:custGeom>
                <a:avLst/>
                <a:gdLst>
                  <a:gd name="T0" fmla="*/ 0 w 17"/>
                  <a:gd name="T1" fmla="*/ 2 h 17"/>
                  <a:gd name="T2" fmla="*/ 12 w 17"/>
                  <a:gd name="T3" fmla="*/ 0 h 17"/>
                  <a:gd name="T4" fmla="*/ 16 w 17"/>
                  <a:gd name="T5" fmla="*/ 12 h 17"/>
                  <a:gd name="T6" fmla="*/ 3 w 17"/>
                  <a:gd name="T7" fmla="*/ 16 h 17"/>
                  <a:gd name="T8" fmla="*/ 0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2"/>
                    </a:moveTo>
                    <a:lnTo>
                      <a:pt x="12" y="0"/>
                    </a:lnTo>
                    <a:lnTo>
                      <a:pt x="16" y="12"/>
                    </a:lnTo>
                    <a:lnTo>
                      <a:pt x="3" y="16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79">
                <a:extLst>
                  <a:ext uri="{FF2B5EF4-FFF2-40B4-BE49-F238E27FC236}">
                    <a16:creationId xmlns:a16="http://schemas.microsoft.com/office/drawing/2014/main" id="{B8CCD2E4-DF8D-DEC9-DD5B-10DD4A817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" y="1652"/>
                <a:ext cx="17" cy="17"/>
              </a:xfrm>
              <a:custGeom>
                <a:avLst/>
                <a:gdLst>
                  <a:gd name="T0" fmla="*/ 0 w 17"/>
                  <a:gd name="T1" fmla="*/ 2 h 17"/>
                  <a:gd name="T2" fmla="*/ 12 w 17"/>
                  <a:gd name="T3" fmla="*/ 0 h 17"/>
                  <a:gd name="T4" fmla="*/ 16 w 17"/>
                  <a:gd name="T5" fmla="*/ 12 h 17"/>
                  <a:gd name="T6" fmla="*/ 3 w 17"/>
                  <a:gd name="T7" fmla="*/ 16 h 17"/>
                  <a:gd name="T8" fmla="*/ 0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2"/>
                    </a:moveTo>
                    <a:lnTo>
                      <a:pt x="12" y="0"/>
                    </a:lnTo>
                    <a:lnTo>
                      <a:pt x="16" y="12"/>
                    </a:lnTo>
                    <a:lnTo>
                      <a:pt x="3" y="16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80">
                <a:extLst>
                  <a:ext uri="{FF2B5EF4-FFF2-40B4-BE49-F238E27FC236}">
                    <a16:creationId xmlns:a16="http://schemas.microsoft.com/office/drawing/2014/main" id="{C3E34909-0503-D38D-5BF3-489A4D4A7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" y="1631"/>
                <a:ext cx="17" cy="17"/>
              </a:xfrm>
              <a:custGeom>
                <a:avLst/>
                <a:gdLst>
                  <a:gd name="T0" fmla="*/ 0 w 17"/>
                  <a:gd name="T1" fmla="*/ 2 h 17"/>
                  <a:gd name="T2" fmla="*/ 12 w 17"/>
                  <a:gd name="T3" fmla="*/ 0 h 17"/>
                  <a:gd name="T4" fmla="*/ 16 w 17"/>
                  <a:gd name="T5" fmla="*/ 13 h 17"/>
                  <a:gd name="T6" fmla="*/ 3 w 17"/>
                  <a:gd name="T7" fmla="*/ 16 h 17"/>
                  <a:gd name="T8" fmla="*/ 0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2"/>
                    </a:moveTo>
                    <a:lnTo>
                      <a:pt x="12" y="0"/>
                    </a:lnTo>
                    <a:lnTo>
                      <a:pt x="16" y="13"/>
                    </a:lnTo>
                    <a:lnTo>
                      <a:pt x="3" y="16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81">
                <a:extLst>
                  <a:ext uri="{FF2B5EF4-FFF2-40B4-BE49-F238E27FC236}">
                    <a16:creationId xmlns:a16="http://schemas.microsoft.com/office/drawing/2014/main" id="{7B157955-8B72-6662-B199-F529742E7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" y="1631"/>
                <a:ext cx="17" cy="17"/>
              </a:xfrm>
              <a:custGeom>
                <a:avLst/>
                <a:gdLst>
                  <a:gd name="T0" fmla="*/ 0 w 17"/>
                  <a:gd name="T1" fmla="*/ 3 h 17"/>
                  <a:gd name="T2" fmla="*/ 14 w 17"/>
                  <a:gd name="T3" fmla="*/ 0 h 17"/>
                  <a:gd name="T4" fmla="*/ 16 w 17"/>
                  <a:gd name="T5" fmla="*/ 12 h 17"/>
                  <a:gd name="T6" fmla="*/ 2 w 17"/>
                  <a:gd name="T7" fmla="*/ 16 h 17"/>
                  <a:gd name="T8" fmla="*/ 0 w 17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3"/>
                    </a:moveTo>
                    <a:lnTo>
                      <a:pt x="14" y="0"/>
                    </a:lnTo>
                    <a:lnTo>
                      <a:pt x="16" y="12"/>
                    </a:lnTo>
                    <a:lnTo>
                      <a:pt x="2" y="16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82">
                <a:extLst>
                  <a:ext uri="{FF2B5EF4-FFF2-40B4-BE49-F238E27FC236}">
                    <a16:creationId xmlns:a16="http://schemas.microsoft.com/office/drawing/2014/main" id="{CDA86130-31F4-37EC-0D97-2EDA5502F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" y="1587"/>
                <a:ext cx="35" cy="47"/>
              </a:xfrm>
              <a:custGeom>
                <a:avLst/>
                <a:gdLst>
                  <a:gd name="T0" fmla="*/ 5 w 35"/>
                  <a:gd name="T1" fmla="*/ 44 h 47"/>
                  <a:gd name="T2" fmla="*/ 34 w 35"/>
                  <a:gd name="T3" fmla="*/ 5 h 47"/>
                  <a:gd name="T4" fmla="*/ 33 w 35"/>
                  <a:gd name="T5" fmla="*/ 0 h 47"/>
                  <a:gd name="T6" fmla="*/ 0 w 35"/>
                  <a:gd name="T7" fmla="*/ 46 h 47"/>
                  <a:gd name="T8" fmla="*/ 5 w 35"/>
                  <a:gd name="T9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7">
                    <a:moveTo>
                      <a:pt x="5" y="44"/>
                    </a:moveTo>
                    <a:lnTo>
                      <a:pt x="34" y="5"/>
                    </a:lnTo>
                    <a:lnTo>
                      <a:pt x="33" y="0"/>
                    </a:lnTo>
                    <a:lnTo>
                      <a:pt x="0" y="46"/>
                    </a:lnTo>
                    <a:lnTo>
                      <a:pt x="5" y="44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83">
                <a:extLst>
                  <a:ext uri="{FF2B5EF4-FFF2-40B4-BE49-F238E27FC236}">
                    <a16:creationId xmlns:a16="http://schemas.microsoft.com/office/drawing/2014/main" id="{7AEB5AD6-01E9-2477-D810-8D31670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" y="1637"/>
                <a:ext cx="45" cy="23"/>
              </a:xfrm>
              <a:custGeom>
                <a:avLst/>
                <a:gdLst>
                  <a:gd name="T0" fmla="*/ 5 w 45"/>
                  <a:gd name="T1" fmla="*/ 0 h 23"/>
                  <a:gd name="T2" fmla="*/ 43 w 45"/>
                  <a:gd name="T3" fmla="*/ 16 h 23"/>
                  <a:gd name="T4" fmla="*/ 44 w 45"/>
                  <a:gd name="T5" fmla="*/ 22 h 23"/>
                  <a:gd name="T6" fmla="*/ 0 w 45"/>
                  <a:gd name="T7" fmla="*/ 1 h 23"/>
                  <a:gd name="T8" fmla="*/ 5 w 45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3">
                    <a:moveTo>
                      <a:pt x="5" y="0"/>
                    </a:moveTo>
                    <a:lnTo>
                      <a:pt x="43" y="16"/>
                    </a:lnTo>
                    <a:lnTo>
                      <a:pt x="44" y="22"/>
                    </a:lnTo>
                    <a:lnTo>
                      <a:pt x="0" y="1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84">
                <a:extLst>
                  <a:ext uri="{FF2B5EF4-FFF2-40B4-BE49-F238E27FC236}">
                    <a16:creationId xmlns:a16="http://schemas.microsoft.com/office/drawing/2014/main" id="{5AB22BD0-1578-A6BC-DCC8-A8EF55E8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" y="1556"/>
                <a:ext cx="47" cy="92"/>
              </a:xfrm>
              <a:custGeom>
                <a:avLst/>
                <a:gdLst>
                  <a:gd name="T0" fmla="*/ 0 w 47"/>
                  <a:gd name="T1" fmla="*/ 10 h 92"/>
                  <a:gd name="T2" fmla="*/ 32 w 47"/>
                  <a:gd name="T3" fmla="*/ 0 h 92"/>
                  <a:gd name="T4" fmla="*/ 46 w 47"/>
                  <a:gd name="T5" fmla="*/ 80 h 92"/>
                  <a:gd name="T6" fmla="*/ 13 w 47"/>
                  <a:gd name="T7" fmla="*/ 91 h 92"/>
                  <a:gd name="T8" fmla="*/ 0 w 47"/>
                  <a:gd name="T9" fmla="*/ 1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2">
                    <a:moveTo>
                      <a:pt x="0" y="10"/>
                    </a:moveTo>
                    <a:lnTo>
                      <a:pt x="32" y="0"/>
                    </a:lnTo>
                    <a:lnTo>
                      <a:pt x="46" y="80"/>
                    </a:lnTo>
                    <a:lnTo>
                      <a:pt x="13" y="91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85">
                <a:extLst>
                  <a:ext uri="{FF2B5EF4-FFF2-40B4-BE49-F238E27FC236}">
                    <a16:creationId xmlns:a16="http://schemas.microsoft.com/office/drawing/2014/main" id="{74784F02-FCB1-00DE-8706-2FF58540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" y="1544"/>
                <a:ext cx="47" cy="93"/>
              </a:xfrm>
              <a:custGeom>
                <a:avLst/>
                <a:gdLst>
                  <a:gd name="T0" fmla="*/ 0 w 47"/>
                  <a:gd name="T1" fmla="*/ 10 h 93"/>
                  <a:gd name="T2" fmla="*/ 32 w 47"/>
                  <a:gd name="T3" fmla="*/ 0 h 93"/>
                  <a:gd name="T4" fmla="*/ 46 w 47"/>
                  <a:gd name="T5" fmla="*/ 81 h 93"/>
                  <a:gd name="T6" fmla="*/ 13 w 47"/>
                  <a:gd name="T7" fmla="*/ 92 h 93"/>
                  <a:gd name="T8" fmla="*/ 0 w 47"/>
                  <a:gd name="T9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3">
                    <a:moveTo>
                      <a:pt x="0" y="10"/>
                    </a:moveTo>
                    <a:lnTo>
                      <a:pt x="32" y="0"/>
                    </a:lnTo>
                    <a:lnTo>
                      <a:pt x="46" y="81"/>
                    </a:lnTo>
                    <a:lnTo>
                      <a:pt x="13" y="92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86">
                <a:extLst>
                  <a:ext uri="{FF2B5EF4-FFF2-40B4-BE49-F238E27FC236}">
                    <a16:creationId xmlns:a16="http://schemas.microsoft.com/office/drawing/2014/main" id="{F3ECC8A7-3B4C-51E6-A3F9-305152C42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" y="1532"/>
                <a:ext cx="47" cy="93"/>
              </a:xfrm>
              <a:custGeom>
                <a:avLst/>
                <a:gdLst>
                  <a:gd name="T0" fmla="*/ 0 w 47"/>
                  <a:gd name="T1" fmla="*/ 10 h 93"/>
                  <a:gd name="T2" fmla="*/ 31 w 47"/>
                  <a:gd name="T3" fmla="*/ 0 h 93"/>
                  <a:gd name="T4" fmla="*/ 46 w 47"/>
                  <a:gd name="T5" fmla="*/ 81 h 93"/>
                  <a:gd name="T6" fmla="*/ 14 w 47"/>
                  <a:gd name="T7" fmla="*/ 92 h 93"/>
                  <a:gd name="T8" fmla="*/ 0 w 47"/>
                  <a:gd name="T9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3">
                    <a:moveTo>
                      <a:pt x="0" y="10"/>
                    </a:moveTo>
                    <a:lnTo>
                      <a:pt x="31" y="0"/>
                    </a:lnTo>
                    <a:lnTo>
                      <a:pt x="46" y="81"/>
                    </a:lnTo>
                    <a:lnTo>
                      <a:pt x="14" y="92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87">
                <a:extLst>
                  <a:ext uri="{FF2B5EF4-FFF2-40B4-BE49-F238E27FC236}">
                    <a16:creationId xmlns:a16="http://schemas.microsoft.com/office/drawing/2014/main" id="{8486F8F6-2AC4-222F-F81D-42890F7B0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" y="1520"/>
                <a:ext cx="48" cy="93"/>
              </a:xfrm>
              <a:custGeom>
                <a:avLst/>
                <a:gdLst>
                  <a:gd name="T0" fmla="*/ 0 w 48"/>
                  <a:gd name="T1" fmla="*/ 10 h 93"/>
                  <a:gd name="T2" fmla="*/ 32 w 48"/>
                  <a:gd name="T3" fmla="*/ 0 h 93"/>
                  <a:gd name="T4" fmla="*/ 47 w 48"/>
                  <a:gd name="T5" fmla="*/ 81 h 93"/>
                  <a:gd name="T6" fmla="*/ 13 w 48"/>
                  <a:gd name="T7" fmla="*/ 92 h 93"/>
                  <a:gd name="T8" fmla="*/ 0 w 48"/>
                  <a:gd name="T9" fmla="*/ 1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3">
                    <a:moveTo>
                      <a:pt x="0" y="10"/>
                    </a:moveTo>
                    <a:lnTo>
                      <a:pt x="32" y="0"/>
                    </a:lnTo>
                    <a:lnTo>
                      <a:pt x="47" y="81"/>
                    </a:lnTo>
                    <a:lnTo>
                      <a:pt x="13" y="92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000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8">
                <a:extLst>
                  <a:ext uri="{FF2B5EF4-FFF2-40B4-BE49-F238E27FC236}">
                    <a16:creationId xmlns:a16="http://schemas.microsoft.com/office/drawing/2014/main" id="{9087B39B-45AF-E95A-E6FC-2B28CCF93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1639"/>
                <a:ext cx="487" cy="198"/>
              </a:xfrm>
              <a:custGeom>
                <a:avLst/>
                <a:gdLst>
                  <a:gd name="T0" fmla="*/ 486 w 487"/>
                  <a:gd name="T1" fmla="*/ 0 h 198"/>
                  <a:gd name="T2" fmla="*/ 28 w 487"/>
                  <a:gd name="T3" fmla="*/ 151 h 198"/>
                  <a:gd name="T4" fmla="*/ 0 w 487"/>
                  <a:gd name="T5" fmla="*/ 197 h 198"/>
                  <a:gd name="T6" fmla="*/ 457 w 487"/>
                  <a:gd name="T7" fmla="*/ 45 h 198"/>
                  <a:gd name="T8" fmla="*/ 486 w 487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198">
                    <a:moveTo>
                      <a:pt x="486" y="0"/>
                    </a:moveTo>
                    <a:lnTo>
                      <a:pt x="28" y="151"/>
                    </a:lnTo>
                    <a:lnTo>
                      <a:pt x="0" y="197"/>
                    </a:lnTo>
                    <a:lnTo>
                      <a:pt x="457" y="45"/>
                    </a:lnTo>
                    <a:lnTo>
                      <a:pt x="48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89">
                <a:extLst>
                  <a:ext uri="{FF2B5EF4-FFF2-40B4-BE49-F238E27FC236}">
                    <a16:creationId xmlns:a16="http://schemas.microsoft.com/office/drawing/2014/main" id="{C254E514-79A3-2A32-B720-349C6C2BD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" y="1791"/>
                <a:ext cx="31" cy="47"/>
              </a:xfrm>
              <a:custGeom>
                <a:avLst/>
                <a:gdLst>
                  <a:gd name="T0" fmla="*/ 30 w 31"/>
                  <a:gd name="T1" fmla="*/ 0 h 47"/>
                  <a:gd name="T2" fmla="*/ 28 w 31"/>
                  <a:gd name="T3" fmla="*/ 0 h 47"/>
                  <a:gd name="T4" fmla="*/ 0 w 31"/>
                  <a:gd name="T5" fmla="*/ 45 h 47"/>
                  <a:gd name="T6" fmla="*/ 1 w 31"/>
                  <a:gd name="T7" fmla="*/ 46 h 47"/>
                  <a:gd name="T8" fmla="*/ 30 w 31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7">
                    <a:moveTo>
                      <a:pt x="30" y="0"/>
                    </a:moveTo>
                    <a:lnTo>
                      <a:pt x="28" y="0"/>
                    </a:lnTo>
                    <a:lnTo>
                      <a:pt x="0" y="45"/>
                    </a:lnTo>
                    <a:lnTo>
                      <a:pt x="1" y="46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90">
                <a:extLst>
                  <a:ext uri="{FF2B5EF4-FFF2-40B4-BE49-F238E27FC236}">
                    <a16:creationId xmlns:a16="http://schemas.microsoft.com/office/drawing/2014/main" id="{7E1C518C-F118-E492-2ED2-E316F5755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" y="185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91">
                <a:extLst>
                  <a:ext uri="{FF2B5EF4-FFF2-40B4-BE49-F238E27FC236}">
                    <a16:creationId xmlns:a16="http://schemas.microsoft.com/office/drawing/2014/main" id="{30C398A2-EDCA-DC6B-8759-89B665E6A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" y="1639"/>
                <a:ext cx="458" cy="153"/>
              </a:xfrm>
              <a:custGeom>
                <a:avLst/>
                <a:gdLst>
                  <a:gd name="T0" fmla="*/ 457 w 458"/>
                  <a:gd name="T1" fmla="*/ 1 h 153"/>
                  <a:gd name="T2" fmla="*/ 455 w 458"/>
                  <a:gd name="T3" fmla="*/ 0 h 153"/>
                  <a:gd name="T4" fmla="*/ 0 w 458"/>
                  <a:gd name="T5" fmla="*/ 151 h 153"/>
                  <a:gd name="T6" fmla="*/ 3 w 458"/>
                  <a:gd name="T7" fmla="*/ 152 h 153"/>
                  <a:gd name="T8" fmla="*/ 457 w 458"/>
                  <a:gd name="T9" fmla="*/ 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53">
                    <a:moveTo>
                      <a:pt x="457" y="1"/>
                    </a:moveTo>
                    <a:lnTo>
                      <a:pt x="455" y="0"/>
                    </a:lnTo>
                    <a:lnTo>
                      <a:pt x="0" y="151"/>
                    </a:lnTo>
                    <a:lnTo>
                      <a:pt x="3" y="152"/>
                    </a:lnTo>
                    <a:lnTo>
                      <a:pt x="457" y="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92">
                <a:extLst>
                  <a:ext uri="{FF2B5EF4-FFF2-40B4-BE49-F238E27FC236}">
                    <a16:creationId xmlns:a16="http://schemas.microsoft.com/office/drawing/2014/main" id="{4F2006E4-DA99-3A0C-DBBC-2416E2927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" y="1744"/>
                <a:ext cx="17" cy="17"/>
              </a:xfrm>
              <a:custGeom>
                <a:avLst/>
                <a:gdLst>
                  <a:gd name="T0" fmla="*/ 11 w 17"/>
                  <a:gd name="T1" fmla="*/ 0 h 17"/>
                  <a:gd name="T2" fmla="*/ 2 w 17"/>
                  <a:gd name="T3" fmla="*/ 14 h 17"/>
                  <a:gd name="T4" fmla="*/ 0 w 17"/>
                  <a:gd name="T5" fmla="*/ 16 h 17"/>
                  <a:gd name="T6" fmla="*/ 16 w 17"/>
                  <a:gd name="T7" fmla="*/ 12 h 17"/>
                  <a:gd name="T8" fmla="*/ 11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0"/>
                    </a:moveTo>
                    <a:lnTo>
                      <a:pt x="2" y="14"/>
                    </a:lnTo>
                    <a:lnTo>
                      <a:pt x="0" y="16"/>
                    </a:lnTo>
                    <a:lnTo>
                      <a:pt x="16" y="12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93">
                <a:extLst>
                  <a:ext uri="{FF2B5EF4-FFF2-40B4-BE49-F238E27FC236}">
                    <a16:creationId xmlns:a16="http://schemas.microsoft.com/office/drawing/2014/main" id="{0B4222B5-5E76-DFE1-BFCE-CEB4CD5D9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" y="1671"/>
                <a:ext cx="236" cy="79"/>
              </a:xfrm>
              <a:custGeom>
                <a:avLst/>
                <a:gdLst>
                  <a:gd name="T0" fmla="*/ 0 w 236"/>
                  <a:gd name="T1" fmla="*/ 73 h 79"/>
                  <a:gd name="T2" fmla="*/ 28 w 236"/>
                  <a:gd name="T3" fmla="*/ 63 h 79"/>
                  <a:gd name="T4" fmla="*/ 72 w 236"/>
                  <a:gd name="T5" fmla="*/ 48 h 79"/>
                  <a:gd name="T6" fmla="*/ 74 w 236"/>
                  <a:gd name="T7" fmla="*/ 52 h 79"/>
                  <a:gd name="T8" fmla="*/ 113 w 236"/>
                  <a:gd name="T9" fmla="*/ 39 h 79"/>
                  <a:gd name="T10" fmla="*/ 110 w 236"/>
                  <a:gd name="T11" fmla="*/ 34 h 79"/>
                  <a:gd name="T12" fmla="*/ 201 w 236"/>
                  <a:gd name="T13" fmla="*/ 4 h 79"/>
                  <a:gd name="T14" fmla="*/ 214 w 236"/>
                  <a:gd name="T15" fmla="*/ 4 h 79"/>
                  <a:gd name="T16" fmla="*/ 235 w 236"/>
                  <a:gd name="T17" fmla="*/ 0 h 79"/>
                  <a:gd name="T18" fmla="*/ 117 w 236"/>
                  <a:gd name="T19" fmla="*/ 39 h 79"/>
                  <a:gd name="T20" fmla="*/ 65 w 236"/>
                  <a:gd name="T21" fmla="*/ 55 h 79"/>
                  <a:gd name="T22" fmla="*/ 4 w 236"/>
                  <a:gd name="T23" fmla="*/ 78 h 79"/>
                  <a:gd name="T24" fmla="*/ 0 w 236"/>
                  <a:gd name="T25" fmla="*/ 7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79">
                    <a:moveTo>
                      <a:pt x="0" y="73"/>
                    </a:moveTo>
                    <a:lnTo>
                      <a:pt x="28" y="63"/>
                    </a:lnTo>
                    <a:lnTo>
                      <a:pt x="72" y="48"/>
                    </a:lnTo>
                    <a:lnTo>
                      <a:pt x="74" y="52"/>
                    </a:lnTo>
                    <a:lnTo>
                      <a:pt x="113" y="39"/>
                    </a:lnTo>
                    <a:lnTo>
                      <a:pt x="110" y="34"/>
                    </a:lnTo>
                    <a:lnTo>
                      <a:pt x="201" y="4"/>
                    </a:lnTo>
                    <a:lnTo>
                      <a:pt x="214" y="4"/>
                    </a:lnTo>
                    <a:lnTo>
                      <a:pt x="235" y="0"/>
                    </a:lnTo>
                    <a:lnTo>
                      <a:pt x="117" y="39"/>
                    </a:lnTo>
                    <a:lnTo>
                      <a:pt x="65" y="55"/>
                    </a:lnTo>
                    <a:lnTo>
                      <a:pt x="4" y="78"/>
                    </a:lnTo>
                    <a:lnTo>
                      <a:pt x="0" y="73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94">
                <a:extLst>
                  <a:ext uri="{FF2B5EF4-FFF2-40B4-BE49-F238E27FC236}">
                    <a16:creationId xmlns:a16="http://schemas.microsoft.com/office/drawing/2014/main" id="{0B66126C-EBE8-5A1E-5D37-526FDD0CE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" y="1709"/>
                <a:ext cx="147" cy="76"/>
              </a:xfrm>
              <a:custGeom>
                <a:avLst/>
                <a:gdLst>
                  <a:gd name="T0" fmla="*/ 144 w 147"/>
                  <a:gd name="T1" fmla="*/ 0 h 76"/>
                  <a:gd name="T2" fmla="*/ 53 w 147"/>
                  <a:gd name="T3" fmla="*/ 30 h 76"/>
                  <a:gd name="T4" fmla="*/ 0 w 147"/>
                  <a:gd name="T5" fmla="*/ 75 h 76"/>
                  <a:gd name="T6" fmla="*/ 7 w 147"/>
                  <a:gd name="T7" fmla="*/ 71 h 76"/>
                  <a:gd name="T8" fmla="*/ 56 w 147"/>
                  <a:gd name="T9" fmla="*/ 32 h 76"/>
                  <a:gd name="T10" fmla="*/ 146 w 147"/>
                  <a:gd name="T11" fmla="*/ 2 h 76"/>
                  <a:gd name="T12" fmla="*/ 144 w 147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76">
                    <a:moveTo>
                      <a:pt x="144" y="0"/>
                    </a:moveTo>
                    <a:lnTo>
                      <a:pt x="53" y="30"/>
                    </a:lnTo>
                    <a:lnTo>
                      <a:pt x="0" y="75"/>
                    </a:lnTo>
                    <a:lnTo>
                      <a:pt x="7" y="71"/>
                    </a:lnTo>
                    <a:lnTo>
                      <a:pt x="56" y="32"/>
                    </a:lnTo>
                    <a:lnTo>
                      <a:pt x="146" y="2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95">
                <a:extLst>
                  <a:ext uri="{FF2B5EF4-FFF2-40B4-BE49-F238E27FC236}">
                    <a16:creationId xmlns:a16="http://schemas.microsoft.com/office/drawing/2014/main" id="{D2B458B2-7DBA-BAA7-9FEA-3F5679572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" y="1740"/>
                <a:ext cx="27" cy="34"/>
              </a:xfrm>
              <a:custGeom>
                <a:avLst/>
                <a:gdLst>
                  <a:gd name="T0" fmla="*/ 26 w 27"/>
                  <a:gd name="T1" fmla="*/ 0 h 34"/>
                  <a:gd name="T2" fmla="*/ 4 w 27"/>
                  <a:gd name="T3" fmla="*/ 31 h 34"/>
                  <a:gd name="T4" fmla="*/ 0 w 27"/>
                  <a:gd name="T5" fmla="*/ 33 h 34"/>
                  <a:gd name="T6" fmla="*/ 21 w 27"/>
                  <a:gd name="T7" fmla="*/ 0 h 34"/>
                  <a:gd name="T8" fmla="*/ 26 w 27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4">
                    <a:moveTo>
                      <a:pt x="26" y="0"/>
                    </a:moveTo>
                    <a:lnTo>
                      <a:pt x="4" y="31"/>
                    </a:lnTo>
                    <a:lnTo>
                      <a:pt x="0" y="33"/>
                    </a:lnTo>
                    <a:lnTo>
                      <a:pt x="21" y="0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96">
                <a:extLst>
                  <a:ext uri="{FF2B5EF4-FFF2-40B4-BE49-F238E27FC236}">
                    <a16:creationId xmlns:a16="http://schemas.microsoft.com/office/drawing/2014/main" id="{352F82FC-9852-205E-86E4-C7DC779B6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" y="1741"/>
                <a:ext cx="17" cy="21"/>
              </a:xfrm>
              <a:custGeom>
                <a:avLst/>
                <a:gdLst>
                  <a:gd name="T0" fmla="*/ 0 w 17"/>
                  <a:gd name="T1" fmla="*/ 0 h 21"/>
                  <a:gd name="T2" fmla="*/ 11 w 17"/>
                  <a:gd name="T3" fmla="*/ 20 h 21"/>
                  <a:gd name="T4" fmla="*/ 16 w 17"/>
                  <a:gd name="T5" fmla="*/ 18 h 21"/>
                  <a:gd name="T6" fmla="*/ 0 w 17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1">
                    <a:moveTo>
                      <a:pt x="0" y="0"/>
                    </a:moveTo>
                    <a:lnTo>
                      <a:pt x="11" y="20"/>
                    </a:lnTo>
                    <a:lnTo>
                      <a:pt x="16" y="1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97">
                <a:extLst>
                  <a:ext uri="{FF2B5EF4-FFF2-40B4-BE49-F238E27FC236}">
                    <a16:creationId xmlns:a16="http://schemas.microsoft.com/office/drawing/2014/main" id="{AB9FBBED-0FC1-B65D-F21B-FB9C83BC6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" y="1741"/>
                <a:ext cx="47" cy="17"/>
              </a:xfrm>
              <a:custGeom>
                <a:avLst/>
                <a:gdLst>
                  <a:gd name="T0" fmla="*/ 0 w 47"/>
                  <a:gd name="T1" fmla="*/ 0 h 17"/>
                  <a:gd name="T2" fmla="*/ 46 w 47"/>
                  <a:gd name="T3" fmla="*/ 13 h 17"/>
                  <a:gd name="T4" fmla="*/ 43 w 47"/>
                  <a:gd name="T5" fmla="*/ 16 h 17"/>
                  <a:gd name="T6" fmla="*/ 0 w 47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17">
                    <a:moveTo>
                      <a:pt x="0" y="0"/>
                    </a:moveTo>
                    <a:lnTo>
                      <a:pt x="46" y="13"/>
                    </a:lnTo>
                    <a:lnTo>
                      <a:pt x="43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98">
                <a:extLst>
                  <a:ext uri="{FF2B5EF4-FFF2-40B4-BE49-F238E27FC236}">
                    <a16:creationId xmlns:a16="http://schemas.microsoft.com/office/drawing/2014/main" id="{D56CE0C0-00F6-34C6-9BAA-6BEBB0128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" y="1724"/>
                <a:ext cx="100" cy="20"/>
              </a:xfrm>
              <a:custGeom>
                <a:avLst/>
                <a:gdLst>
                  <a:gd name="T0" fmla="*/ 7 w 100"/>
                  <a:gd name="T1" fmla="*/ 15 h 20"/>
                  <a:gd name="T2" fmla="*/ 99 w 100"/>
                  <a:gd name="T3" fmla="*/ 0 h 20"/>
                  <a:gd name="T4" fmla="*/ 97 w 100"/>
                  <a:gd name="T5" fmla="*/ 2 h 20"/>
                  <a:gd name="T6" fmla="*/ 23 w 100"/>
                  <a:gd name="T7" fmla="*/ 15 h 20"/>
                  <a:gd name="T8" fmla="*/ 5 w 100"/>
                  <a:gd name="T9" fmla="*/ 19 h 20"/>
                  <a:gd name="T10" fmla="*/ 4 w 100"/>
                  <a:gd name="T11" fmla="*/ 14 h 20"/>
                  <a:gd name="T12" fmla="*/ 0 w 100"/>
                  <a:gd name="T13" fmla="*/ 15 h 20"/>
                  <a:gd name="T14" fmla="*/ 2 w 100"/>
                  <a:gd name="T15" fmla="*/ 15 h 20"/>
                  <a:gd name="T16" fmla="*/ 7 w 100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20">
                    <a:moveTo>
                      <a:pt x="7" y="15"/>
                    </a:moveTo>
                    <a:lnTo>
                      <a:pt x="99" y="0"/>
                    </a:lnTo>
                    <a:lnTo>
                      <a:pt x="97" y="2"/>
                    </a:lnTo>
                    <a:lnTo>
                      <a:pt x="23" y="1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7" y="15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99">
                <a:extLst>
                  <a:ext uri="{FF2B5EF4-FFF2-40B4-BE49-F238E27FC236}">
                    <a16:creationId xmlns:a16="http://schemas.microsoft.com/office/drawing/2014/main" id="{3EEDECDB-712A-A8B3-E769-418CF87AD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1" y="1650"/>
                <a:ext cx="451" cy="148"/>
              </a:xfrm>
              <a:prstGeom prst="line">
                <a:avLst/>
              </a:prstGeom>
              <a:noFill/>
              <a:ln w="12700">
                <a:solidFill>
                  <a:srgbClr val="BFBFB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Line 100">
                <a:extLst>
                  <a:ext uri="{FF2B5EF4-FFF2-40B4-BE49-F238E27FC236}">
                    <a16:creationId xmlns:a16="http://schemas.microsoft.com/office/drawing/2014/main" id="{034666EE-5551-07D9-4832-99E60B60C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5" y="1659"/>
                <a:ext cx="450" cy="146"/>
              </a:xfrm>
              <a:prstGeom prst="line">
                <a:avLst/>
              </a:prstGeom>
              <a:noFill/>
              <a:ln w="12700">
                <a:solidFill>
                  <a:srgbClr val="BFBFB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Line 101">
                <a:extLst>
                  <a:ext uri="{FF2B5EF4-FFF2-40B4-BE49-F238E27FC236}">
                    <a16:creationId xmlns:a16="http://schemas.microsoft.com/office/drawing/2014/main" id="{97357452-229A-7FCF-6FE5-563CBE387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1" y="1668"/>
                <a:ext cx="447" cy="145"/>
              </a:xfrm>
              <a:prstGeom prst="line">
                <a:avLst/>
              </a:prstGeom>
              <a:noFill/>
              <a:ln w="12700">
                <a:solidFill>
                  <a:srgbClr val="BFBFB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Line 102">
                <a:extLst>
                  <a:ext uri="{FF2B5EF4-FFF2-40B4-BE49-F238E27FC236}">
                    <a16:creationId xmlns:a16="http://schemas.microsoft.com/office/drawing/2014/main" id="{5118C099-FFAB-9E99-680D-FDCB16674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" y="1678"/>
                <a:ext cx="445" cy="144"/>
              </a:xfrm>
              <a:prstGeom prst="line">
                <a:avLst/>
              </a:prstGeom>
              <a:noFill/>
              <a:ln w="12700">
                <a:solidFill>
                  <a:srgbClr val="BFBFB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Line 103">
                <a:extLst>
                  <a:ext uri="{FF2B5EF4-FFF2-40B4-BE49-F238E27FC236}">
                    <a16:creationId xmlns:a16="http://schemas.microsoft.com/office/drawing/2014/main" id="{B1452093-1BEB-DC3C-3D36-877F92727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5" y="1651"/>
                <a:ext cx="21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Line 104">
                <a:extLst>
                  <a:ext uri="{FF2B5EF4-FFF2-40B4-BE49-F238E27FC236}">
                    <a16:creationId xmlns:a16="http://schemas.microsoft.com/office/drawing/2014/main" id="{294CF241-A0B5-CACA-5B70-067150C9F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3" y="1655"/>
                <a:ext cx="21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Line 105">
                <a:extLst>
                  <a:ext uri="{FF2B5EF4-FFF2-40B4-BE49-F238E27FC236}">
                    <a16:creationId xmlns:a16="http://schemas.microsoft.com/office/drawing/2014/main" id="{FA415996-F126-A669-5366-F177000D0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0" y="1658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Line 106">
                <a:extLst>
                  <a:ext uri="{FF2B5EF4-FFF2-40B4-BE49-F238E27FC236}">
                    <a16:creationId xmlns:a16="http://schemas.microsoft.com/office/drawing/2014/main" id="{BB3ABE81-C46B-D09F-676D-262B3F93A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9" y="1662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Line 107">
                <a:extLst>
                  <a:ext uri="{FF2B5EF4-FFF2-40B4-BE49-F238E27FC236}">
                    <a16:creationId xmlns:a16="http://schemas.microsoft.com/office/drawing/2014/main" id="{63E2E65F-CA7F-3A0F-2DF6-08023F039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" y="1666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Line 108">
                <a:extLst>
                  <a:ext uri="{FF2B5EF4-FFF2-40B4-BE49-F238E27FC236}">
                    <a16:creationId xmlns:a16="http://schemas.microsoft.com/office/drawing/2014/main" id="{C3B7182F-F968-777D-C5BD-E338804A1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8" y="1670"/>
                <a:ext cx="21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Line 109">
                <a:extLst>
                  <a:ext uri="{FF2B5EF4-FFF2-40B4-BE49-F238E27FC236}">
                    <a16:creationId xmlns:a16="http://schemas.microsoft.com/office/drawing/2014/main" id="{44BF3AF0-80EE-4DCD-4610-D149C18C0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7" y="1673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Line 110">
                <a:extLst>
                  <a:ext uri="{FF2B5EF4-FFF2-40B4-BE49-F238E27FC236}">
                    <a16:creationId xmlns:a16="http://schemas.microsoft.com/office/drawing/2014/main" id="{BC750BF0-C9B1-45F4-62BA-892EBF1D9B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96" y="1677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Line 111">
                <a:extLst>
                  <a:ext uri="{FF2B5EF4-FFF2-40B4-BE49-F238E27FC236}">
                    <a16:creationId xmlns:a16="http://schemas.microsoft.com/office/drawing/2014/main" id="{900E6C93-A0F9-E208-9047-1093574D5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5" y="1680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Line 112">
                <a:extLst>
                  <a:ext uri="{FF2B5EF4-FFF2-40B4-BE49-F238E27FC236}">
                    <a16:creationId xmlns:a16="http://schemas.microsoft.com/office/drawing/2014/main" id="{F76448F7-B09E-5D93-47AC-CC2208EE2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5" y="1685"/>
                <a:ext cx="20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Line 113">
                <a:extLst>
                  <a:ext uri="{FF2B5EF4-FFF2-40B4-BE49-F238E27FC236}">
                    <a16:creationId xmlns:a16="http://schemas.microsoft.com/office/drawing/2014/main" id="{6CC4AAFC-056B-EB29-90FD-E9D14120F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63" y="1689"/>
                <a:ext cx="22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Line 114">
                <a:extLst>
                  <a:ext uri="{FF2B5EF4-FFF2-40B4-BE49-F238E27FC236}">
                    <a16:creationId xmlns:a16="http://schemas.microsoft.com/office/drawing/2014/main" id="{75A6507F-BE5A-A895-9F18-0EA97B123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3" y="1692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Line 115">
                <a:extLst>
                  <a:ext uri="{FF2B5EF4-FFF2-40B4-BE49-F238E27FC236}">
                    <a16:creationId xmlns:a16="http://schemas.microsoft.com/office/drawing/2014/main" id="{10795863-28BA-AE82-E0F1-567716A60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42" y="1696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Line 116">
                <a:extLst>
                  <a:ext uri="{FF2B5EF4-FFF2-40B4-BE49-F238E27FC236}">
                    <a16:creationId xmlns:a16="http://schemas.microsoft.com/office/drawing/2014/main" id="{31F40769-A9CA-FD5C-CB80-B8ED72972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1" y="1699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Line 117">
                <a:extLst>
                  <a:ext uri="{FF2B5EF4-FFF2-40B4-BE49-F238E27FC236}">
                    <a16:creationId xmlns:a16="http://schemas.microsoft.com/office/drawing/2014/main" id="{8761D637-0084-8125-160D-1201057FC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0" y="1704"/>
                <a:ext cx="21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Line 118">
                <a:extLst>
                  <a:ext uri="{FF2B5EF4-FFF2-40B4-BE49-F238E27FC236}">
                    <a16:creationId xmlns:a16="http://schemas.microsoft.com/office/drawing/2014/main" id="{63024BE7-DCE1-CC30-243D-86A4759B7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0" y="1707"/>
                <a:ext cx="20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Line 119">
                <a:extLst>
                  <a:ext uri="{FF2B5EF4-FFF2-40B4-BE49-F238E27FC236}">
                    <a16:creationId xmlns:a16="http://schemas.microsoft.com/office/drawing/2014/main" id="{A4EFC0A8-50F9-791B-1A67-742C16D70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99" y="1709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Line 120">
                <a:extLst>
                  <a:ext uri="{FF2B5EF4-FFF2-40B4-BE49-F238E27FC236}">
                    <a16:creationId xmlns:a16="http://schemas.microsoft.com/office/drawing/2014/main" id="{F6320D80-A016-B91B-EA1D-809CC3B42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8" y="1712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Line 121">
                <a:extLst>
                  <a:ext uri="{FF2B5EF4-FFF2-40B4-BE49-F238E27FC236}">
                    <a16:creationId xmlns:a16="http://schemas.microsoft.com/office/drawing/2014/main" id="{98C4B4C8-3946-1F4D-0882-655F09D73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7" y="1716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Line 122">
                <a:extLst>
                  <a:ext uri="{FF2B5EF4-FFF2-40B4-BE49-F238E27FC236}">
                    <a16:creationId xmlns:a16="http://schemas.microsoft.com/office/drawing/2014/main" id="{E4CD6E52-6643-3870-B46B-B873305BE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6" y="1720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Line 123">
                <a:extLst>
                  <a:ext uri="{FF2B5EF4-FFF2-40B4-BE49-F238E27FC236}">
                    <a16:creationId xmlns:a16="http://schemas.microsoft.com/office/drawing/2014/main" id="{BE1DC484-9977-3617-C7A8-717DF5B30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4" y="1723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Line 124">
                <a:extLst>
                  <a:ext uri="{FF2B5EF4-FFF2-40B4-BE49-F238E27FC236}">
                    <a16:creationId xmlns:a16="http://schemas.microsoft.com/office/drawing/2014/main" id="{5F2861AE-622B-CB6F-9929-85A49D4C2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4" y="1728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Line 125">
                <a:extLst>
                  <a:ext uri="{FF2B5EF4-FFF2-40B4-BE49-F238E27FC236}">
                    <a16:creationId xmlns:a16="http://schemas.microsoft.com/office/drawing/2014/main" id="{ADD26B67-9E9A-B65E-5751-97845D9C4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" y="1732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Line 126">
                <a:extLst>
                  <a:ext uri="{FF2B5EF4-FFF2-40B4-BE49-F238E27FC236}">
                    <a16:creationId xmlns:a16="http://schemas.microsoft.com/office/drawing/2014/main" id="{AEB768A6-C6D7-276D-D032-301371A79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2" y="1734"/>
                <a:ext cx="22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Line 127">
                <a:extLst>
                  <a:ext uri="{FF2B5EF4-FFF2-40B4-BE49-F238E27FC236}">
                    <a16:creationId xmlns:a16="http://schemas.microsoft.com/office/drawing/2014/main" id="{AB56535B-BDF2-5FD9-7557-25D4DCBD0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1" y="1738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Line 128">
                <a:extLst>
                  <a:ext uri="{FF2B5EF4-FFF2-40B4-BE49-F238E27FC236}">
                    <a16:creationId xmlns:a16="http://schemas.microsoft.com/office/drawing/2014/main" id="{25D97C0B-9481-8D41-7C30-B1CEE2F90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0" y="1742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Line 129">
                <a:extLst>
                  <a:ext uri="{FF2B5EF4-FFF2-40B4-BE49-F238E27FC236}">
                    <a16:creationId xmlns:a16="http://schemas.microsoft.com/office/drawing/2014/main" id="{B3921AC7-6B1D-57A7-FD7B-CF6752808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9" y="1746"/>
                <a:ext cx="23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Line 130">
                <a:extLst>
                  <a:ext uri="{FF2B5EF4-FFF2-40B4-BE49-F238E27FC236}">
                    <a16:creationId xmlns:a16="http://schemas.microsoft.com/office/drawing/2014/main" id="{A10F091C-37C6-0DE4-3385-ADD9215D8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9" y="1748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Line 131">
                <a:extLst>
                  <a:ext uri="{FF2B5EF4-FFF2-40B4-BE49-F238E27FC236}">
                    <a16:creationId xmlns:a16="http://schemas.microsoft.com/office/drawing/2014/main" id="{4E9E2022-0B54-B58E-8A97-9B8C16037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8" y="1751"/>
                <a:ext cx="22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Line 132">
                <a:extLst>
                  <a:ext uri="{FF2B5EF4-FFF2-40B4-BE49-F238E27FC236}">
                    <a16:creationId xmlns:a16="http://schemas.microsoft.com/office/drawing/2014/main" id="{DBC3D4BB-70AE-0E42-9CFA-BDA8D5034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7" y="1753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Line 133">
                <a:extLst>
                  <a:ext uri="{FF2B5EF4-FFF2-40B4-BE49-F238E27FC236}">
                    <a16:creationId xmlns:a16="http://schemas.microsoft.com/office/drawing/2014/main" id="{551FD088-9DFF-168A-6FC9-EA0B108C0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6" y="1757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Line 134">
                <a:extLst>
                  <a:ext uri="{FF2B5EF4-FFF2-40B4-BE49-F238E27FC236}">
                    <a16:creationId xmlns:a16="http://schemas.microsoft.com/office/drawing/2014/main" id="{152468B8-D00F-CE56-D2EC-A0CBCE939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5" y="1762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Line 135">
                <a:extLst>
                  <a:ext uri="{FF2B5EF4-FFF2-40B4-BE49-F238E27FC236}">
                    <a16:creationId xmlns:a16="http://schemas.microsoft.com/office/drawing/2014/main" id="{69DC964F-CFB9-78A3-DB01-422CF27E4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5" y="1766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" name="Line 136">
                <a:extLst>
                  <a:ext uri="{FF2B5EF4-FFF2-40B4-BE49-F238E27FC236}">
                    <a16:creationId xmlns:a16="http://schemas.microsoft.com/office/drawing/2014/main" id="{E6A18FC1-DE00-D76F-A1AC-FD8389290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4" y="1771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Line 137">
                <a:extLst>
                  <a:ext uri="{FF2B5EF4-FFF2-40B4-BE49-F238E27FC236}">
                    <a16:creationId xmlns:a16="http://schemas.microsoft.com/office/drawing/2014/main" id="{0B6F8016-AF19-1123-9250-F89BF2B74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" y="1775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Line 138">
                <a:extLst>
                  <a:ext uri="{FF2B5EF4-FFF2-40B4-BE49-F238E27FC236}">
                    <a16:creationId xmlns:a16="http://schemas.microsoft.com/office/drawing/2014/main" id="{5E70A48B-2E4F-29EA-5AA9-8D90FAD8F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2" y="1777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Line 139">
                <a:extLst>
                  <a:ext uri="{FF2B5EF4-FFF2-40B4-BE49-F238E27FC236}">
                    <a16:creationId xmlns:a16="http://schemas.microsoft.com/office/drawing/2014/main" id="{027B3265-C767-90B8-62FA-AD2203468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81" y="1782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Line 140">
                <a:extLst>
                  <a:ext uri="{FF2B5EF4-FFF2-40B4-BE49-F238E27FC236}">
                    <a16:creationId xmlns:a16="http://schemas.microsoft.com/office/drawing/2014/main" id="{D10BDF71-2B96-16FC-C12C-86FF67B89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1" y="1786"/>
                <a:ext cx="20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Line 141">
                <a:extLst>
                  <a:ext uri="{FF2B5EF4-FFF2-40B4-BE49-F238E27FC236}">
                    <a16:creationId xmlns:a16="http://schemas.microsoft.com/office/drawing/2014/main" id="{1F138ACD-746D-4EDD-898B-A06FD3985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0" y="1789"/>
                <a:ext cx="21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Line 142">
                <a:extLst>
                  <a:ext uri="{FF2B5EF4-FFF2-40B4-BE49-F238E27FC236}">
                    <a16:creationId xmlns:a16="http://schemas.microsoft.com/office/drawing/2014/main" id="{323A9D13-D8B8-F843-6A01-6F20DC892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" y="1793"/>
                <a:ext cx="21" cy="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Line 143">
                <a:extLst>
                  <a:ext uri="{FF2B5EF4-FFF2-40B4-BE49-F238E27FC236}">
                    <a16:creationId xmlns:a16="http://schemas.microsoft.com/office/drawing/2014/main" id="{93724ECE-D541-B03C-3DF9-11900B7B6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" y="1795"/>
                <a:ext cx="21" cy="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Freeform 144">
                <a:extLst>
                  <a:ext uri="{FF2B5EF4-FFF2-40B4-BE49-F238E27FC236}">
                    <a16:creationId xmlns:a16="http://schemas.microsoft.com/office/drawing/2014/main" id="{DC2DDA94-CC81-4C99-E3E2-C9851D55E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" y="1758"/>
                <a:ext cx="27" cy="17"/>
              </a:xfrm>
              <a:custGeom>
                <a:avLst/>
                <a:gdLst>
                  <a:gd name="T0" fmla="*/ 11 w 27"/>
                  <a:gd name="T1" fmla="*/ 1 h 17"/>
                  <a:gd name="T2" fmla="*/ 12 w 27"/>
                  <a:gd name="T3" fmla="*/ 1 h 17"/>
                  <a:gd name="T4" fmla="*/ 13 w 27"/>
                  <a:gd name="T5" fmla="*/ 1 h 17"/>
                  <a:gd name="T6" fmla="*/ 14 w 27"/>
                  <a:gd name="T7" fmla="*/ 0 h 17"/>
                  <a:gd name="T8" fmla="*/ 15 w 27"/>
                  <a:gd name="T9" fmla="*/ 0 h 17"/>
                  <a:gd name="T10" fmla="*/ 17 w 27"/>
                  <a:gd name="T11" fmla="*/ 0 h 17"/>
                  <a:gd name="T12" fmla="*/ 18 w 27"/>
                  <a:gd name="T13" fmla="*/ 0 h 17"/>
                  <a:gd name="T14" fmla="*/ 19 w 27"/>
                  <a:gd name="T15" fmla="*/ 0 h 17"/>
                  <a:gd name="T16" fmla="*/ 20 w 27"/>
                  <a:gd name="T17" fmla="*/ 0 h 17"/>
                  <a:gd name="T18" fmla="*/ 21 w 27"/>
                  <a:gd name="T19" fmla="*/ 0 h 17"/>
                  <a:gd name="T20" fmla="*/ 22 w 27"/>
                  <a:gd name="T21" fmla="*/ 0 h 17"/>
                  <a:gd name="T22" fmla="*/ 23 w 27"/>
                  <a:gd name="T23" fmla="*/ 1 h 17"/>
                  <a:gd name="T24" fmla="*/ 24 w 27"/>
                  <a:gd name="T25" fmla="*/ 1 h 17"/>
                  <a:gd name="T26" fmla="*/ 24 w 27"/>
                  <a:gd name="T27" fmla="*/ 2 h 17"/>
                  <a:gd name="T28" fmla="*/ 25 w 27"/>
                  <a:gd name="T29" fmla="*/ 2 h 17"/>
                  <a:gd name="T30" fmla="*/ 26 w 27"/>
                  <a:gd name="T31" fmla="*/ 3 h 17"/>
                  <a:gd name="T32" fmla="*/ 26 w 27"/>
                  <a:gd name="T33" fmla="*/ 4 h 17"/>
                  <a:gd name="T34" fmla="*/ 26 w 27"/>
                  <a:gd name="T35" fmla="*/ 5 h 17"/>
                  <a:gd name="T36" fmla="*/ 25 w 27"/>
                  <a:gd name="T37" fmla="*/ 5 h 17"/>
                  <a:gd name="T38" fmla="*/ 25 w 27"/>
                  <a:gd name="T39" fmla="*/ 6 h 17"/>
                  <a:gd name="T40" fmla="*/ 24 w 27"/>
                  <a:gd name="T41" fmla="*/ 7 h 17"/>
                  <a:gd name="T42" fmla="*/ 23 w 27"/>
                  <a:gd name="T43" fmla="*/ 8 h 17"/>
                  <a:gd name="T44" fmla="*/ 22 w 27"/>
                  <a:gd name="T45" fmla="*/ 9 h 17"/>
                  <a:gd name="T46" fmla="*/ 21 w 27"/>
                  <a:gd name="T47" fmla="*/ 9 h 17"/>
                  <a:gd name="T48" fmla="*/ 20 w 27"/>
                  <a:gd name="T49" fmla="*/ 10 h 17"/>
                  <a:gd name="T50" fmla="*/ 19 w 27"/>
                  <a:gd name="T51" fmla="*/ 11 h 17"/>
                  <a:gd name="T52" fmla="*/ 18 w 27"/>
                  <a:gd name="T53" fmla="*/ 12 h 17"/>
                  <a:gd name="T54" fmla="*/ 17 w 27"/>
                  <a:gd name="T55" fmla="*/ 12 h 17"/>
                  <a:gd name="T56" fmla="*/ 16 w 27"/>
                  <a:gd name="T57" fmla="*/ 13 h 17"/>
                  <a:gd name="T58" fmla="*/ 15 w 27"/>
                  <a:gd name="T59" fmla="*/ 13 h 17"/>
                  <a:gd name="T60" fmla="*/ 14 w 27"/>
                  <a:gd name="T61" fmla="*/ 14 h 17"/>
                  <a:gd name="T62" fmla="*/ 13 w 27"/>
                  <a:gd name="T63" fmla="*/ 14 h 17"/>
                  <a:gd name="T64" fmla="*/ 12 w 27"/>
                  <a:gd name="T65" fmla="*/ 14 h 17"/>
                  <a:gd name="T66" fmla="*/ 10 w 27"/>
                  <a:gd name="T67" fmla="*/ 14 h 17"/>
                  <a:gd name="T68" fmla="*/ 10 w 27"/>
                  <a:gd name="T69" fmla="*/ 16 h 17"/>
                  <a:gd name="T70" fmla="*/ 9 w 27"/>
                  <a:gd name="T71" fmla="*/ 16 h 17"/>
                  <a:gd name="T72" fmla="*/ 8 w 27"/>
                  <a:gd name="T73" fmla="*/ 16 h 17"/>
                  <a:gd name="T74" fmla="*/ 7 w 27"/>
                  <a:gd name="T75" fmla="*/ 16 h 17"/>
                  <a:gd name="T76" fmla="*/ 6 w 27"/>
                  <a:gd name="T77" fmla="*/ 16 h 17"/>
                  <a:gd name="T78" fmla="*/ 5 w 27"/>
                  <a:gd name="T79" fmla="*/ 16 h 17"/>
                  <a:gd name="T80" fmla="*/ 4 w 27"/>
                  <a:gd name="T81" fmla="*/ 16 h 17"/>
                  <a:gd name="T82" fmla="*/ 3 w 27"/>
                  <a:gd name="T83" fmla="*/ 14 h 17"/>
                  <a:gd name="T84" fmla="*/ 2 w 27"/>
                  <a:gd name="T85" fmla="*/ 14 h 17"/>
                  <a:gd name="T86" fmla="*/ 1 w 27"/>
                  <a:gd name="T87" fmla="*/ 14 h 17"/>
                  <a:gd name="T88" fmla="*/ 0 w 27"/>
                  <a:gd name="T89" fmla="*/ 13 h 17"/>
                  <a:gd name="T90" fmla="*/ 0 w 27"/>
                  <a:gd name="T91" fmla="*/ 12 h 17"/>
                  <a:gd name="T92" fmla="*/ 0 w 27"/>
                  <a:gd name="T93" fmla="*/ 11 h 17"/>
                  <a:gd name="T94" fmla="*/ 0 w 27"/>
                  <a:gd name="T95" fmla="*/ 10 h 17"/>
                  <a:gd name="T96" fmla="*/ 0 w 27"/>
                  <a:gd name="T97" fmla="*/ 9 h 17"/>
                  <a:gd name="T98" fmla="*/ 1 w 27"/>
                  <a:gd name="T99" fmla="*/ 8 h 17"/>
                  <a:gd name="T100" fmla="*/ 1 w 27"/>
                  <a:gd name="T101" fmla="*/ 7 h 17"/>
                  <a:gd name="T102" fmla="*/ 2 w 27"/>
                  <a:gd name="T103" fmla="*/ 7 h 17"/>
                  <a:gd name="T104" fmla="*/ 3 w 27"/>
                  <a:gd name="T105" fmla="*/ 6 h 17"/>
                  <a:gd name="T106" fmla="*/ 4 w 27"/>
                  <a:gd name="T107" fmla="*/ 6 h 17"/>
                  <a:gd name="T108" fmla="*/ 5 w 27"/>
                  <a:gd name="T109" fmla="*/ 5 h 17"/>
                  <a:gd name="T110" fmla="*/ 5 w 27"/>
                  <a:gd name="T111" fmla="*/ 4 h 17"/>
                  <a:gd name="T112" fmla="*/ 6 w 27"/>
                  <a:gd name="T113" fmla="*/ 3 h 17"/>
                  <a:gd name="T114" fmla="*/ 7 w 27"/>
                  <a:gd name="T115" fmla="*/ 3 h 17"/>
                  <a:gd name="T116" fmla="*/ 9 w 27"/>
                  <a:gd name="T117" fmla="*/ 2 h 17"/>
                  <a:gd name="T118" fmla="*/ 11 w 27"/>
                  <a:gd name="T11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" h="17">
                    <a:moveTo>
                      <a:pt x="11" y="1"/>
                    </a:moveTo>
                    <a:lnTo>
                      <a:pt x="12" y="1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6" y="3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25" y="5"/>
                    </a:lnTo>
                    <a:lnTo>
                      <a:pt x="25" y="6"/>
                    </a:lnTo>
                    <a:lnTo>
                      <a:pt x="24" y="7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0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6" y="13"/>
                    </a:lnTo>
                    <a:lnTo>
                      <a:pt x="15" y="13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1" y="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145">
                <a:extLst>
                  <a:ext uri="{FF2B5EF4-FFF2-40B4-BE49-F238E27FC236}">
                    <a16:creationId xmlns:a16="http://schemas.microsoft.com/office/drawing/2014/main" id="{D85A73E1-E08E-C54B-AE74-4244B9762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" y="1768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Freeform 146">
                <a:extLst>
                  <a:ext uri="{FF2B5EF4-FFF2-40B4-BE49-F238E27FC236}">
                    <a16:creationId xmlns:a16="http://schemas.microsoft.com/office/drawing/2014/main" id="{EA684ACE-1630-3154-B395-DB8EF65A3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" y="1764"/>
                <a:ext cx="18" cy="17"/>
              </a:xfrm>
              <a:custGeom>
                <a:avLst/>
                <a:gdLst>
                  <a:gd name="T0" fmla="*/ 17 w 18"/>
                  <a:gd name="T1" fmla="*/ 7 h 17"/>
                  <a:gd name="T2" fmla="*/ 16 w 18"/>
                  <a:gd name="T3" fmla="*/ 8 h 17"/>
                  <a:gd name="T4" fmla="*/ 14 w 18"/>
                  <a:gd name="T5" fmla="*/ 8 h 17"/>
                  <a:gd name="T6" fmla="*/ 12 w 18"/>
                  <a:gd name="T7" fmla="*/ 9 h 17"/>
                  <a:gd name="T8" fmla="*/ 10 w 18"/>
                  <a:gd name="T9" fmla="*/ 10 h 17"/>
                  <a:gd name="T10" fmla="*/ 6 w 18"/>
                  <a:gd name="T11" fmla="*/ 10 h 17"/>
                  <a:gd name="T12" fmla="*/ 4 w 18"/>
                  <a:gd name="T13" fmla="*/ 11 h 17"/>
                  <a:gd name="T14" fmla="*/ 2 w 18"/>
                  <a:gd name="T15" fmla="*/ 12 h 17"/>
                  <a:gd name="T16" fmla="*/ 2 w 18"/>
                  <a:gd name="T17" fmla="*/ 11 h 17"/>
                  <a:gd name="T18" fmla="*/ 4 w 18"/>
                  <a:gd name="T19" fmla="*/ 10 h 17"/>
                  <a:gd name="T20" fmla="*/ 6 w 18"/>
                  <a:gd name="T21" fmla="*/ 8 h 17"/>
                  <a:gd name="T22" fmla="*/ 7 w 18"/>
                  <a:gd name="T23" fmla="*/ 6 h 17"/>
                  <a:gd name="T24" fmla="*/ 8 w 18"/>
                  <a:gd name="T25" fmla="*/ 5 h 17"/>
                  <a:gd name="T26" fmla="*/ 8 w 18"/>
                  <a:gd name="T27" fmla="*/ 3 h 17"/>
                  <a:gd name="T28" fmla="*/ 8 w 18"/>
                  <a:gd name="T29" fmla="*/ 1 h 17"/>
                  <a:gd name="T30" fmla="*/ 8 w 18"/>
                  <a:gd name="T31" fmla="*/ 1 h 17"/>
                  <a:gd name="T32" fmla="*/ 8 w 18"/>
                  <a:gd name="T33" fmla="*/ 3 h 17"/>
                  <a:gd name="T34" fmla="*/ 8 w 18"/>
                  <a:gd name="T35" fmla="*/ 5 h 17"/>
                  <a:gd name="T36" fmla="*/ 9 w 18"/>
                  <a:gd name="T37" fmla="*/ 7 h 17"/>
                  <a:gd name="T38" fmla="*/ 10 w 18"/>
                  <a:gd name="T39" fmla="*/ 10 h 17"/>
                  <a:gd name="T40" fmla="*/ 11 w 18"/>
                  <a:gd name="T41" fmla="*/ 12 h 17"/>
                  <a:gd name="T42" fmla="*/ 11 w 18"/>
                  <a:gd name="T43" fmla="*/ 14 h 17"/>
                  <a:gd name="T44" fmla="*/ 11 w 18"/>
                  <a:gd name="T45" fmla="*/ 14 h 17"/>
                  <a:gd name="T46" fmla="*/ 10 w 18"/>
                  <a:gd name="T47" fmla="*/ 12 h 17"/>
                  <a:gd name="T48" fmla="*/ 9 w 18"/>
                  <a:gd name="T49" fmla="*/ 10 h 17"/>
                  <a:gd name="T50" fmla="*/ 7 w 18"/>
                  <a:gd name="T51" fmla="*/ 9 h 17"/>
                  <a:gd name="T52" fmla="*/ 5 w 18"/>
                  <a:gd name="T53" fmla="*/ 8 h 17"/>
                  <a:gd name="T54" fmla="*/ 3 w 18"/>
                  <a:gd name="T55" fmla="*/ 7 h 17"/>
                  <a:gd name="T56" fmla="*/ 1 w 18"/>
                  <a:gd name="T57" fmla="*/ 7 h 17"/>
                  <a:gd name="T58" fmla="*/ 0 w 18"/>
                  <a:gd name="T59" fmla="*/ 7 h 17"/>
                  <a:gd name="T60" fmla="*/ 2 w 18"/>
                  <a:gd name="T61" fmla="*/ 7 h 17"/>
                  <a:gd name="T62" fmla="*/ 4 w 18"/>
                  <a:gd name="T63" fmla="*/ 6 h 17"/>
                  <a:gd name="T64" fmla="*/ 6 w 18"/>
                  <a:gd name="T65" fmla="*/ 5 h 17"/>
                  <a:gd name="T66" fmla="*/ 10 w 18"/>
                  <a:gd name="T67" fmla="*/ 5 h 17"/>
                  <a:gd name="T68" fmla="*/ 12 w 18"/>
                  <a:gd name="T69" fmla="*/ 4 h 17"/>
                  <a:gd name="T70" fmla="*/ 14 w 18"/>
                  <a:gd name="T71" fmla="*/ 3 h 17"/>
                  <a:gd name="T72" fmla="*/ 14 w 18"/>
                  <a:gd name="T73" fmla="*/ 4 h 17"/>
                  <a:gd name="T74" fmla="*/ 12 w 18"/>
                  <a:gd name="T75" fmla="*/ 5 h 17"/>
                  <a:gd name="T76" fmla="*/ 10 w 18"/>
                  <a:gd name="T77" fmla="*/ 7 h 17"/>
                  <a:gd name="T78" fmla="*/ 9 w 18"/>
                  <a:gd name="T79" fmla="*/ 9 h 17"/>
                  <a:gd name="T80" fmla="*/ 8 w 18"/>
                  <a:gd name="T81" fmla="*/ 10 h 17"/>
                  <a:gd name="T82" fmla="*/ 8 w 18"/>
                  <a:gd name="T83" fmla="*/ 12 h 17"/>
                  <a:gd name="T84" fmla="*/ 8 w 18"/>
                  <a:gd name="T85" fmla="*/ 14 h 17"/>
                  <a:gd name="T86" fmla="*/ 8 w 18"/>
                  <a:gd name="T87" fmla="*/ 16 h 17"/>
                  <a:gd name="T88" fmla="*/ 8 w 18"/>
                  <a:gd name="T89" fmla="*/ 14 h 17"/>
                  <a:gd name="T90" fmla="*/ 8 w 18"/>
                  <a:gd name="T91" fmla="*/ 12 h 17"/>
                  <a:gd name="T92" fmla="*/ 8 w 18"/>
                  <a:gd name="T93" fmla="*/ 10 h 17"/>
                  <a:gd name="T94" fmla="*/ 7 w 18"/>
                  <a:gd name="T95" fmla="*/ 8 h 17"/>
                  <a:gd name="T96" fmla="*/ 6 w 18"/>
                  <a:gd name="T97" fmla="*/ 5 h 17"/>
                  <a:gd name="T98" fmla="*/ 5 w 18"/>
                  <a:gd name="T99" fmla="*/ 3 h 17"/>
                  <a:gd name="T100" fmla="*/ 5 w 18"/>
                  <a:gd name="T101" fmla="*/ 1 h 17"/>
                  <a:gd name="T102" fmla="*/ 5 w 18"/>
                  <a:gd name="T103" fmla="*/ 1 h 17"/>
                  <a:gd name="T104" fmla="*/ 6 w 18"/>
                  <a:gd name="T105" fmla="*/ 2 h 17"/>
                  <a:gd name="T106" fmla="*/ 7 w 18"/>
                  <a:gd name="T107" fmla="*/ 4 h 17"/>
                  <a:gd name="T108" fmla="*/ 8 w 18"/>
                  <a:gd name="T109" fmla="*/ 5 h 17"/>
                  <a:gd name="T110" fmla="*/ 10 w 18"/>
                  <a:gd name="T111" fmla="*/ 6 h 17"/>
                  <a:gd name="T112" fmla="*/ 12 w 18"/>
                  <a:gd name="T113" fmla="*/ 7 h 17"/>
                  <a:gd name="T114" fmla="*/ 13 w 18"/>
                  <a:gd name="T115" fmla="*/ 8 h 17"/>
                  <a:gd name="T116" fmla="*/ 15 w 18"/>
                  <a:gd name="T1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7" y="7"/>
                    </a:moveTo>
                    <a:lnTo>
                      <a:pt x="17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5"/>
                    </a:lnTo>
                    <a:lnTo>
                      <a:pt x="11" y="6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7" y="7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47">
                <a:extLst>
                  <a:ext uri="{FF2B5EF4-FFF2-40B4-BE49-F238E27FC236}">
                    <a16:creationId xmlns:a16="http://schemas.microsoft.com/office/drawing/2014/main" id="{46112114-E954-9F44-FFD7-DE0608D09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" y="1772"/>
                <a:ext cx="17" cy="17"/>
              </a:xfrm>
              <a:custGeom>
                <a:avLst/>
                <a:gdLst>
                  <a:gd name="T0" fmla="*/ 7 w 17"/>
                  <a:gd name="T1" fmla="*/ 0 h 17"/>
                  <a:gd name="T2" fmla="*/ 8 w 17"/>
                  <a:gd name="T3" fmla="*/ 0 h 17"/>
                  <a:gd name="T4" fmla="*/ 9 w 17"/>
                  <a:gd name="T5" fmla="*/ 0 h 17"/>
                  <a:gd name="T6" fmla="*/ 10 w 17"/>
                  <a:gd name="T7" fmla="*/ 0 h 17"/>
                  <a:gd name="T8" fmla="*/ 11 w 17"/>
                  <a:gd name="T9" fmla="*/ 0 h 17"/>
                  <a:gd name="T10" fmla="*/ 12 w 17"/>
                  <a:gd name="T11" fmla="*/ 0 h 17"/>
                  <a:gd name="T12" fmla="*/ 13 w 17"/>
                  <a:gd name="T13" fmla="*/ 0 h 17"/>
                  <a:gd name="T14" fmla="*/ 14 w 17"/>
                  <a:gd name="T15" fmla="*/ 0 h 17"/>
                  <a:gd name="T16" fmla="*/ 14 w 17"/>
                  <a:gd name="T17" fmla="*/ 1 h 17"/>
                  <a:gd name="T18" fmla="*/ 15 w 17"/>
                  <a:gd name="T19" fmla="*/ 1 h 17"/>
                  <a:gd name="T20" fmla="*/ 16 w 17"/>
                  <a:gd name="T21" fmla="*/ 1 h 17"/>
                  <a:gd name="T22" fmla="*/ 16 w 17"/>
                  <a:gd name="T23" fmla="*/ 3 h 17"/>
                  <a:gd name="T24" fmla="*/ 16 w 17"/>
                  <a:gd name="T25" fmla="*/ 5 h 17"/>
                  <a:gd name="T26" fmla="*/ 15 w 17"/>
                  <a:gd name="T27" fmla="*/ 7 h 17"/>
                  <a:gd name="T28" fmla="*/ 15 w 17"/>
                  <a:gd name="T29" fmla="*/ 8 h 17"/>
                  <a:gd name="T30" fmla="*/ 14 w 17"/>
                  <a:gd name="T31" fmla="*/ 8 h 17"/>
                  <a:gd name="T32" fmla="*/ 14 w 17"/>
                  <a:gd name="T33" fmla="*/ 10 h 17"/>
                  <a:gd name="T34" fmla="*/ 13 w 17"/>
                  <a:gd name="T35" fmla="*/ 10 h 17"/>
                  <a:gd name="T36" fmla="*/ 12 w 17"/>
                  <a:gd name="T37" fmla="*/ 10 h 17"/>
                  <a:gd name="T38" fmla="*/ 12 w 17"/>
                  <a:gd name="T39" fmla="*/ 12 h 17"/>
                  <a:gd name="T40" fmla="*/ 11 w 17"/>
                  <a:gd name="T41" fmla="*/ 12 h 17"/>
                  <a:gd name="T42" fmla="*/ 10 w 17"/>
                  <a:gd name="T43" fmla="*/ 12 h 17"/>
                  <a:gd name="T44" fmla="*/ 10 w 17"/>
                  <a:gd name="T45" fmla="*/ 14 h 17"/>
                  <a:gd name="T46" fmla="*/ 9 w 17"/>
                  <a:gd name="T47" fmla="*/ 14 h 17"/>
                  <a:gd name="T48" fmla="*/ 8 w 17"/>
                  <a:gd name="T49" fmla="*/ 14 h 17"/>
                  <a:gd name="T50" fmla="*/ 8 w 17"/>
                  <a:gd name="T51" fmla="*/ 16 h 17"/>
                  <a:gd name="T52" fmla="*/ 7 w 17"/>
                  <a:gd name="T53" fmla="*/ 16 h 17"/>
                  <a:gd name="T54" fmla="*/ 6 w 17"/>
                  <a:gd name="T55" fmla="*/ 16 h 17"/>
                  <a:gd name="T56" fmla="*/ 5 w 17"/>
                  <a:gd name="T57" fmla="*/ 16 h 17"/>
                  <a:gd name="T58" fmla="*/ 4 w 17"/>
                  <a:gd name="T59" fmla="*/ 16 h 17"/>
                  <a:gd name="T60" fmla="*/ 3 w 17"/>
                  <a:gd name="T61" fmla="*/ 16 h 17"/>
                  <a:gd name="T62" fmla="*/ 2 w 17"/>
                  <a:gd name="T63" fmla="*/ 16 h 17"/>
                  <a:gd name="T64" fmla="*/ 1 w 17"/>
                  <a:gd name="T65" fmla="*/ 14 h 17"/>
                  <a:gd name="T66" fmla="*/ 0 w 17"/>
                  <a:gd name="T67" fmla="*/ 14 h 17"/>
                  <a:gd name="T68" fmla="*/ 0 w 17"/>
                  <a:gd name="T69" fmla="*/ 12 h 17"/>
                  <a:gd name="T70" fmla="*/ 0 w 17"/>
                  <a:gd name="T71" fmla="*/ 10 h 17"/>
                  <a:gd name="T72" fmla="*/ 0 w 17"/>
                  <a:gd name="T73" fmla="*/ 8 h 17"/>
                  <a:gd name="T74" fmla="*/ 0 w 17"/>
                  <a:gd name="T75" fmla="*/ 7 h 17"/>
                  <a:gd name="T76" fmla="*/ 1 w 17"/>
                  <a:gd name="T77" fmla="*/ 7 h 17"/>
                  <a:gd name="T78" fmla="*/ 1 w 17"/>
                  <a:gd name="T79" fmla="*/ 5 h 17"/>
                  <a:gd name="T80" fmla="*/ 2 w 17"/>
                  <a:gd name="T81" fmla="*/ 5 h 17"/>
                  <a:gd name="T82" fmla="*/ 3 w 17"/>
                  <a:gd name="T83" fmla="*/ 3 h 17"/>
                  <a:gd name="T84" fmla="*/ 4 w 17"/>
                  <a:gd name="T85" fmla="*/ 3 h 17"/>
                  <a:gd name="T86" fmla="*/ 4 w 17"/>
                  <a:gd name="T87" fmla="*/ 1 h 17"/>
                  <a:gd name="T88" fmla="*/ 5 w 17"/>
                  <a:gd name="T89" fmla="*/ 1 h 17"/>
                  <a:gd name="T90" fmla="*/ 6 w 17"/>
                  <a:gd name="T91" fmla="*/ 1 h 17"/>
                  <a:gd name="T92" fmla="*/ 7 w 17"/>
                  <a:gd name="T9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" h="17">
                    <a:moveTo>
                      <a:pt x="7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48">
                <a:extLst>
                  <a:ext uri="{FF2B5EF4-FFF2-40B4-BE49-F238E27FC236}">
                    <a16:creationId xmlns:a16="http://schemas.microsoft.com/office/drawing/2014/main" id="{76B87F77-9486-7D64-5423-976CB04AF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" y="1769"/>
                <a:ext cx="20" cy="17"/>
              </a:xfrm>
              <a:custGeom>
                <a:avLst/>
                <a:gdLst>
                  <a:gd name="T0" fmla="*/ 18 w 20"/>
                  <a:gd name="T1" fmla="*/ 7 h 17"/>
                  <a:gd name="T2" fmla="*/ 16 w 20"/>
                  <a:gd name="T3" fmla="*/ 8 h 17"/>
                  <a:gd name="T4" fmla="*/ 12 w 20"/>
                  <a:gd name="T5" fmla="*/ 9 h 17"/>
                  <a:gd name="T6" fmla="*/ 8 w 20"/>
                  <a:gd name="T7" fmla="*/ 10 h 17"/>
                  <a:gd name="T8" fmla="*/ 5 w 20"/>
                  <a:gd name="T9" fmla="*/ 11 h 17"/>
                  <a:gd name="T10" fmla="*/ 2 w 20"/>
                  <a:gd name="T11" fmla="*/ 12 h 17"/>
                  <a:gd name="T12" fmla="*/ 3 w 20"/>
                  <a:gd name="T13" fmla="*/ 11 h 17"/>
                  <a:gd name="T14" fmla="*/ 6 w 20"/>
                  <a:gd name="T15" fmla="*/ 9 h 17"/>
                  <a:gd name="T16" fmla="*/ 7 w 20"/>
                  <a:gd name="T17" fmla="*/ 6 h 17"/>
                  <a:gd name="T18" fmla="*/ 8 w 20"/>
                  <a:gd name="T19" fmla="*/ 4 h 17"/>
                  <a:gd name="T20" fmla="*/ 8 w 20"/>
                  <a:gd name="T21" fmla="*/ 1 h 17"/>
                  <a:gd name="T22" fmla="*/ 9 w 20"/>
                  <a:gd name="T23" fmla="*/ 2 h 17"/>
                  <a:gd name="T24" fmla="*/ 10 w 20"/>
                  <a:gd name="T25" fmla="*/ 5 h 17"/>
                  <a:gd name="T26" fmla="*/ 11 w 20"/>
                  <a:gd name="T27" fmla="*/ 8 h 17"/>
                  <a:gd name="T28" fmla="*/ 12 w 20"/>
                  <a:gd name="T29" fmla="*/ 11 h 17"/>
                  <a:gd name="T30" fmla="*/ 12 w 20"/>
                  <a:gd name="T31" fmla="*/ 14 h 17"/>
                  <a:gd name="T32" fmla="*/ 12 w 20"/>
                  <a:gd name="T33" fmla="*/ 13 h 17"/>
                  <a:gd name="T34" fmla="*/ 10 w 20"/>
                  <a:gd name="T35" fmla="*/ 10 h 17"/>
                  <a:gd name="T36" fmla="*/ 7 w 20"/>
                  <a:gd name="T37" fmla="*/ 9 h 17"/>
                  <a:gd name="T38" fmla="*/ 5 w 20"/>
                  <a:gd name="T39" fmla="*/ 8 h 17"/>
                  <a:gd name="T40" fmla="*/ 3 w 20"/>
                  <a:gd name="T41" fmla="*/ 7 h 17"/>
                  <a:gd name="T42" fmla="*/ 0 w 20"/>
                  <a:gd name="T43" fmla="*/ 8 h 17"/>
                  <a:gd name="T44" fmla="*/ 2 w 20"/>
                  <a:gd name="T45" fmla="*/ 7 h 17"/>
                  <a:gd name="T46" fmla="*/ 6 w 20"/>
                  <a:gd name="T47" fmla="*/ 6 h 17"/>
                  <a:gd name="T48" fmla="*/ 10 w 20"/>
                  <a:gd name="T49" fmla="*/ 5 h 17"/>
                  <a:gd name="T50" fmla="*/ 13 w 20"/>
                  <a:gd name="T51" fmla="*/ 4 h 17"/>
                  <a:gd name="T52" fmla="*/ 16 w 20"/>
                  <a:gd name="T53" fmla="*/ 3 h 17"/>
                  <a:gd name="T54" fmla="*/ 16 w 20"/>
                  <a:gd name="T55" fmla="*/ 4 h 17"/>
                  <a:gd name="T56" fmla="*/ 13 w 20"/>
                  <a:gd name="T57" fmla="*/ 5 h 17"/>
                  <a:gd name="T58" fmla="*/ 12 w 20"/>
                  <a:gd name="T59" fmla="*/ 7 h 17"/>
                  <a:gd name="T60" fmla="*/ 10 w 20"/>
                  <a:gd name="T61" fmla="*/ 10 h 17"/>
                  <a:gd name="T62" fmla="*/ 10 w 20"/>
                  <a:gd name="T63" fmla="*/ 13 h 17"/>
                  <a:gd name="T64" fmla="*/ 10 w 20"/>
                  <a:gd name="T65" fmla="*/ 15 h 17"/>
                  <a:gd name="T66" fmla="*/ 9 w 20"/>
                  <a:gd name="T67" fmla="*/ 12 h 17"/>
                  <a:gd name="T68" fmla="*/ 8 w 20"/>
                  <a:gd name="T69" fmla="*/ 9 h 17"/>
                  <a:gd name="T70" fmla="*/ 7 w 20"/>
                  <a:gd name="T71" fmla="*/ 5 h 17"/>
                  <a:gd name="T72" fmla="*/ 6 w 20"/>
                  <a:gd name="T73" fmla="*/ 3 h 17"/>
                  <a:gd name="T74" fmla="*/ 6 w 20"/>
                  <a:gd name="T75" fmla="*/ 0 h 17"/>
                  <a:gd name="T76" fmla="*/ 6 w 20"/>
                  <a:gd name="T77" fmla="*/ 3 h 17"/>
                  <a:gd name="T78" fmla="*/ 9 w 20"/>
                  <a:gd name="T79" fmla="*/ 5 h 17"/>
                  <a:gd name="T80" fmla="*/ 12 w 20"/>
                  <a:gd name="T81" fmla="*/ 6 h 17"/>
                  <a:gd name="T82" fmla="*/ 14 w 20"/>
                  <a:gd name="T83" fmla="*/ 7 h 17"/>
                  <a:gd name="T84" fmla="*/ 17 w 20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7">
                    <a:moveTo>
                      <a:pt x="19" y="7"/>
                    </a:moveTo>
                    <a:lnTo>
                      <a:pt x="19" y="7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9" y="7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49">
                <a:extLst>
                  <a:ext uri="{FF2B5EF4-FFF2-40B4-BE49-F238E27FC236}">
                    <a16:creationId xmlns:a16="http://schemas.microsoft.com/office/drawing/2014/main" id="{C7E0AB0C-A7B1-9D1C-7C77-0F4E79972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" y="1777"/>
                <a:ext cx="17" cy="17"/>
              </a:xfrm>
              <a:custGeom>
                <a:avLst/>
                <a:gdLst>
                  <a:gd name="T0" fmla="*/ 7 w 17"/>
                  <a:gd name="T1" fmla="*/ 1 h 17"/>
                  <a:gd name="T2" fmla="*/ 8 w 17"/>
                  <a:gd name="T3" fmla="*/ 1 h 17"/>
                  <a:gd name="T4" fmla="*/ 8 w 17"/>
                  <a:gd name="T5" fmla="*/ 0 h 17"/>
                  <a:gd name="T6" fmla="*/ 9 w 17"/>
                  <a:gd name="T7" fmla="*/ 0 h 17"/>
                  <a:gd name="T8" fmla="*/ 10 w 17"/>
                  <a:gd name="T9" fmla="*/ 0 h 17"/>
                  <a:gd name="T10" fmla="*/ 11 w 17"/>
                  <a:gd name="T11" fmla="*/ 0 h 17"/>
                  <a:gd name="T12" fmla="*/ 12 w 17"/>
                  <a:gd name="T13" fmla="*/ 0 h 17"/>
                  <a:gd name="T14" fmla="*/ 13 w 17"/>
                  <a:gd name="T15" fmla="*/ 0 h 17"/>
                  <a:gd name="T16" fmla="*/ 14 w 17"/>
                  <a:gd name="T17" fmla="*/ 0 h 17"/>
                  <a:gd name="T18" fmla="*/ 14 w 17"/>
                  <a:gd name="T19" fmla="*/ 1 h 17"/>
                  <a:gd name="T20" fmla="*/ 15 w 17"/>
                  <a:gd name="T21" fmla="*/ 1 h 17"/>
                  <a:gd name="T22" fmla="*/ 16 w 17"/>
                  <a:gd name="T23" fmla="*/ 3 h 17"/>
                  <a:gd name="T24" fmla="*/ 16 w 17"/>
                  <a:gd name="T25" fmla="*/ 4 h 17"/>
                  <a:gd name="T26" fmla="*/ 16 w 17"/>
                  <a:gd name="T27" fmla="*/ 6 h 17"/>
                  <a:gd name="T28" fmla="*/ 15 w 17"/>
                  <a:gd name="T29" fmla="*/ 6 h 17"/>
                  <a:gd name="T30" fmla="*/ 15 w 17"/>
                  <a:gd name="T31" fmla="*/ 8 h 17"/>
                  <a:gd name="T32" fmla="*/ 14 w 17"/>
                  <a:gd name="T33" fmla="*/ 9 h 17"/>
                  <a:gd name="T34" fmla="*/ 13 w 17"/>
                  <a:gd name="T35" fmla="*/ 9 h 17"/>
                  <a:gd name="T36" fmla="*/ 13 w 17"/>
                  <a:gd name="T37" fmla="*/ 11 h 17"/>
                  <a:gd name="T38" fmla="*/ 12 w 17"/>
                  <a:gd name="T39" fmla="*/ 11 h 17"/>
                  <a:gd name="T40" fmla="*/ 11 w 17"/>
                  <a:gd name="T41" fmla="*/ 12 h 17"/>
                  <a:gd name="T42" fmla="*/ 10 w 17"/>
                  <a:gd name="T43" fmla="*/ 12 h 17"/>
                  <a:gd name="T44" fmla="*/ 9 w 17"/>
                  <a:gd name="T45" fmla="*/ 14 h 17"/>
                  <a:gd name="T46" fmla="*/ 8 w 17"/>
                  <a:gd name="T47" fmla="*/ 14 h 17"/>
                  <a:gd name="T48" fmla="*/ 8 w 17"/>
                  <a:gd name="T49" fmla="*/ 16 h 17"/>
                  <a:gd name="T50" fmla="*/ 7 w 17"/>
                  <a:gd name="T51" fmla="*/ 16 h 17"/>
                  <a:gd name="T52" fmla="*/ 6 w 17"/>
                  <a:gd name="T53" fmla="*/ 16 h 17"/>
                  <a:gd name="T54" fmla="*/ 5 w 17"/>
                  <a:gd name="T55" fmla="*/ 16 h 17"/>
                  <a:gd name="T56" fmla="*/ 4 w 17"/>
                  <a:gd name="T57" fmla="*/ 16 h 17"/>
                  <a:gd name="T58" fmla="*/ 3 w 17"/>
                  <a:gd name="T59" fmla="*/ 16 h 17"/>
                  <a:gd name="T60" fmla="*/ 2 w 17"/>
                  <a:gd name="T61" fmla="*/ 16 h 17"/>
                  <a:gd name="T62" fmla="*/ 2 w 17"/>
                  <a:gd name="T63" fmla="*/ 14 h 17"/>
                  <a:gd name="T64" fmla="*/ 1 w 17"/>
                  <a:gd name="T65" fmla="*/ 14 h 17"/>
                  <a:gd name="T66" fmla="*/ 0 w 17"/>
                  <a:gd name="T67" fmla="*/ 14 h 17"/>
                  <a:gd name="T68" fmla="*/ 0 w 17"/>
                  <a:gd name="T69" fmla="*/ 12 h 17"/>
                  <a:gd name="T70" fmla="*/ 0 w 17"/>
                  <a:gd name="T71" fmla="*/ 11 h 17"/>
                  <a:gd name="T72" fmla="*/ 0 w 17"/>
                  <a:gd name="T73" fmla="*/ 9 h 17"/>
                  <a:gd name="T74" fmla="*/ 0 w 17"/>
                  <a:gd name="T75" fmla="*/ 8 h 17"/>
                  <a:gd name="T76" fmla="*/ 1 w 17"/>
                  <a:gd name="T77" fmla="*/ 6 h 17"/>
                  <a:gd name="T78" fmla="*/ 2 w 17"/>
                  <a:gd name="T79" fmla="*/ 4 h 17"/>
                  <a:gd name="T80" fmla="*/ 3 w 17"/>
                  <a:gd name="T81" fmla="*/ 4 h 17"/>
                  <a:gd name="T82" fmla="*/ 3 w 17"/>
                  <a:gd name="T83" fmla="*/ 3 h 17"/>
                  <a:gd name="T84" fmla="*/ 4 w 17"/>
                  <a:gd name="T85" fmla="*/ 3 h 17"/>
                  <a:gd name="T86" fmla="*/ 5 w 17"/>
                  <a:gd name="T87" fmla="*/ 1 h 17"/>
                  <a:gd name="T88" fmla="*/ 6 w 17"/>
                  <a:gd name="T89" fmla="*/ 1 h 17"/>
                  <a:gd name="T90" fmla="*/ 7 w 17"/>
                  <a:gd name="T9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" h="17">
                    <a:moveTo>
                      <a:pt x="7" y="1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5" name="Line 150">
              <a:extLst>
                <a:ext uri="{FF2B5EF4-FFF2-40B4-BE49-F238E27FC236}">
                  <a16:creationId xmlns:a16="http://schemas.microsoft.com/office/drawing/2014/main" id="{41C99B3B-189D-6415-804A-8E063B61AF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" y="1116"/>
              <a:ext cx="1632" cy="124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6" name="Line 151">
              <a:extLst>
                <a:ext uri="{FF2B5EF4-FFF2-40B4-BE49-F238E27FC236}">
                  <a16:creationId xmlns:a16="http://schemas.microsoft.com/office/drawing/2014/main" id="{6817DBAB-CF6F-ED9E-8AE1-4E2816F8A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" y="1116"/>
              <a:ext cx="3024" cy="115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7" name="Freeform 152">
              <a:extLst>
                <a:ext uri="{FF2B5EF4-FFF2-40B4-BE49-F238E27FC236}">
                  <a16:creationId xmlns:a16="http://schemas.microsoft.com/office/drawing/2014/main" id="{B692057C-65E7-872F-3B2B-12D2024B3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028"/>
              <a:ext cx="260" cy="339"/>
            </a:xfrm>
            <a:custGeom>
              <a:avLst/>
              <a:gdLst>
                <a:gd name="T0" fmla="*/ 0 w 333"/>
                <a:gd name="T1" fmla="*/ 435 h 435"/>
                <a:gd name="T2" fmla="*/ 333 w 333"/>
                <a:gd name="T3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3" h="435">
                  <a:moveTo>
                    <a:pt x="0" y="435"/>
                  </a:moveTo>
                  <a:lnTo>
                    <a:pt x="333" y="0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8" name="Freeform 153">
              <a:extLst>
                <a:ext uri="{FF2B5EF4-FFF2-40B4-BE49-F238E27FC236}">
                  <a16:creationId xmlns:a16="http://schemas.microsoft.com/office/drawing/2014/main" id="{DB3B9958-A247-39C7-91BD-86AF05A6A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158"/>
              <a:ext cx="128" cy="98"/>
            </a:xfrm>
            <a:custGeom>
              <a:avLst/>
              <a:gdLst>
                <a:gd name="T0" fmla="*/ 0 w 128"/>
                <a:gd name="T1" fmla="*/ 98 h 98"/>
                <a:gd name="T2" fmla="*/ 128 w 128"/>
                <a:gd name="T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8" h="98">
                  <a:moveTo>
                    <a:pt x="0" y="98"/>
                  </a:moveTo>
                  <a:lnTo>
                    <a:pt x="128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79" name="Freeform 154">
              <a:extLst>
                <a:ext uri="{FF2B5EF4-FFF2-40B4-BE49-F238E27FC236}">
                  <a16:creationId xmlns:a16="http://schemas.microsoft.com/office/drawing/2014/main" id="{81C4A783-871F-5ADE-0D57-9D017EA7D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2072"/>
              <a:ext cx="236" cy="182"/>
            </a:xfrm>
            <a:custGeom>
              <a:avLst/>
              <a:gdLst>
                <a:gd name="T0" fmla="*/ 236 w 236"/>
                <a:gd name="T1" fmla="*/ 182 h 182"/>
                <a:gd name="T2" fmla="*/ 0 w 236"/>
                <a:gd name="T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6" h="182">
                  <a:moveTo>
                    <a:pt x="236" y="182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0" name="Freeform 155">
              <a:extLst>
                <a:ext uri="{FF2B5EF4-FFF2-40B4-BE49-F238E27FC236}">
                  <a16:creationId xmlns:a16="http://schemas.microsoft.com/office/drawing/2014/main" id="{D35937A2-AABE-005C-6DAB-5ECE28011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2218"/>
              <a:ext cx="238" cy="40"/>
            </a:xfrm>
            <a:custGeom>
              <a:avLst/>
              <a:gdLst>
                <a:gd name="T0" fmla="*/ 238 w 238"/>
                <a:gd name="T1" fmla="*/ 40 h 40"/>
                <a:gd name="T2" fmla="*/ 0 w 238"/>
                <a:gd name="T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8" h="40">
                  <a:moveTo>
                    <a:pt x="238" y="4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1" name="Freeform 156">
              <a:extLst>
                <a:ext uri="{FF2B5EF4-FFF2-40B4-BE49-F238E27FC236}">
                  <a16:creationId xmlns:a16="http://schemas.microsoft.com/office/drawing/2014/main" id="{53642529-DE55-2F86-77F5-EBF0F0327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1978"/>
              <a:ext cx="126" cy="274"/>
            </a:xfrm>
            <a:custGeom>
              <a:avLst/>
              <a:gdLst>
                <a:gd name="T0" fmla="*/ 0 w 126"/>
                <a:gd name="T1" fmla="*/ 274 h 274"/>
                <a:gd name="T2" fmla="*/ 126 w 126"/>
                <a:gd name="T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6" h="274">
                  <a:moveTo>
                    <a:pt x="0" y="274"/>
                  </a:moveTo>
                  <a:lnTo>
                    <a:pt x="126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2" name="Freeform 157">
              <a:extLst>
                <a:ext uri="{FF2B5EF4-FFF2-40B4-BE49-F238E27FC236}">
                  <a16:creationId xmlns:a16="http://schemas.microsoft.com/office/drawing/2014/main" id="{E1BCD3F2-23EA-441B-8F3F-A073E935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1861"/>
              <a:ext cx="7" cy="395"/>
            </a:xfrm>
            <a:custGeom>
              <a:avLst/>
              <a:gdLst>
                <a:gd name="T0" fmla="*/ 7 w 7"/>
                <a:gd name="T1" fmla="*/ 395 h 395"/>
                <a:gd name="T2" fmla="*/ 0 w 7"/>
                <a:gd name="T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395">
                  <a:moveTo>
                    <a:pt x="7" y="395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3" name="Freeform 158">
              <a:extLst>
                <a:ext uri="{FF2B5EF4-FFF2-40B4-BE49-F238E27FC236}">
                  <a16:creationId xmlns:a16="http://schemas.microsoft.com/office/drawing/2014/main" id="{C06EB3B6-8FAB-F406-6E25-318215ECD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112"/>
              <a:ext cx="400" cy="1152"/>
            </a:xfrm>
            <a:custGeom>
              <a:avLst/>
              <a:gdLst>
                <a:gd name="T0" fmla="*/ 0 w 400"/>
                <a:gd name="T1" fmla="*/ 0 h 1152"/>
                <a:gd name="T2" fmla="*/ 400 w 400"/>
                <a:gd name="T3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0" h="1152">
                  <a:moveTo>
                    <a:pt x="0" y="0"/>
                  </a:moveTo>
                  <a:lnTo>
                    <a:pt x="400" y="1152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4" name="Freeform 159">
              <a:extLst>
                <a:ext uri="{FF2B5EF4-FFF2-40B4-BE49-F238E27FC236}">
                  <a16:creationId xmlns:a16="http://schemas.microsoft.com/office/drawing/2014/main" id="{BADC31E7-C91A-9F8F-181D-A52B49E80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1622"/>
              <a:ext cx="840" cy="639"/>
            </a:xfrm>
            <a:custGeom>
              <a:avLst/>
              <a:gdLst>
                <a:gd name="T0" fmla="*/ 585 w 840"/>
                <a:gd name="T1" fmla="*/ 639 h 639"/>
                <a:gd name="T2" fmla="*/ 840 w 840"/>
                <a:gd name="T3" fmla="*/ 315 h 639"/>
                <a:gd name="T4" fmla="*/ 0 w 840"/>
                <a:gd name="T5" fmla="*/ 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0" h="639">
                  <a:moveTo>
                    <a:pt x="585" y="639"/>
                  </a:moveTo>
                  <a:lnTo>
                    <a:pt x="840" y="315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85" name="Text Box 160">
              <a:extLst>
                <a:ext uri="{FF2B5EF4-FFF2-40B4-BE49-F238E27FC236}">
                  <a16:creationId xmlns:a16="http://schemas.microsoft.com/office/drawing/2014/main" id="{0BF7308B-D26B-B07E-C1F3-0E7E9B61E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" y="2333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600" dirty="0">
                  <a:solidFill>
                    <a:srgbClr val="000000"/>
                  </a:solidFill>
                </a:rPr>
                <a:t>Объемное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 Box 161">
              <a:extLst>
                <a:ext uri="{FF2B5EF4-FFF2-40B4-BE49-F238E27FC236}">
                  <a16:creationId xmlns:a16="http://schemas.microsoft.com/office/drawing/2014/main" id="{44322693-EFF5-10D1-7CB9-C65E61E62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2333"/>
              <a:ext cx="64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600" dirty="0">
                  <a:solidFill>
                    <a:srgbClr val="000000"/>
                  </a:solidFill>
                </a:rPr>
                <a:t>Зеркальное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162">
              <a:extLst>
                <a:ext uri="{FF2B5EF4-FFF2-40B4-BE49-F238E27FC236}">
                  <a16:creationId xmlns:a16="http://schemas.microsoft.com/office/drawing/2014/main" id="{8885B310-F750-AD08-B7D5-DB602AB02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1" y="2316"/>
              <a:ext cx="4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600" dirty="0">
                  <a:solidFill>
                    <a:srgbClr val="000000"/>
                  </a:solidFill>
                </a:rPr>
                <a:t>Двойное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 Box 163">
              <a:extLst>
                <a:ext uri="{FF2B5EF4-FFF2-40B4-BE49-F238E27FC236}">
                  <a16:creationId xmlns:a16="http://schemas.microsoft.com/office/drawing/2014/main" id="{BF25AFE0-9A45-C940-A20F-A8896031C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" y="1920"/>
              <a:ext cx="24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sz="1600" dirty="0">
                  <a:solidFill>
                    <a:srgbClr val="000000"/>
                  </a:solidFill>
                </a:rPr>
                <a:t>Тень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9" name="Group 164">
            <a:extLst>
              <a:ext uri="{FF2B5EF4-FFF2-40B4-BE49-F238E27FC236}">
                <a16:creationId xmlns:a16="http://schemas.microsoft.com/office/drawing/2014/main" id="{6E277E21-538F-F615-5A4C-3CA8855A9921}"/>
              </a:ext>
            </a:extLst>
          </p:cNvPr>
          <p:cNvGrpSpPr>
            <a:grpSpLocks/>
          </p:cNvGrpSpPr>
          <p:nvPr/>
        </p:nvGrpSpPr>
        <p:grpSpPr bwMode="auto">
          <a:xfrm>
            <a:off x="2533651" y="1637763"/>
            <a:ext cx="7715251" cy="4227511"/>
            <a:chOff x="420" y="1091"/>
            <a:chExt cx="4860" cy="2663"/>
          </a:xfrm>
        </p:grpSpPr>
        <p:sp>
          <p:nvSpPr>
            <p:cNvPr id="230" name="Line 165">
              <a:extLst>
                <a:ext uri="{FF2B5EF4-FFF2-40B4-BE49-F238E27FC236}">
                  <a16:creationId xmlns:a16="http://schemas.microsoft.com/office/drawing/2014/main" id="{1C971645-A889-9559-C0AB-6480D9AB9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091"/>
              <a:ext cx="0" cy="2544"/>
            </a:xfrm>
            <a:prstGeom prst="line">
              <a:avLst/>
            </a:prstGeom>
            <a:noFill/>
            <a:ln w="3175">
              <a:solidFill>
                <a:srgbClr val="FF9900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grpSp>
          <p:nvGrpSpPr>
            <p:cNvPr id="231" name="Group 166">
              <a:extLst>
                <a:ext uri="{FF2B5EF4-FFF2-40B4-BE49-F238E27FC236}">
                  <a16:creationId xmlns:a16="http://schemas.microsoft.com/office/drawing/2014/main" id="{B9101E9D-EC44-1A12-63C7-4B0075C13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" y="2311"/>
              <a:ext cx="4860" cy="1443"/>
              <a:chOff x="420" y="2311"/>
              <a:chExt cx="4860" cy="1443"/>
            </a:xfrm>
          </p:grpSpPr>
          <p:sp>
            <p:nvSpPr>
              <p:cNvPr id="232" name="Text Box 167">
                <a:extLst>
                  <a:ext uri="{FF2B5EF4-FFF2-40B4-BE49-F238E27FC236}">
                    <a16:creationId xmlns:a16="http://schemas.microsoft.com/office/drawing/2014/main" id="{9D0A36CF-1DA8-DB49-F308-A9961D6ECD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85" y="2916"/>
                <a:ext cx="144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rIns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</a:rPr>
                  <a:t>Интенсивность сигнала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Line 168">
                <a:extLst>
                  <a:ext uri="{FF2B5EF4-FFF2-40B4-BE49-F238E27FC236}">
                    <a16:creationId xmlns:a16="http://schemas.microsoft.com/office/drawing/2014/main" id="{94876BF3-1269-8751-7D81-17B135768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2656"/>
                <a:ext cx="0" cy="973"/>
              </a:xfrm>
              <a:prstGeom prst="line">
                <a:avLst/>
              </a:prstGeom>
              <a:noFill/>
              <a:ln w="3175">
                <a:solidFill>
                  <a:srgbClr val="FF9900"/>
                </a:solidFill>
                <a:prstDash val="dash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4" name="Line 169">
                <a:extLst>
                  <a:ext uri="{FF2B5EF4-FFF2-40B4-BE49-F238E27FC236}">
                    <a16:creationId xmlns:a16="http://schemas.microsoft.com/office/drawing/2014/main" id="{9662499F-AEC7-567F-8B47-DAEABA53E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2656"/>
                <a:ext cx="0" cy="973"/>
              </a:xfrm>
              <a:prstGeom prst="line">
                <a:avLst/>
              </a:prstGeom>
              <a:noFill/>
              <a:ln w="3175">
                <a:solidFill>
                  <a:srgbClr val="FF9900"/>
                </a:solidFill>
                <a:prstDash val="dash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5" name="Line 170">
                <a:extLst>
                  <a:ext uri="{FF2B5EF4-FFF2-40B4-BE49-F238E27FC236}">
                    <a16:creationId xmlns:a16="http://schemas.microsoft.com/office/drawing/2014/main" id="{DD5C29FE-15D5-47E4-286A-55370E85C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2656"/>
                <a:ext cx="0" cy="973"/>
              </a:xfrm>
              <a:prstGeom prst="line">
                <a:avLst/>
              </a:prstGeom>
              <a:noFill/>
              <a:ln w="3175">
                <a:solidFill>
                  <a:srgbClr val="FF9900"/>
                </a:solidFill>
                <a:prstDash val="dash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6" name="Line 171">
                <a:extLst>
                  <a:ext uri="{FF2B5EF4-FFF2-40B4-BE49-F238E27FC236}">
                    <a16:creationId xmlns:a16="http://schemas.microsoft.com/office/drawing/2014/main" id="{25012126-F7E7-FF25-E3FB-9D31713C7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2656"/>
                <a:ext cx="0" cy="973"/>
              </a:xfrm>
              <a:prstGeom prst="line">
                <a:avLst/>
              </a:prstGeom>
              <a:noFill/>
              <a:ln w="3175">
                <a:solidFill>
                  <a:srgbClr val="FF9900"/>
                </a:solidFill>
                <a:prstDash val="dash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" name="Line 172">
                <a:extLst>
                  <a:ext uri="{FF2B5EF4-FFF2-40B4-BE49-F238E27FC236}">
                    <a16:creationId xmlns:a16="http://schemas.microsoft.com/office/drawing/2014/main" id="{BE0EE700-2085-C42A-52CE-A369A99A6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2656"/>
                <a:ext cx="0" cy="973"/>
              </a:xfrm>
              <a:prstGeom prst="line">
                <a:avLst/>
              </a:prstGeom>
              <a:noFill/>
              <a:ln w="3175">
                <a:solidFill>
                  <a:srgbClr val="FF9900"/>
                </a:solidFill>
                <a:prstDash val="dash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" name="Freeform 173">
                <a:extLst>
                  <a:ext uri="{FF2B5EF4-FFF2-40B4-BE49-F238E27FC236}">
                    <a16:creationId xmlns:a16="http://schemas.microsoft.com/office/drawing/2014/main" id="{B682301A-D44A-8460-51EC-F70634824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" y="2680"/>
                <a:ext cx="4542" cy="968"/>
              </a:xfrm>
              <a:custGeom>
                <a:avLst/>
                <a:gdLst>
                  <a:gd name="T0" fmla="*/ 0 w 4542"/>
                  <a:gd name="T1" fmla="*/ 824 h 968"/>
                  <a:gd name="T2" fmla="*/ 87 w 4542"/>
                  <a:gd name="T3" fmla="*/ 602 h 968"/>
                  <a:gd name="T4" fmla="*/ 204 w 4542"/>
                  <a:gd name="T5" fmla="*/ 586 h 968"/>
                  <a:gd name="T6" fmla="*/ 231 w 4542"/>
                  <a:gd name="T7" fmla="*/ 691 h 968"/>
                  <a:gd name="T8" fmla="*/ 296 w 4542"/>
                  <a:gd name="T9" fmla="*/ 607 h 968"/>
                  <a:gd name="T10" fmla="*/ 414 w 4542"/>
                  <a:gd name="T11" fmla="*/ 680 h 968"/>
                  <a:gd name="T12" fmla="*/ 476 w 4542"/>
                  <a:gd name="T13" fmla="*/ 577 h 968"/>
                  <a:gd name="T14" fmla="*/ 557 w 4542"/>
                  <a:gd name="T15" fmla="*/ 680 h 968"/>
                  <a:gd name="T16" fmla="*/ 654 w 4542"/>
                  <a:gd name="T17" fmla="*/ 536 h 968"/>
                  <a:gd name="T18" fmla="*/ 749 w 4542"/>
                  <a:gd name="T19" fmla="*/ 659 h 968"/>
                  <a:gd name="T20" fmla="*/ 819 w 4542"/>
                  <a:gd name="T21" fmla="*/ 538 h 968"/>
                  <a:gd name="T22" fmla="*/ 945 w 4542"/>
                  <a:gd name="T23" fmla="*/ 619 h 968"/>
                  <a:gd name="T24" fmla="*/ 1032 w 4542"/>
                  <a:gd name="T25" fmla="*/ 476 h 968"/>
                  <a:gd name="T26" fmla="*/ 1164 w 4542"/>
                  <a:gd name="T27" fmla="*/ 568 h 968"/>
                  <a:gd name="T28" fmla="*/ 1206 w 4542"/>
                  <a:gd name="T29" fmla="*/ 658 h 968"/>
                  <a:gd name="T30" fmla="*/ 1235 w 4542"/>
                  <a:gd name="T31" fmla="*/ 793 h 968"/>
                  <a:gd name="T32" fmla="*/ 1250 w 4542"/>
                  <a:gd name="T33" fmla="*/ 824 h 968"/>
                  <a:gd name="T34" fmla="*/ 1269 w 4542"/>
                  <a:gd name="T35" fmla="*/ 853 h 968"/>
                  <a:gd name="T36" fmla="*/ 1293 w 4542"/>
                  <a:gd name="T37" fmla="*/ 868 h 968"/>
                  <a:gd name="T38" fmla="*/ 1326 w 4542"/>
                  <a:gd name="T39" fmla="*/ 872 h 968"/>
                  <a:gd name="T40" fmla="*/ 2382 w 4542"/>
                  <a:gd name="T41" fmla="*/ 872 h 968"/>
                  <a:gd name="T42" fmla="*/ 2574 w 4542"/>
                  <a:gd name="T43" fmla="*/ 632 h 968"/>
                  <a:gd name="T44" fmla="*/ 2718 w 4542"/>
                  <a:gd name="T45" fmla="*/ 584 h 968"/>
                  <a:gd name="T46" fmla="*/ 2910 w 4542"/>
                  <a:gd name="T47" fmla="*/ 584 h 968"/>
                  <a:gd name="T48" fmla="*/ 3102 w 4542"/>
                  <a:gd name="T49" fmla="*/ 584 h 968"/>
                  <a:gd name="T50" fmla="*/ 3241 w 4542"/>
                  <a:gd name="T51" fmla="*/ 109 h 968"/>
                  <a:gd name="T52" fmla="*/ 3385 w 4542"/>
                  <a:gd name="T53" fmla="*/ 18 h 968"/>
                  <a:gd name="T54" fmla="*/ 3499 w 4542"/>
                  <a:gd name="T55" fmla="*/ 94 h 968"/>
                  <a:gd name="T56" fmla="*/ 3630 w 4542"/>
                  <a:gd name="T57" fmla="*/ 584 h 968"/>
                  <a:gd name="T58" fmla="*/ 3774 w 4542"/>
                  <a:gd name="T59" fmla="*/ 920 h 968"/>
                  <a:gd name="T60" fmla="*/ 4398 w 4542"/>
                  <a:gd name="T61" fmla="*/ 872 h 968"/>
                  <a:gd name="T62" fmla="*/ 4542 w 4542"/>
                  <a:gd name="T63" fmla="*/ 824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42" h="968">
                    <a:moveTo>
                      <a:pt x="0" y="824"/>
                    </a:moveTo>
                    <a:cubicBezTo>
                      <a:pt x="14" y="787"/>
                      <a:pt x="53" y="642"/>
                      <a:pt x="87" y="602"/>
                    </a:cubicBezTo>
                    <a:cubicBezTo>
                      <a:pt x="121" y="562"/>
                      <a:pt x="180" y="571"/>
                      <a:pt x="204" y="586"/>
                    </a:cubicBezTo>
                    <a:cubicBezTo>
                      <a:pt x="228" y="601"/>
                      <a:pt x="216" y="687"/>
                      <a:pt x="231" y="691"/>
                    </a:cubicBezTo>
                    <a:cubicBezTo>
                      <a:pt x="246" y="695"/>
                      <a:pt x="266" y="609"/>
                      <a:pt x="296" y="607"/>
                    </a:cubicBezTo>
                    <a:cubicBezTo>
                      <a:pt x="326" y="605"/>
                      <a:pt x="384" y="685"/>
                      <a:pt x="414" y="680"/>
                    </a:cubicBezTo>
                    <a:cubicBezTo>
                      <a:pt x="444" y="675"/>
                      <a:pt x="452" y="577"/>
                      <a:pt x="476" y="577"/>
                    </a:cubicBezTo>
                    <a:cubicBezTo>
                      <a:pt x="500" y="577"/>
                      <a:pt x="527" y="687"/>
                      <a:pt x="557" y="680"/>
                    </a:cubicBezTo>
                    <a:cubicBezTo>
                      <a:pt x="587" y="673"/>
                      <a:pt x="622" y="539"/>
                      <a:pt x="654" y="536"/>
                    </a:cubicBezTo>
                    <a:cubicBezTo>
                      <a:pt x="686" y="533"/>
                      <a:pt x="722" y="659"/>
                      <a:pt x="749" y="659"/>
                    </a:cubicBezTo>
                    <a:cubicBezTo>
                      <a:pt x="776" y="659"/>
                      <a:pt x="786" y="545"/>
                      <a:pt x="819" y="538"/>
                    </a:cubicBezTo>
                    <a:cubicBezTo>
                      <a:pt x="852" y="531"/>
                      <a:pt x="910" y="629"/>
                      <a:pt x="945" y="619"/>
                    </a:cubicBezTo>
                    <a:cubicBezTo>
                      <a:pt x="980" y="609"/>
                      <a:pt x="996" y="484"/>
                      <a:pt x="1032" y="476"/>
                    </a:cubicBezTo>
                    <a:cubicBezTo>
                      <a:pt x="1068" y="468"/>
                      <a:pt x="1135" y="538"/>
                      <a:pt x="1164" y="568"/>
                    </a:cubicBezTo>
                    <a:cubicBezTo>
                      <a:pt x="1193" y="598"/>
                      <a:pt x="1194" y="621"/>
                      <a:pt x="1206" y="658"/>
                    </a:cubicBezTo>
                    <a:lnTo>
                      <a:pt x="1235" y="793"/>
                    </a:lnTo>
                    <a:lnTo>
                      <a:pt x="1250" y="824"/>
                    </a:lnTo>
                    <a:lnTo>
                      <a:pt x="1269" y="853"/>
                    </a:lnTo>
                    <a:lnTo>
                      <a:pt x="1293" y="868"/>
                    </a:lnTo>
                    <a:lnTo>
                      <a:pt x="1326" y="872"/>
                    </a:lnTo>
                    <a:cubicBezTo>
                      <a:pt x="1507" y="873"/>
                      <a:pt x="2174" y="912"/>
                      <a:pt x="2382" y="872"/>
                    </a:cubicBezTo>
                    <a:cubicBezTo>
                      <a:pt x="2590" y="832"/>
                      <a:pt x="2518" y="680"/>
                      <a:pt x="2574" y="632"/>
                    </a:cubicBezTo>
                    <a:cubicBezTo>
                      <a:pt x="2630" y="584"/>
                      <a:pt x="2662" y="592"/>
                      <a:pt x="2718" y="584"/>
                    </a:cubicBezTo>
                    <a:cubicBezTo>
                      <a:pt x="2774" y="576"/>
                      <a:pt x="2846" y="584"/>
                      <a:pt x="2910" y="584"/>
                    </a:cubicBezTo>
                    <a:cubicBezTo>
                      <a:pt x="2974" y="584"/>
                      <a:pt x="3047" y="663"/>
                      <a:pt x="3102" y="584"/>
                    </a:cubicBezTo>
                    <a:cubicBezTo>
                      <a:pt x="3157" y="505"/>
                      <a:pt x="3194" y="203"/>
                      <a:pt x="3241" y="109"/>
                    </a:cubicBezTo>
                    <a:cubicBezTo>
                      <a:pt x="3288" y="15"/>
                      <a:pt x="3342" y="20"/>
                      <a:pt x="3385" y="18"/>
                    </a:cubicBezTo>
                    <a:cubicBezTo>
                      <a:pt x="3428" y="16"/>
                      <a:pt x="3458" y="0"/>
                      <a:pt x="3499" y="94"/>
                    </a:cubicBezTo>
                    <a:cubicBezTo>
                      <a:pt x="3540" y="188"/>
                      <a:pt x="3584" y="446"/>
                      <a:pt x="3630" y="584"/>
                    </a:cubicBezTo>
                    <a:cubicBezTo>
                      <a:pt x="3676" y="722"/>
                      <a:pt x="3646" y="872"/>
                      <a:pt x="3774" y="920"/>
                    </a:cubicBezTo>
                    <a:cubicBezTo>
                      <a:pt x="3902" y="968"/>
                      <a:pt x="4270" y="888"/>
                      <a:pt x="4398" y="872"/>
                    </a:cubicBezTo>
                    <a:cubicBezTo>
                      <a:pt x="4526" y="856"/>
                      <a:pt x="4534" y="840"/>
                      <a:pt x="4542" y="824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" name="Text Box 174">
                <a:extLst>
                  <a:ext uri="{FF2B5EF4-FFF2-40B4-BE49-F238E27FC236}">
                    <a16:creationId xmlns:a16="http://schemas.microsoft.com/office/drawing/2014/main" id="{D75138BE-CB4E-325E-35C3-C839E37429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093" y="2727"/>
                <a:ext cx="502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rIns="0">
                <a:spAutoFit/>
              </a:bodyPr>
              <a:lstStyle/>
              <a:p>
                <a:r>
                  <a:rPr lang="ru-RU" sz="1200" dirty="0">
                    <a:solidFill>
                      <a:srgbClr val="000000"/>
                    </a:solidFill>
                  </a:rPr>
                  <a:t>Средняя </a:t>
                </a:r>
                <a:r>
                  <a:rPr lang="ru-RU" sz="1200" dirty="0" err="1">
                    <a:solidFill>
                      <a:srgbClr val="000000"/>
                    </a:solidFill>
                  </a:rPr>
                  <a:t>иненсисность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Text Box 175">
                <a:extLst>
                  <a:ext uri="{FF2B5EF4-FFF2-40B4-BE49-F238E27FC236}">
                    <a16:creationId xmlns:a16="http://schemas.microsoft.com/office/drawing/2014/main" id="{FEF5390A-EB1A-88B8-D875-CB31D354C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273" y="2812"/>
                <a:ext cx="44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r>
                  <a:rPr lang="ru-RU" sz="1200" dirty="0">
                    <a:solidFill>
                      <a:srgbClr val="000000"/>
                    </a:solidFill>
                  </a:rPr>
                  <a:t>Слабый отклик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Text Box 176">
                <a:extLst>
                  <a:ext uri="{FF2B5EF4-FFF2-40B4-BE49-F238E27FC236}">
                    <a16:creationId xmlns:a16="http://schemas.microsoft.com/office/drawing/2014/main" id="{61E20503-0603-C787-73C7-9852B8E08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289" y="2753"/>
                <a:ext cx="44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r>
                  <a:rPr lang="ru-RU" sz="1200" dirty="0">
                    <a:solidFill>
                      <a:srgbClr val="000000"/>
                    </a:solidFill>
                  </a:rPr>
                  <a:t>Средняя интенсивность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Text Box 177">
                <a:extLst>
                  <a:ext uri="{FF2B5EF4-FFF2-40B4-BE49-F238E27FC236}">
                    <a16:creationId xmlns:a16="http://schemas.microsoft.com/office/drawing/2014/main" id="{17DF2B89-91F9-F7DB-C6DA-EAC310D31F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897" y="2810"/>
                <a:ext cx="44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sz="1200" dirty="0">
                    <a:solidFill>
                      <a:srgbClr val="000000"/>
                    </a:solidFill>
                  </a:rPr>
                  <a:t>Высокий отклик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Text Box 178">
                <a:extLst>
                  <a:ext uri="{FF2B5EF4-FFF2-40B4-BE49-F238E27FC236}">
                    <a16:creationId xmlns:a16="http://schemas.microsoft.com/office/drawing/2014/main" id="{3F701CD6-2C7A-AF4A-DAA0-6E660D7F00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625" y="2766"/>
                <a:ext cx="44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FF9900"/>
                    </a:solidFill>
                    <a:miter lim="800000"/>
                    <a:headEnd type="none" w="sm" len="sm"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ru-RU" sz="1200" dirty="0">
                    <a:solidFill>
                      <a:srgbClr val="000000"/>
                    </a:solidFill>
                  </a:rPr>
                  <a:t>Отсутствие сигнала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44" name="Group 179">
            <a:extLst>
              <a:ext uri="{FF2B5EF4-FFF2-40B4-BE49-F238E27FC236}">
                <a16:creationId xmlns:a16="http://schemas.microsoft.com/office/drawing/2014/main" id="{91AEC675-5670-684D-6335-382BE6634889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5677950"/>
            <a:ext cx="7105650" cy="857250"/>
            <a:chOff x="720" y="3636"/>
            <a:chExt cx="4476" cy="540"/>
          </a:xfrm>
        </p:grpSpPr>
        <p:sp>
          <p:nvSpPr>
            <p:cNvPr id="245" name="Line 180">
              <a:extLst>
                <a:ext uri="{FF2B5EF4-FFF2-40B4-BE49-F238E27FC236}">
                  <a16:creationId xmlns:a16="http://schemas.microsoft.com/office/drawing/2014/main" id="{2346B91E-0137-8E5D-73DD-9BF6BA870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" y="3636"/>
              <a:ext cx="4464" cy="0"/>
            </a:xfrm>
            <a:prstGeom prst="line">
              <a:avLst/>
            </a:prstGeom>
            <a:noFill/>
            <a:ln w="3175">
              <a:solidFill>
                <a:srgbClr val="FF9900"/>
              </a:solidFill>
              <a:round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endParaRPr lang="en-US"/>
            </a:p>
          </p:txBody>
        </p:sp>
        <p:sp>
          <p:nvSpPr>
            <p:cNvPr id="246" name="Rectangle 181">
              <a:extLst>
                <a:ext uri="{FF2B5EF4-FFF2-40B4-BE49-F238E27FC236}">
                  <a16:creationId xmlns:a16="http://schemas.microsoft.com/office/drawing/2014/main" id="{7F8DC455-3CE6-D493-B46C-A1102584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744"/>
              <a:ext cx="4464" cy="4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47" name="Rectangle 182" descr="70%">
              <a:extLst>
                <a:ext uri="{FF2B5EF4-FFF2-40B4-BE49-F238E27FC236}">
                  <a16:creationId xmlns:a16="http://schemas.microsoft.com/office/drawing/2014/main" id="{4545E255-C8B9-582E-0CC1-2912A5CC1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744"/>
              <a:ext cx="1248" cy="432"/>
            </a:xfrm>
            <a:prstGeom prst="rect">
              <a:avLst/>
            </a:prstGeom>
            <a:solidFill>
              <a:srgbClr val="AEAEAE"/>
            </a:solidFill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48" name="Rectangle 183">
              <a:extLst>
                <a:ext uri="{FF2B5EF4-FFF2-40B4-BE49-F238E27FC236}">
                  <a16:creationId xmlns:a16="http://schemas.microsoft.com/office/drawing/2014/main" id="{300E3E56-8562-366A-2797-FBD27CA56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744"/>
              <a:ext cx="1248" cy="432"/>
            </a:xfrm>
            <a:prstGeom prst="rect">
              <a:avLst/>
            </a:prstGeom>
            <a:solidFill>
              <a:srgbClr val="5F5F5F"/>
            </a:solidFill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49" name="Rectangle 184" descr="30%">
              <a:extLst>
                <a:ext uri="{FF2B5EF4-FFF2-40B4-BE49-F238E27FC236}">
                  <a16:creationId xmlns:a16="http://schemas.microsoft.com/office/drawing/2014/main" id="{3C239F22-9B69-B08D-37BD-21DCC6433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744"/>
              <a:ext cx="624" cy="432"/>
            </a:xfrm>
            <a:prstGeom prst="rect">
              <a:avLst/>
            </a:prstGeom>
            <a:solidFill>
              <a:srgbClr val="AEAEAE"/>
            </a:solidFill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50" name="Rectangle 185" descr="80%">
              <a:extLst>
                <a:ext uri="{FF2B5EF4-FFF2-40B4-BE49-F238E27FC236}">
                  <a16:creationId xmlns:a16="http://schemas.microsoft.com/office/drawing/2014/main" id="{94F8771A-51FE-72A0-4826-2C1C5D690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3744"/>
              <a:ext cx="576" cy="4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51" name="Rectangle 186">
              <a:extLst>
                <a:ext uri="{FF2B5EF4-FFF2-40B4-BE49-F238E27FC236}">
                  <a16:creationId xmlns:a16="http://schemas.microsoft.com/office/drawing/2014/main" id="{8FE5FD82-AB0B-5E37-A8C1-CF55344D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744"/>
              <a:ext cx="768" cy="432"/>
            </a:xfrm>
            <a:prstGeom prst="rect">
              <a:avLst/>
            </a:prstGeom>
            <a:solidFill>
              <a:srgbClr val="292929"/>
            </a:solidFill>
            <a:ln w="3175">
              <a:solidFill>
                <a:srgbClr val="000000"/>
              </a:solidFill>
              <a:miter lim="800000"/>
              <a:headEnd type="none" w="sm" len="sm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159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23059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8337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Радиолокационная съемка</a:t>
            </a:r>
          </a:p>
          <a:p>
            <a:r>
              <a:rPr lang="ru-RU" dirty="0"/>
              <a:t>Радиолокационное изображение </a:t>
            </a:r>
            <a:r>
              <a:rPr lang="en-US" dirty="0"/>
              <a:t>Sentinel-1, </a:t>
            </a:r>
            <a:r>
              <a:rPr lang="ru-RU" dirty="0"/>
              <a:t>Шанхай, 19.08.2023, поляризация </a:t>
            </a:r>
            <a:r>
              <a:rPr lang="en-US" dirty="0"/>
              <a:t>VV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D616AE-06BE-1436-E487-CE215D143D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4" y="1233052"/>
            <a:ext cx="11210925" cy="56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F7F981-31F9-4077-930D-A052D106C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63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AA438-EEEA-4864-888F-9E19AD89E24C}"/>
              </a:ext>
            </a:extLst>
          </p:cNvPr>
          <p:cNvSpPr txBox="1"/>
          <p:nvPr/>
        </p:nvSpPr>
        <p:spPr>
          <a:xfrm>
            <a:off x="285293" y="278642"/>
            <a:ext cx="44067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Море как объект исследования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5185D-0749-4538-BAD8-598A5B6BBAAD}"/>
              </a:ext>
            </a:extLst>
          </p:cNvPr>
          <p:cNvSpPr txBox="1"/>
          <p:nvPr/>
        </p:nvSpPr>
        <p:spPr>
          <a:xfrm>
            <a:off x="285293" y="3182518"/>
            <a:ext cx="265617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Протяженный,</a:t>
            </a:r>
          </a:p>
          <a:p>
            <a:r>
              <a:rPr lang="ru-RU" dirty="0"/>
              <a:t>Многоуровневый,</a:t>
            </a:r>
          </a:p>
          <a:p>
            <a:r>
              <a:rPr lang="ru-RU" dirty="0"/>
              <a:t>Многофакторный объект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6648E-B2A7-492D-85D2-F5A456F4C27D}"/>
              </a:ext>
            </a:extLst>
          </p:cNvPr>
          <p:cNvSpPr txBox="1"/>
          <p:nvPr/>
        </p:nvSpPr>
        <p:spPr>
          <a:xfrm>
            <a:off x="285293" y="4461399"/>
            <a:ext cx="31106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С большой пространственной</a:t>
            </a:r>
          </a:p>
          <a:p>
            <a:r>
              <a:rPr lang="ru-RU" dirty="0"/>
              <a:t>и временной изменчивостью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AE956-0A1D-4670-8F30-E02E0A8C6DCC}"/>
              </a:ext>
            </a:extLst>
          </p:cNvPr>
          <p:cNvSpPr txBox="1"/>
          <p:nvPr/>
        </p:nvSpPr>
        <p:spPr>
          <a:xfrm>
            <a:off x="285293" y="5463281"/>
            <a:ext cx="22357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Это </a:t>
            </a:r>
            <a:r>
              <a:rPr lang="ru-RU" b="1" dirty="0"/>
              <a:t>сложный</a:t>
            </a:r>
            <a:r>
              <a:rPr lang="ru-RU" dirty="0"/>
              <a:t> объект</a:t>
            </a:r>
          </a:p>
        </p:txBody>
      </p:sp>
      <p:pic>
        <p:nvPicPr>
          <p:cNvPr id="7" name="Picture 2" descr="Картинки по запросу vertical profile of sea temperature">
            <a:extLst>
              <a:ext uri="{FF2B5EF4-FFF2-40B4-BE49-F238E27FC236}">
                <a16:creationId xmlns:a16="http://schemas.microsoft.com/office/drawing/2014/main" id="{2DF91436-E9B9-464B-8ED9-DE41D23B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1246" y="0"/>
            <a:ext cx="1925119" cy="28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C6C1DD-50C6-4FC1-88E3-FC90A3D73EE8}"/>
              </a:ext>
            </a:extLst>
          </p:cNvPr>
          <p:cNvSpPr/>
          <p:nvPr/>
        </p:nvSpPr>
        <p:spPr>
          <a:xfrm>
            <a:off x="8399646" y="1275163"/>
            <a:ext cx="18616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Неоднородная </a:t>
            </a:r>
          </a:p>
          <a:p>
            <a:pPr algn="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толща воды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0700E1-191B-47A6-A76A-040FBBC663ED}"/>
              </a:ext>
            </a:extLst>
          </p:cNvPr>
          <p:cNvSpPr/>
          <p:nvPr/>
        </p:nvSpPr>
        <p:spPr>
          <a:xfrm>
            <a:off x="7862833" y="333272"/>
            <a:ext cx="2398413" cy="40703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Водная поверхность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2F16ED-22A6-4B93-87D0-62A0C34F0364}"/>
              </a:ext>
            </a:extLst>
          </p:cNvPr>
          <p:cNvSpPr/>
          <p:nvPr/>
        </p:nvSpPr>
        <p:spPr>
          <a:xfrm>
            <a:off x="10553033" y="2887679"/>
            <a:ext cx="1633332" cy="40703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Морское дно</a:t>
            </a:r>
          </a:p>
        </p:txBody>
      </p:sp>
    </p:spTree>
    <p:extLst>
      <p:ext uri="{BB962C8B-B14F-4D97-AF65-F5344CB8AC3E}">
        <p14:creationId xmlns:p14="http://schemas.microsoft.com/office/powerpoint/2010/main" val="3435660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DBA69AB-2923-437E-9039-3AE4B0243421}"/>
              </a:ext>
            </a:extLst>
          </p:cNvPr>
          <p:cNvGrpSpPr/>
          <p:nvPr/>
        </p:nvGrpSpPr>
        <p:grpSpPr>
          <a:xfrm>
            <a:off x="5680004" y="839773"/>
            <a:ext cx="6511996" cy="5631542"/>
            <a:chOff x="2461332" y="1811950"/>
            <a:chExt cx="5071970" cy="498445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AB55ADC-CC08-4DCB-AEBA-815BC653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9117" y="2061833"/>
              <a:ext cx="4617115" cy="3753565"/>
            </a:xfrm>
            <a:prstGeom prst="rect">
              <a:avLst/>
            </a:prstGeom>
          </p:spPr>
        </p:pic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825174FE-DF5A-4C95-8564-78C62D687CDF}"/>
                </a:ext>
              </a:extLst>
            </p:cNvPr>
            <p:cNvSpPr txBox="1"/>
            <p:nvPr/>
          </p:nvSpPr>
          <p:spPr>
            <a:xfrm>
              <a:off x="3412725" y="6296641"/>
              <a:ext cx="1631337" cy="499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Franklin Gothic Book" panose="020B0503020102020204" pitchFamily="34" charset="0"/>
                </a:rPr>
                <a:t>Серо-белый лед</a:t>
              </a:r>
            </a:p>
            <a:p>
              <a:r>
                <a:rPr lang="ru-RU" sz="1400" dirty="0">
                  <a:latin typeface="Franklin Gothic Book" panose="020B0503020102020204" pitchFamily="34" charset="0"/>
                </a:rPr>
                <a:t>(толщина 15-30 см)</a:t>
              </a: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7AA01306-60C8-4C0F-8862-56D5A74CC9B7}"/>
                </a:ext>
              </a:extLst>
            </p:cNvPr>
            <p:cNvCxnSpPr/>
            <p:nvPr/>
          </p:nvCxnSpPr>
          <p:spPr>
            <a:xfrm flipV="1">
              <a:off x="4228394" y="5283489"/>
              <a:ext cx="0" cy="10131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B4BCC0BE-B52C-4CB2-A04B-5D8C88F98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5664" y="4086457"/>
              <a:ext cx="643850" cy="20978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59E8E4F1-7A83-452C-B8EF-C6C77A7F4604}"/>
                </a:ext>
              </a:extLst>
            </p:cNvPr>
            <p:cNvSpPr txBox="1"/>
            <p:nvPr/>
          </p:nvSpPr>
          <p:spPr>
            <a:xfrm>
              <a:off x="5458286" y="6184313"/>
              <a:ext cx="1193064" cy="29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Franklin Gothic Book" panose="020B0503020102020204" pitchFamily="34" charset="0"/>
                </a:rPr>
                <a:t>Сплоченность</a:t>
              </a: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82747172-B482-4B77-8736-24C4A3F33DD3}"/>
                </a:ext>
              </a:extLst>
            </p:cNvPr>
            <p:cNvSpPr txBox="1"/>
            <p:nvPr/>
          </p:nvSpPr>
          <p:spPr>
            <a:xfrm>
              <a:off x="2461332" y="1890755"/>
              <a:ext cx="2264789" cy="4997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Franklin Gothic Book" panose="020B0503020102020204" pitchFamily="34" charset="0"/>
                </a:rPr>
                <a:t>Sentinel-1, 30.03.2020</a:t>
              </a:r>
              <a:endParaRPr lang="ru-RU" sz="1400" dirty="0">
                <a:latin typeface="Franklin Gothic Book" panose="020B0503020102020204" pitchFamily="34" charset="0"/>
              </a:endParaRPr>
            </a:p>
            <a:p>
              <a:r>
                <a:rPr lang="ru-RU" sz="1400" dirty="0">
                  <a:latin typeface="Franklin Gothic Book" panose="020B0503020102020204" pitchFamily="34" charset="0"/>
                </a:rPr>
                <a:t>Печорское море</a:t>
              </a: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A3693896-41A2-4692-8F5B-5D05334016E9}"/>
                </a:ext>
              </a:extLst>
            </p:cNvPr>
            <p:cNvSpPr txBox="1"/>
            <p:nvPr/>
          </p:nvSpPr>
          <p:spPr>
            <a:xfrm>
              <a:off x="5899515" y="1811950"/>
              <a:ext cx="1633787" cy="499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latin typeface="Franklin Gothic Book" panose="020B0503020102020204" pitchFamily="34" charset="0"/>
                </a:rPr>
                <a:t>Однолетний тонкий</a:t>
              </a:r>
            </a:p>
            <a:p>
              <a:r>
                <a:rPr lang="ru-RU" sz="1400" dirty="0">
                  <a:latin typeface="Franklin Gothic Book" panose="020B0503020102020204" pitchFamily="34" charset="0"/>
                </a:rPr>
                <a:t>(толщина 30-70 см)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7D883A-EA59-417A-9CB3-370E98815292}"/>
              </a:ext>
            </a:extLst>
          </p:cNvPr>
          <p:cNvSpPr txBox="1"/>
          <p:nvPr/>
        </p:nvSpPr>
        <p:spPr>
          <a:xfrm>
            <a:off x="0" y="1096458"/>
            <a:ext cx="4849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Обеспечение безопасности судоходства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Анализ возраста и толщины льда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Оценка сплоченности льдов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Выявление опасных ледяных образований (айсберги и прогноз их дрейфа)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82E28-276E-3D40-12DC-9652942F6DA9}"/>
              </a:ext>
            </a:extLst>
          </p:cNvPr>
          <p:cNvSpPr txBox="1"/>
          <p:nvPr/>
        </p:nvSpPr>
        <p:spPr bwMode="auto">
          <a:xfrm>
            <a:off x="0" y="-1021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Применение радиолокационных изображений в исследовании океана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58A59-7AD3-2DEF-5E40-F8F6B119B6D5}"/>
              </a:ext>
            </a:extLst>
          </p:cNvPr>
          <p:cNvSpPr txBox="1"/>
          <p:nvPr/>
        </p:nvSpPr>
        <p:spPr bwMode="auto">
          <a:xfrm>
            <a:off x="80958" y="571028"/>
            <a:ext cx="5767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Мониторинг ледовой обстановки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0E11DDFD-F6BC-539B-3FBE-BBAA272F9125}"/>
              </a:ext>
            </a:extLst>
          </p:cNvPr>
          <p:cNvSpPr txBox="1"/>
          <p:nvPr/>
        </p:nvSpPr>
        <p:spPr>
          <a:xfrm>
            <a:off x="80958" y="2624759"/>
            <a:ext cx="2907804" cy="56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Franklin Gothic Book" panose="020B0503020102020204" pitchFamily="34" charset="0"/>
              </a:rPr>
              <a:t>Sentinel-1, 30.03.2020</a:t>
            </a:r>
            <a:endParaRPr lang="ru-RU" sz="1400" dirty="0">
              <a:latin typeface="Franklin Gothic Book" panose="020B0503020102020204" pitchFamily="34" charset="0"/>
            </a:endParaRPr>
          </a:p>
          <a:p>
            <a:r>
              <a:rPr lang="ru-RU" sz="1400" dirty="0">
                <a:latin typeface="Franklin Gothic Book" panose="020B0503020102020204" pitchFamily="34" charset="0"/>
              </a:rPr>
              <a:t>Печорское море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6D1411-A3F5-710D-7CC2-8E188ED2E7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67" y="3112190"/>
            <a:ext cx="4125365" cy="37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6" name="Rectangle 7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7" name="Rectangle 8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8" name="Rectangle 8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9" name="Rectangle 8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0" name="Rectangle 8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>
              <a:defRPr sz="2800" b="1">
                <a:latin typeface="Arial Black" panose="020B0A04020102020204" pitchFamily="34" charset="0"/>
                <a:cs typeface="Aharoni" panose="020B0604020202020204" pitchFamily="2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haroni" panose="020B0604020202020204" pitchFamily="2" charset="-79"/>
              </a:rPr>
              <a:t>Актуальность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haroni" panose="020B0604020202020204" pitchFamily="2" charset="-79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haroni" panose="020B0604020202020204" pitchFamily="2" charset="-79"/>
              </a:rPr>
              <a:t>данных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haroni" panose="020B0604020202020204" pitchFamily="2" charset="-79"/>
            </a:endParaRPr>
          </a:p>
        </p:txBody>
      </p:sp>
      <p:pic>
        <p:nvPicPr>
          <p:cNvPr id="6146" name="Picture 2" descr="Северный морской путь. Значение и текущее состояние.">
            <a:extLst>
              <a:ext uri="{FF2B5EF4-FFF2-40B4-BE49-F238E27FC236}">
                <a16:creationId xmlns:a16="http://schemas.microsoft.com/office/drawing/2014/main" id="{06C3D5B5-3F6A-4B96-A7B5-3AE21571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510777"/>
            <a:ext cx="6180286" cy="321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Объем перевозок по Северному морскому пути в 2020 году составил 31 млн тонн">
            <a:extLst>
              <a:ext uri="{FF2B5EF4-FFF2-40B4-BE49-F238E27FC236}">
                <a16:creationId xmlns:a16="http://schemas.microsoft.com/office/drawing/2014/main" id="{0DA085E2-0DF2-4B14-9227-EED53601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16641" y="2510777"/>
            <a:ext cx="4827659" cy="321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18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E4245-2429-4659-AA57-5B91D0F80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5" y="0"/>
            <a:ext cx="6906070" cy="6858000"/>
          </a:xfrm>
          <a:prstGeom prst="rect">
            <a:avLst/>
          </a:prstGeom>
        </p:spPr>
      </p:pic>
      <p:pic>
        <p:nvPicPr>
          <p:cNvPr id="2" name="Picture 2" descr="ESA - Sea ice classification and safe transit route from ERS-1 SAR image">
            <a:extLst>
              <a:ext uri="{FF2B5EF4-FFF2-40B4-BE49-F238E27FC236}">
                <a16:creationId xmlns:a16="http://schemas.microsoft.com/office/drawing/2014/main" id="{D95B6E19-CDA4-2B52-2197-6D409666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435" y="1362074"/>
            <a:ext cx="4960977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3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FC0B49-1A03-A98F-AAAE-D30F1E977624}"/>
              </a:ext>
            </a:extLst>
          </p:cNvPr>
          <p:cNvSpPr txBox="1"/>
          <p:nvPr/>
        </p:nvSpPr>
        <p:spPr bwMode="auto">
          <a:xfrm>
            <a:off x="0" y="0"/>
            <a:ext cx="57673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Мониторинг ледовой обстановки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3A92B-D498-7612-8969-52C015591CD0}"/>
              </a:ext>
            </a:extLst>
          </p:cNvPr>
          <p:cNvSpPr txBox="1"/>
          <p:nvPr/>
        </p:nvSpPr>
        <p:spPr>
          <a:xfrm>
            <a:off x="0" y="607337"/>
            <a:ext cx="372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Ледовые карты ААНИИ</a:t>
            </a:r>
          </a:p>
          <a:p>
            <a:r>
              <a:rPr lang="ru-RU" dirty="0"/>
              <a:t>Характеристика состояния ледяного покрова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D049353-FE15-545A-8B18-BCECE6301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988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4DCE4EA-DDD5-29A1-1999-E51AD5530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6" t="50972" r="48608" b="20139"/>
          <a:stretch/>
        </p:blipFill>
        <p:spPr bwMode="auto">
          <a:xfrm>
            <a:off x="3024187" y="1707118"/>
            <a:ext cx="4238625" cy="44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DE67CA-1BDF-3865-22A5-D58CA8F44151}"/>
              </a:ext>
            </a:extLst>
          </p:cNvPr>
          <p:cNvSpPr/>
          <p:nvPr/>
        </p:nvSpPr>
        <p:spPr>
          <a:xfrm>
            <a:off x="7877175" y="3324225"/>
            <a:ext cx="1628775" cy="2181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174EB-3768-00A4-B1CD-36BE95375A12}"/>
              </a:ext>
            </a:extLst>
          </p:cNvPr>
          <p:cNvSpPr txBox="1"/>
          <p:nvPr/>
        </p:nvSpPr>
        <p:spPr>
          <a:xfrm>
            <a:off x="80963" y="6355790"/>
            <a:ext cx="614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http://www.old.aari.ru/main.php?lg=0&amp;id=17</a:t>
            </a:r>
          </a:p>
        </p:txBody>
      </p:sp>
    </p:spTree>
    <p:extLst>
      <p:ext uri="{BB962C8B-B14F-4D97-AF65-F5344CB8AC3E}">
        <p14:creationId xmlns:p14="http://schemas.microsoft.com/office/powerpoint/2010/main" val="2549535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UMETSAT - Product Navigator - Global Low Resolution Sea Ice Drift -  Multimission">
            <a:extLst>
              <a:ext uri="{FF2B5EF4-FFF2-40B4-BE49-F238E27FC236}">
                <a16:creationId xmlns:a16="http://schemas.microsoft.com/office/drawing/2014/main" id="{900FFCEC-5746-B3CE-A889-76C72D79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1480126"/>
            <a:ext cx="5829300" cy="48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tHub - nansencenter/sea_ice_drift: Sea ice drift from Sentinel-1 SAR  imagery using open source feature tracking">
            <a:extLst>
              <a:ext uri="{FF2B5EF4-FFF2-40B4-BE49-F238E27FC236}">
                <a16:creationId xmlns:a16="http://schemas.microsoft.com/office/drawing/2014/main" id="{30783640-96DE-1B7C-F73F-248525592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480126"/>
            <a:ext cx="5048250" cy="45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1133DD-B0F7-4D50-0551-787E4528B60B}"/>
              </a:ext>
            </a:extLst>
          </p:cNvPr>
          <p:cNvSpPr txBox="1"/>
          <p:nvPr/>
        </p:nvSpPr>
        <p:spPr>
          <a:xfrm>
            <a:off x="6181727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https://www.google.com/url?sa=i&amp;url=https%3A%2F%2Fgithub.com%2Fnansencenter%2Fsea_ice_drift&amp;psig=AOvVaw2BWFGmcjNLxM0VXOD83_27&amp;ust=1693251078098000&amp;source=images&amp;cd=vfe&amp;opi=89978449&amp;ved=0CBIQjhxqFwoTCMiA9vnJ_YADFQAAAAAdAAAAABBF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789C2-7216-9951-BF86-B646A683B884}"/>
              </a:ext>
            </a:extLst>
          </p:cNvPr>
          <p:cNvSpPr txBox="1"/>
          <p:nvPr/>
        </p:nvSpPr>
        <p:spPr bwMode="auto">
          <a:xfrm>
            <a:off x="0" y="0"/>
            <a:ext cx="57673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Мониторинг ледовой обстановки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ACBE0-E127-B332-742A-7D280404AF21}"/>
              </a:ext>
            </a:extLst>
          </p:cNvPr>
          <p:cNvSpPr txBox="1"/>
          <p:nvPr/>
        </p:nvSpPr>
        <p:spPr>
          <a:xfrm>
            <a:off x="0" y="621836"/>
            <a:ext cx="413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Карты дрейфа ледяных полей</a:t>
            </a:r>
          </a:p>
        </p:txBody>
      </p:sp>
    </p:spTree>
    <p:extLst>
      <p:ext uri="{BB962C8B-B14F-4D97-AF65-F5344CB8AC3E}">
        <p14:creationId xmlns:p14="http://schemas.microsoft.com/office/powerpoint/2010/main" val="514156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1084"/>
            <a:ext cx="5849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2400" dirty="0"/>
              <a:t>Экологический мониторинг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29658"/>
            <a:ext cx="530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судовые разливы (трюмные воды, промывочные воды, продукты </a:t>
            </a:r>
            <a:r>
              <a:rPr lang="ru-RU" dirty="0" err="1"/>
              <a:t>рыбопереработки</a:t>
            </a:r>
            <a:r>
              <a:rPr lang="ru-RU" dirty="0"/>
              <a:t> </a:t>
            </a:r>
            <a:r>
              <a:rPr lang="ru-RU" dirty="0" err="1"/>
              <a:t>тп</a:t>
            </a:r>
            <a:r>
              <a:rPr lang="ru-RU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14160"/>
            <a:ext cx="492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ru-RU" b="1" dirty="0"/>
              <a:t>Выявление пленочных загрязнений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65510" y="3791423"/>
            <a:ext cx="286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биогенные пленки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70547" y="379142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грифонные</a:t>
            </a:r>
            <a:r>
              <a:rPr lang="ru-RU" dirty="0"/>
              <a:t> пленки</a:t>
            </a:r>
          </a:p>
        </p:txBody>
      </p:sp>
      <p:pic>
        <p:nvPicPr>
          <p:cNvPr id="5122" name="Picture 2" descr="C:\Work\MSU\2017 Lessonss\картинки\биогенные пленки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2" y="4160755"/>
            <a:ext cx="3869753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Work\MSU\2017 Lessonss\картинки\грифоны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1154" y="4160755"/>
            <a:ext cx="2502872" cy="269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Work\MSU\2017 Lessonss\картинки\судовые разливы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53" y="1556737"/>
            <a:ext cx="1768926" cy="21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Work\MSU\2017 Lessonss\картинки\судовые разливы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961" y="1557963"/>
            <a:ext cx="1776448" cy="22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C3F92-6F62-C158-1309-470811EC60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37" y="1556737"/>
            <a:ext cx="4646090" cy="3441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BE3DC0-DB98-8E25-871E-A9CDBE8C101F}"/>
              </a:ext>
            </a:extLst>
          </p:cNvPr>
          <p:cNvSpPr/>
          <p:nvPr/>
        </p:nvSpPr>
        <p:spPr>
          <a:xfrm>
            <a:off x="7230437" y="1068157"/>
            <a:ext cx="530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аварийные разливы, </a:t>
            </a:r>
            <a:r>
              <a:rPr lang="en-US" dirty="0"/>
              <a:t>Sentinel-1, 08.08.2021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644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7E028-8962-4FA0-A87E-DC0C0CB33D65}"/>
              </a:ext>
            </a:extLst>
          </p:cNvPr>
          <p:cNvSpPr txBox="1"/>
          <p:nvPr/>
        </p:nvSpPr>
        <p:spPr>
          <a:xfrm>
            <a:off x="0" y="0"/>
            <a:ext cx="65748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sz="2200" dirty="0"/>
              <a:t>Цветение водорослей в Балтийском море, 2005</a:t>
            </a:r>
          </a:p>
        </p:txBody>
      </p:sp>
      <p:pic>
        <p:nvPicPr>
          <p:cNvPr id="5" name="Picture 2" descr="C:\Work\MSU\2017 Lessonss\картинки\цветения водорослей 1.png">
            <a:extLst>
              <a:ext uri="{FF2B5EF4-FFF2-40B4-BE49-F238E27FC236}">
                <a16:creationId xmlns:a16="http://schemas.microsoft.com/office/drawing/2014/main" id="{16AB05EB-92ED-41F8-A5EE-5FA338A8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059" y="1070725"/>
            <a:ext cx="4971430" cy="47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ork\MSU\2017 Lessonss\картинки\цветения водорослей 2.png">
            <a:extLst>
              <a:ext uri="{FF2B5EF4-FFF2-40B4-BE49-F238E27FC236}">
                <a16:creationId xmlns:a16="http://schemas.microsoft.com/office/drawing/2014/main" id="{3768D5A7-791D-43DC-A0E0-3B793B4D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6259" y="1070725"/>
            <a:ext cx="3514649" cy="47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35F96-373A-4A76-97F6-0E3BB514B0BA}"/>
              </a:ext>
            </a:extLst>
          </p:cNvPr>
          <p:cNvSpPr txBox="1"/>
          <p:nvPr/>
        </p:nvSpPr>
        <p:spPr>
          <a:xfrm>
            <a:off x="1509358" y="5979174"/>
            <a:ext cx="175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Radarsat-1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76E60-E602-4325-BDFA-5015F8CEF2CD}"/>
              </a:ext>
            </a:extLst>
          </p:cNvPr>
          <p:cNvSpPr txBox="1"/>
          <p:nvPr/>
        </p:nvSpPr>
        <p:spPr>
          <a:xfrm>
            <a:off x="6906259" y="5979174"/>
            <a:ext cx="3053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Съемка с самолета</a:t>
            </a:r>
          </a:p>
        </p:txBody>
      </p:sp>
    </p:spTree>
    <p:extLst>
      <p:ext uri="{BB962C8B-B14F-4D97-AF65-F5344CB8AC3E}">
        <p14:creationId xmlns:p14="http://schemas.microsoft.com/office/powerpoint/2010/main" val="1236593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88625-6E96-2350-DB90-71A3ECF872D7}"/>
              </a:ext>
            </a:extLst>
          </p:cNvPr>
          <p:cNvSpPr txBox="1"/>
          <p:nvPr/>
        </p:nvSpPr>
        <p:spPr>
          <a:xfrm>
            <a:off x="0" y="0"/>
            <a:ext cx="103062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sz="2200" dirty="0"/>
              <a:t>Альтиметрия</a:t>
            </a:r>
          </a:p>
        </p:txBody>
      </p:sp>
      <p:pic>
        <p:nvPicPr>
          <p:cNvPr id="1026" name="Picture 2" descr="Карта аномалий уровня">
            <a:extLst>
              <a:ext uri="{FF2B5EF4-FFF2-40B4-BE49-F238E27FC236}">
                <a16:creationId xmlns:a16="http://schemas.microsoft.com/office/drawing/2014/main" id="{9613BD58-7A13-7330-1688-6F6EBA65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975" y="1248042"/>
            <a:ext cx="72580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16B7E-B424-DAAD-7800-51919CACD901}"/>
              </a:ext>
            </a:extLst>
          </p:cNvPr>
          <p:cNvSpPr txBox="1"/>
          <p:nvPr/>
        </p:nvSpPr>
        <p:spPr>
          <a:xfrm>
            <a:off x="0" y="964168"/>
            <a:ext cx="613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http://hmc.meteorf.ru/sea/ocean/ssh/ssha.html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B57DC-1C99-BCC9-5429-B2183D3BDB58}"/>
              </a:ext>
            </a:extLst>
          </p:cNvPr>
          <p:cNvSpPr txBox="1"/>
          <p:nvPr/>
        </p:nvSpPr>
        <p:spPr>
          <a:xfrm>
            <a:off x="0" y="594836"/>
            <a:ext cx="628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Измерение высоты </a:t>
            </a:r>
            <a:r>
              <a:rPr lang="ru-RU" dirty="0" err="1"/>
              <a:t>уровенной</a:t>
            </a:r>
            <a:r>
              <a:rPr lang="ru-RU" dirty="0"/>
              <a:t> поверхности Мирового океана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2F60E-3AC8-A061-4A6D-59E2CE706AC3}"/>
              </a:ext>
            </a:extLst>
          </p:cNvPr>
          <p:cNvSpPr txBox="1"/>
          <p:nvPr/>
        </p:nvSpPr>
        <p:spPr>
          <a:xfrm>
            <a:off x="1613731" y="5524500"/>
            <a:ext cx="89645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3366"/>
                </a:solidFill>
                <a:effectLst/>
              </a:rPr>
              <a:t>Аномалии уровня (см), вычисленные относительно </a:t>
            </a:r>
            <a:r>
              <a:rPr lang="ru-RU" sz="1400" b="0" i="0" u="sng" dirty="0">
                <a:solidFill>
                  <a:srgbClr val="003366"/>
                </a:solidFill>
                <a:effectLst/>
                <a:hlinkClick r:id="rId3"/>
              </a:rPr>
              <a:t>среднего за 1993-2012 гг.</a:t>
            </a:r>
            <a:r>
              <a:rPr lang="ru-RU" sz="1400" b="0" i="0" dirty="0">
                <a:solidFill>
                  <a:srgbClr val="003366"/>
                </a:solidFill>
                <a:effectLst/>
              </a:rPr>
              <a:t>, отражают динамические процессы в океане. Приливные колебания уровня отфильтрованы. Области повышенных значений соответствуют антициклонической циркуляции, а области пониженных - циклонической. </a:t>
            </a:r>
            <a:r>
              <a:rPr lang="ru-RU" sz="1400" b="0" i="0" dirty="0" err="1">
                <a:solidFill>
                  <a:srgbClr val="003366"/>
                </a:solidFill>
                <a:effectLst/>
              </a:rPr>
              <a:t>Аномалиии</a:t>
            </a:r>
            <a:r>
              <a:rPr lang="ru-RU" sz="1400" b="0" i="0" dirty="0">
                <a:solidFill>
                  <a:srgbClr val="003366"/>
                </a:solidFill>
                <a:effectLst/>
              </a:rPr>
              <a:t> с горизонтальным масштабом порядка 100 км характеризуют синоптические вихри в океане. Белым цветом выделены области занятые морским льдом и области с отсутствием данных. Исходные данные представлены на сетке с разрешением 0,25°. Поля обновляются ежедневно.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6188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A2E2E-FDCA-433F-A533-B6D016BD6FD2}"/>
              </a:ext>
            </a:extLst>
          </p:cNvPr>
          <p:cNvSpPr txBox="1"/>
          <p:nvPr/>
        </p:nvSpPr>
        <p:spPr>
          <a:xfrm>
            <a:off x="2381534" y="1344304"/>
            <a:ext cx="7451678" cy="2843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Современные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радиолокационные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данные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какие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они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352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D33B25-FC21-489E-ADB0-1916E27C1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69100-DE3E-4AAA-96A6-C97274EE6AB7}"/>
              </a:ext>
            </a:extLst>
          </p:cNvPr>
          <p:cNvSpPr txBox="1"/>
          <p:nvPr/>
        </p:nvSpPr>
        <p:spPr>
          <a:xfrm>
            <a:off x="627265" y="577961"/>
            <a:ext cx="406264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Очень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детальные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ICEYE Constellation">
            <a:extLst>
              <a:ext uri="{FF2B5EF4-FFF2-40B4-BE49-F238E27FC236}">
                <a16:creationId xmlns:a16="http://schemas.microsoft.com/office/drawing/2014/main" id="{1BF8DC66-727D-AFE1-D607-28154885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35" y="1321997"/>
            <a:ext cx="3350759" cy="33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8B395-ADC7-CEA7-CC63-C5C5E0AD37A6}"/>
              </a:ext>
            </a:extLst>
          </p:cNvPr>
          <p:cNvSpPr txBox="1"/>
          <p:nvPr/>
        </p:nvSpPr>
        <p:spPr>
          <a:xfrm>
            <a:off x="0" y="11132"/>
            <a:ext cx="5716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/>
              <a:t>ИЗУЧЕНИЕ МИРОВОГО ОКЕАНА ИЗ КОСМОСА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FCF2992-9C01-4CAE-A237-83470DD3EFE0}"/>
              </a:ext>
            </a:extLst>
          </p:cNvPr>
          <p:cNvSpPr txBox="1">
            <a:spLocks/>
          </p:cNvSpPr>
          <p:nvPr/>
        </p:nvSpPr>
        <p:spPr>
          <a:xfrm>
            <a:off x="111095" y="683663"/>
            <a:ext cx="6187155" cy="903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 err="1">
                <a:latin typeface="+mn-lt"/>
              </a:rPr>
              <a:t>SeaSat</a:t>
            </a:r>
            <a:r>
              <a:rPr lang="en-US" sz="2200" dirty="0">
                <a:latin typeface="+mn-lt"/>
              </a:rPr>
              <a:t> </a:t>
            </a:r>
            <a:r>
              <a:rPr lang="ru-RU" sz="2200" dirty="0">
                <a:latin typeface="+mn-lt"/>
              </a:rPr>
              <a:t>(июнь-октябрь) </a:t>
            </a:r>
            <a:r>
              <a:rPr lang="en-US" sz="2200" dirty="0">
                <a:latin typeface="+mn-lt"/>
              </a:rPr>
              <a:t>1978</a:t>
            </a:r>
            <a:r>
              <a:rPr lang="ru-RU" sz="2200" dirty="0">
                <a:latin typeface="+mn-lt"/>
              </a:rPr>
              <a:t> - </a:t>
            </a:r>
            <a:r>
              <a:rPr lang="ru-RU" sz="2200" dirty="0">
                <a:latin typeface="+mn-lt"/>
                <a:ea typeface="Times New Roman" panose="02020603050405020304" pitchFamily="18" charset="0"/>
              </a:rPr>
              <a:t>первый космический радиолокатор с синтезированной апертурой (РСА)</a:t>
            </a:r>
            <a:endParaRPr lang="ru-RU" sz="2200" dirty="0">
              <a:latin typeface="+mn-lt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4F667D0-3466-4241-821E-8444F4F77B51}"/>
              </a:ext>
            </a:extLst>
          </p:cNvPr>
          <p:cNvSpPr txBox="1">
            <a:spLocks/>
          </p:cNvSpPr>
          <p:nvPr/>
        </p:nvSpPr>
        <p:spPr>
          <a:xfrm>
            <a:off x="111095" y="1689705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/>
              <a:t>На </a:t>
            </a:r>
            <a:r>
              <a:rPr lang="en-US" sz="1600" dirty="0" err="1"/>
              <a:t>SeaSat</a:t>
            </a:r>
            <a:r>
              <a:rPr lang="en-US" sz="1600" dirty="0"/>
              <a:t> </a:t>
            </a:r>
            <a:r>
              <a:rPr lang="ru-RU" sz="1600" dirty="0"/>
              <a:t> было установлено пять основных приборов, предназначенных для получения максимума информации о поверхности океана: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радиовысотомер для измерения высоты космического аппарата над поверхностью океана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микроволновой </a:t>
            </a:r>
            <a:r>
              <a:rPr lang="ru-RU" sz="1600" dirty="0" err="1"/>
              <a:t>скаттерометр</a:t>
            </a:r>
            <a:r>
              <a:rPr lang="ru-RU" sz="1600" dirty="0"/>
              <a:t> для измерения скорости и направления ветра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Сканирующий многоканальный микроволновый радиометр для измерения температуры поверхности моря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Видимый и инфракрасный радиометр для определения облачных, наземных и водных объектов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/>
              <a:t>РЛС с синтезированной апертурой (SAR) L-диапазона, поляризация HH, фиксированный угол обзора для наблюдения за глобальным полем поверхностных волн и условиями полярного льда в море. </a:t>
            </a:r>
          </a:p>
          <a:p>
            <a:pPr algn="l"/>
            <a:r>
              <a:rPr lang="ru-RU" sz="1600" dirty="0"/>
              <a:t>Многие последующие съемочные системы дистанционного зондирования получили «богатое наследство» от Sea</a:t>
            </a:r>
            <a:r>
              <a:rPr lang="en-US" sz="1600" dirty="0"/>
              <a:t>S</a:t>
            </a:r>
            <a:r>
              <a:rPr lang="ru-RU" sz="1600" dirty="0" err="1"/>
              <a:t>at</a:t>
            </a:r>
            <a:r>
              <a:rPr lang="ru-RU" sz="1600" dirty="0"/>
              <a:t>.</a:t>
            </a:r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6E15E4E3-C67C-E4B2-468F-C184E851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063" y="2757162"/>
            <a:ext cx="2516187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3434151-B026-48B9-899D-5A013D2C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152" y="1170774"/>
            <a:ext cx="2888561" cy="150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CA8CBF4-C668-94EE-10D4-FF5657E8B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6811" y="75026"/>
            <a:ext cx="3005189" cy="8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6B5423BA-8095-D39B-CB0D-28E98DBC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2301" y="1034042"/>
            <a:ext cx="3099699" cy="289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Картинки по запросу атлас аннотированных">
            <a:extLst>
              <a:ext uri="{FF2B5EF4-FFF2-40B4-BE49-F238E27FC236}">
                <a16:creationId xmlns:a16="http://schemas.microsoft.com/office/drawing/2014/main" id="{A599A98E-0D7C-F200-BAAC-C5FB55B6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346" y="3383107"/>
            <a:ext cx="2319217" cy="33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635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Capella Unveils World's Highest Resolution Commercial SAR Imagery - Capella  Space">
            <a:extLst>
              <a:ext uri="{FF2B5EF4-FFF2-40B4-BE49-F238E27FC236}">
                <a16:creationId xmlns:a16="http://schemas.microsoft.com/office/drawing/2014/main" id="{DED2EDCA-FE55-3328-C6E6-DE43A894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57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C9272-AD26-42A6-98C4-F455696BBC8F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Очень «быстрые»</a:t>
            </a:r>
          </a:p>
        </p:txBody>
      </p:sp>
      <p:pic>
        <p:nvPicPr>
          <p:cNvPr id="4098" name="Picture 2" descr="KSAT-ICEYE-Simplified-Graphic-SAR-Ground-Segment">
            <a:extLst>
              <a:ext uri="{FF2B5EF4-FFF2-40B4-BE49-F238E27FC236}">
                <a16:creationId xmlns:a16="http://schemas.microsoft.com/office/drawing/2014/main" id="{282EA1F4-B573-4ACE-92CA-141BDA78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7316" y="1518603"/>
            <a:ext cx="6780700" cy="381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22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CC9272-AD26-42A6-98C4-F455696BBC8F}"/>
              </a:ext>
            </a:extLst>
          </p:cNvPr>
          <p:cNvSpPr txBox="1"/>
          <p:nvPr/>
        </p:nvSpPr>
        <p:spPr>
          <a:xfrm>
            <a:off x="1378425" y="5199797"/>
            <a:ext cx="9435152" cy="78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Очень частые</a:t>
            </a: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MDA and ICEYE Together to Integrate X-band SAR Satellite Into MDA&amp;#39;s CHORUS™  Constellation - SpaceQuip Journal">
            <a:extLst>
              <a:ext uri="{FF2B5EF4-FFF2-40B4-BE49-F238E27FC236}">
                <a16:creationId xmlns:a16="http://schemas.microsoft.com/office/drawing/2014/main" id="{7C1FEAC5-C01C-48D5-83C5-43A2494C5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2610" y="626940"/>
            <a:ext cx="10515774" cy="38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08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D1BCC6-47E6-4105-94B2-2F7A6273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0"/>
            <a:ext cx="9782175" cy="6848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DFF7B-5FFB-42C0-92D0-2485A2F9941D}"/>
              </a:ext>
            </a:extLst>
          </p:cNvPr>
          <p:cNvSpPr txBox="1"/>
          <p:nvPr/>
        </p:nvSpPr>
        <p:spPr>
          <a:xfrm>
            <a:off x="0" y="57259"/>
            <a:ext cx="281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LS Direct" panose="02000000000000000000" pitchFamily="50" charset="0"/>
              </a:rPr>
              <a:t>Российские 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3211D6-CD30-A484-85FD-1D102E6E9700}"/>
              </a:ext>
            </a:extLst>
          </p:cNvPr>
          <p:cNvSpPr/>
          <p:nvPr/>
        </p:nvSpPr>
        <p:spPr>
          <a:xfrm>
            <a:off x="8686800" y="3581400"/>
            <a:ext cx="2133600" cy="666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32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3C9EC7E-A6A6-4262-AF96-5E7AB495E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DFF7B-5FFB-42C0-92D0-2485A2F9941D}"/>
              </a:ext>
            </a:extLst>
          </p:cNvPr>
          <p:cNvSpPr txBox="1"/>
          <p:nvPr/>
        </p:nvSpPr>
        <p:spPr>
          <a:xfrm>
            <a:off x="84324" y="1280160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Система</a:t>
            </a:r>
            <a:r>
              <a:rPr lang="en-US" sz="2800" b="1" dirty="0">
                <a:latin typeface="+mj-lt"/>
                <a:ea typeface="+mj-ea"/>
                <a:cs typeface="+mj-cs"/>
              </a:rPr>
              <a:t> «СФЕРА»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8043B-DD10-431F-BE0B-74C814C04FB5}"/>
              </a:ext>
            </a:extLst>
          </p:cNvPr>
          <p:cNvSpPr txBox="1"/>
          <p:nvPr/>
        </p:nvSpPr>
        <p:spPr>
          <a:xfrm>
            <a:off x="83562" y="2746629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Наблюдение</a:t>
            </a:r>
            <a:r>
              <a:rPr lang="en-US" sz="1700" dirty="0"/>
              <a:t> </a:t>
            </a:r>
            <a:r>
              <a:rPr lang="en-US" sz="1700" dirty="0" err="1"/>
              <a:t>Земли</a:t>
            </a:r>
            <a:r>
              <a:rPr lang="en-US" sz="1700" dirty="0"/>
              <a:t> в </a:t>
            </a:r>
            <a:r>
              <a:rPr lang="en-US" sz="1700" dirty="0" err="1"/>
              <a:t>различных</a:t>
            </a:r>
            <a:r>
              <a:rPr lang="en-US" sz="1700" dirty="0"/>
              <a:t> </a:t>
            </a:r>
            <a:r>
              <a:rPr lang="en-US" sz="1700" dirty="0" err="1"/>
              <a:t>диапазонах</a:t>
            </a:r>
            <a:r>
              <a:rPr lang="en-US" sz="1700" dirty="0"/>
              <a:t> </a:t>
            </a:r>
            <a:r>
              <a:rPr lang="en-US" sz="1700" dirty="0" err="1"/>
              <a:t>длин</a:t>
            </a:r>
            <a:r>
              <a:rPr lang="en-US" sz="1700" dirty="0"/>
              <a:t> </a:t>
            </a:r>
            <a:r>
              <a:rPr lang="en-US" sz="1700" dirty="0" err="1"/>
              <a:t>волн</a:t>
            </a:r>
            <a:r>
              <a:rPr lang="en-US" sz="1700" dirty="0"/>
              <a:t> </a:t>
            </a:r>
            <a:r>
              <a:rPr lang="en-US" sz="1700" dirty="0" err="1"/>
              <a:t>будут</a:t>
            </a:r>
            <a:r>
              <a:rPr lang="en-US" sz="1700" dirty="0"/>
              <a:t> </a:t>
            </a:r>
            <a:r>
              <a:rPr lang="en-US" sz="1700" dirty="0" err="1"/>
              <a:t>вести</a:t>
            </a:r>
            <a:r>
              <a:rPr lang="en-US" sz="1700" dirty="0"/>
              <a:t> </a:t>
            </a:r>
            <a:r>
              <a:rPr lang="en-US" sz="1700" dirty="0" err="1"/>
              <a:t>созвездия</a:t>
            </a:r>
            <a:r>
              <a:rPr lang="en-US" sz="1700" dirty="0"/>
              <a:t> </a:t>
            </a:r>
            <a:r>
              <a:rPr lang="en-US" sz="1700" dirty="0" err="1"/>
              <a:t>космических</a:t>
            </a:r>
            <a:r>
              <a:rPr lang="en-US" sz="1700" dirty="0"/>
              <a:t> </a:t>
            </a:r>
            <a:r>
              <a:rPr lang="en-US" sz="1700" dirty="0" err="1"/>
              <a:t>аппаратов</a:t>
            </a:r>
            <a:r>
              <a:rPr lang="en-US" sz="1700" dirty="0"/>
              <a:t> «СМОТР», «</a:t>
            </a:r>
            <a:r>
              <a:rPr lang="en-US" sz="1700" dirty="0" err="1"/>
              <a:t>Беркут</a:t>
            </a:r>
            <a:r>
              <a:rPr lang="en-US" sz="1700" dirty="0"/>
              <a:t>-О», «</a:t>
            </a:r>
            <a:r>
              <a:rPr lang="en-US" sz="1700" dirty="0" err="1"/>
              <a:t>Беркут</a:t>
            </a:r>
            <a:r>
              <a:rPr lang="en-US" sz="1700" dirty="0"/>
              <a:t>-ВД», «</a:t>
            </a:r>
            <a:r>
              <a:rPr lang="en-US" sz="1700" dirty="0" err="1"/>
              <a:t>Беркут</a:t>
            </a:r>
            <a:r>
              <a:rPr lang="en-US" sz="1700" dirty="0"/>
              <a:t>-X» и «</a:t>
            </a:r>
            <a:r>
              <a:rPr lang="en-US" sz="1700" dirty="0" err="1"/>
              <a:t>Беркут</a:t>
            </a:r>
            <a:r>
              <a:rPr lang="en-US" sz="1700" dirty="0"/>
              <a:t>-XLP». В </a:t>
            </a:r>
            <a:r>
              <a:rPr lang="en-US" sz="1700" dirty="0" err="1"/>
              <a:t>результате</a:t>
            </a:r>
            <a:r>
              <a:rPr lang="en-US" sz="1700" dirty="0"/>
              <a:t> </a:t>
            </a:r>
            <a:r>
              <a:rPr lang="en-US" sz="1700" dirty="0" err="1"/>
              <a:t>будут</a:t>
            </a:r>
            <a:r>
              <a:rPr lang="en-US" sz="1700" dirty="0"/>
              <a:t> </a:t>
            </a:r>
            <a:r>
              <a:rPr lang="en-US" sz="1700" dirty="0" err="1"/>
              <a:t>развиваться</a:t>
            </a:r>
            <a:r>
              <a:rPr lang="en-US" sz="1700" dirty="0"/>
              <a:t> </a:t>
            </a:r>
            <a:r>
              <a:rPr lang="en-US" sz="1700" dirty="0" err="1"/>
              <a:t>интегрированные</a:t>
            </a:r>
            <a:r>
              <a:rPr lang="en-US" sz="1700" dirty="0"/>
              <a:t> </a:t>
            </a:r>
            <a:r>
              <a:rPr lang="en-US" sz="1700" dirty="0" err="1"/>
              <a:t>сервисы</a:t>
            </a:r>
            <a:r>
              <a:rPr lang="en-US" sz="1700" dirty="0"/>
              <a:t> </a:t>
            </a:r>
            <a:r>
              <a:rPr lang="en-US" sz="1700" dirty="0" err="1"/>
              <a:t>для</a:t>
            </a:r>
            <a:r>
              <a:rPr lang="en-US" sz="1700" dirty="0"/>
              <a:t> </a:t>
            </a:r>
            <a:r>
              <a:rPr lang="en-US" sz="1700" dirty="0" err="1"/>
              <a:t>роста</a:t>
            </a:r>
            <a:r>
              <a:rPr lang="en-US" sz="1700" dirty="0"/>
              <a:t> </a:t>
            </a:r>
            <a:r>
              <a:rPr lang="en-US" sz="1700" dirty="0" err="1"/>
              <a:t>всех</a:t>
            </a:r>
            <a:r>
              <a:rPr lang="en-US" sz="1700" dirty="0"/>
              <a:t> </a:t>
            </a:r>
            <a:r>
              <a:rPr lang="en-US" sz="1700" dirty="0" err="1"/>
              <a:t>отраслей</a:t>
            </a:r>
            <a:r>
              <a:rPr lang="en-US" sz="1700" dirty="0"/>
              <a:t> </a:t>
            </a:r>
            <a:r>
              <a:rPr lang="en-US" sz="1700" dirty="0" err="1"/>
              <a:t>экономики</a:t>
            </a:r>
            <a:r>
              <a:rPr lang="en-US" sz="1700" dirty="0"/>
              <a:t> </a:t>
            </a:r>
            <a:r>
              <a:rPr lang="en-US" sz="1700" dirty="0" err="1"/>
              <a:t>страны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1831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86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1914D-B246-4F1D-8A5E-6D2E1457CDB6}"/>
              </a:ext>
            </a:extLst>
          </p:cNvPr>
          <p:cNvSpPr txBox="1"/>
          <p:nvPr/>
        </p:nvSpPr>
        <p:spPr>
          <a:xfrm>
            <a:off x="52088" y="-890615"/>
            <a:ext cx="6959446" cy="1662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Тенденции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развития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66560-47E9-4457-B755-C4D02F18592A}"/>
              </a:ext>
            </a:extLst>
          </p:cNvPr>
          <p:cNvSpPr txBox="1"/>
          <p:nvPr/>
        </p:nvSpPr>
        <p:spPr>
          <a:xfrm>
            <a:off x="2895319" y="1467303"/>
            <a:ext cx="5730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2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Формирование группировок радиолокаторов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FB33D-7804-4BD8-A4B7-4D635F094475}"/>
              </a:ext>
            </a:extLst>
          </p:cNvPr>
          <p:cNvSpPr txBox="1"/>
          <p:nvPr/>
        </p:nvSpPr>
        <p:spPr>
          <a:xfrm>
            <a:off x="3133522" y="2253965"/>
            <a:ext cx="5053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2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Внедрение во все тематические области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124B2-2D27-43EA-917A-03D2D0C1C8C0}"/>
              </a:ext>
            </a:extLst>
          </p:cNvPr>
          <p:cNvSpPr txBox="1"/>
          <p:nvPr/>
        </p:nvSpPr>
        <p:spPr>
          <a:xfrm>
            <a:off x="5231338" y="3937639"/>
            <a:ext cx="2579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Обработка в облаке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80653-18AD-44E0-9CEE-AF1AA2DB62B3}"/>
              </a:ext>
            </a:extLst>
          </p:cNvPr>
          <p:cNvSpPr txBox="1"/>
          <p:nvPr/>
        </p:nvSpPr>
        <p:spPr>
          <a:xfrm>
            <a:off x="3932377" y="4840966"/>
            <a:ext cx="5401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Привлечение алгоритмов нейронных сетей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B9DBA-0ED3-4EB4-9702-E0D1678383AD}"/>
              </a:ext>
            </a:extLst>
          </p:cNvPr>
          <p:cNvSpPr txBox="1"/>
          <p:nvPr/>
        </p:nvSpPr>
        <p:spPr>
          <a:xfrm>
            <a:off x="2606451" y="3027686"/>
            <a:ext cx="73853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Упрощение обработки для не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val="3506665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084F4-6379-4B7B-A64F-9F0B5707FEA1}"/>
              </a:ext>
            </a:extLst>
          </p:cNvPr>
          <p:cNvSpPr txBox="1"/>
          <p:nvPr/>
        </p:nvSpPr>
        <p:spPr>
          <a:xfrm>
            <a:off x="21547" y="465237"/>
            <a:ext cx="703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r>
              <a:rPr lang="ru-RU" dirty="0"/>
              <a:t>Портал </a:t>
            </a:r>
            <a:r>
              <a:rPr lang="en-US" dirty="0"/>
              <a:t>Sentinel EO Browser</a:t>
            </a:r>
            <a:r>
              <a:rPr lang="ru-RU" dirty="0"/>
              <a:t> - </a:t>
            </a:r>
            <a:r>
              <a:rPr lang="en-US" dirty="0">
                <a:hlinkClick r:id="rId2"/>
              </a:rPr>
              <a:t>https://apps.sentinel-hub.com/eo-browser</a:t>
            </a:r>
            <a:endParaRPr lang="ru-RU" dirty="0"/>
          </a:p>
          <a:p>
            <a:r>
              <a:rPr lang="ru-RU" dirty="0"/>
              <a:t>Данные программы «</a:t>
            </a:r>
            <a:r>
              <a:rPr lang="en-US" dirty="0"/>
              <a:t>Sentinel</a:t>
            </a:r>
            <a:r>
              <a:rPr lang="ru-RU" dirty="0"/>
              <a:t>»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30F2D4-8B09-4C08-A967-881777DBB6FF}"/>
              </a:ext>
            </a:extLst>
          </p:cNvPr>
          <p:cNvSpPr/>
          <p:nvPr/>
        </p:nvSpPr>
        <p:spPr>
          <a:xfrm>
            <a:off x="0" y="0"/>
            <a:ext cx="7766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Открытые источники спутниковых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80F88-0338-423A-977F-6BCB2C6BF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10590"/>
            <a:ext cx="10820400" cy="54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3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084F4-6379-4B7B-A64F-9F0B5707FEA1}"/>
              </a:ext>
            </a:extLst>
          </p:cNvPr>
          <p:cNvSpPr txBox="1"/>
          <p:nvPr/>
        </p:nvSpPr>
        <p:spPr>
          <a:xfrm>
            <a:off x="127686" y="490018"/>
            <a:ext cx="8696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r>
              <a:rPr lang="en-US" dirty="0"/>
              <a:t>NASA Worldview - </a:t>
            </a:r>
            <a:r>
              <a:rPr lang="ru-RU" dirty="0"/>
              <a:t> </a:t>
            </a:r>
            <a:r>
              <a:rPr lang="en-US" dirty="0">
                <a:hlinkClick r:id="rId2"/>
              </a:rPr>
              <a:t>https://worldview.earthdata.nasa.gov/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Ежедневные глобальные покрытия снимками оптического диапазона </a:t>
            </a:r>
            <a:r>
              <a:rPr lang="en-US" dirty="0"/>
              <a:t>MODIS, VIIRS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Тематические продукты по данным ДЗЗ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Обновление данных в «режиме реального времени»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30F2D4-8B09-4C08-A967-881777DBB6FF}"/>
              </a:ext>
            </a:extLst>
          </p:cNvPr>
          <p:cNvSpPr/>
          <p:nvPr/>
        </p:nvSpPr>
        <p:spPr>
          <a:xfrm>
            <a:off x="0" y="0"/>
            <a:ext cx="7766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Открытые источники спутниковых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93A45-B988-46B7-A91C-F8D9889302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44" y="2057256"/>
            <a:ext cx="9113520" cy="4800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5C35C-7B30-4F59-9AD5-A113D6D714F3}"/>
              </a:ext>
            </a:extLst>
          </p:cNvPr>
          <p:cNvSpPr txBox="1"/>
          <p:nvPr/>
        </p:nvSpPr>
        <p:spPr>
          <a:xfrm>
            <a:off x="2919984" y="1749479"/>
            <a:ext cx="5118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Ежедневное покрытие снимками оптического диапазона </a:t>
            </a:r>
            <a:r>
              <a:rPr lang="en-US" sz="1400" dirty="0"/>
              <a:t>MODIS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8325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084F4-6379-4B7B-A64F-9F0B5707FEA1}"/>
              </a:ext>
            </a:extLst>
          </p:cNvPr>
          <p:cNvSpPr txBox="1"/>
          <p:nvPr/>
        </p:nvSpPr>
        <p:spPr>
          <a:xfrm>
            <a:off x="21547" y="465237"/>
            <a:ext cx="8696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r>
              <a:rPr lang="en-US" dirty="0"/>
              <a:t>NASA Worldview - </a:t>
            </a:r>
            <a:r>
              <a:rPr lang="ru-RU" dirty="0"/>
              <a:t> </a:t>
            </a:r>
            <a:r>
              <a:rPr lang="en-US" dirty="0">
                <a:hlinkClick r:id="rId2"/>
              </a:rPr>
              <a:t>https://worldview.earthdata.nasa.gov/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Ежедневные глобальные покрытия снимками оптического диапазона </a:t>
            </a:r>
            <a:r>
              <a:rPr lang="en-US" dirty="0"/>
              <a:t>MODIS, VIIRS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Тематические продукты по данным ДЗЗ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Обновление данных в «режиме реального времени»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030F2D4-8B09-4C08-A967-881777DBB6FF}"/>
              </a:ext>
            </a:extLst>
          </p:cNvPr>
          <p:cNvSpPr/>
          <p:nvPr/>
        </p:nvSpPr>
        <p:spPr>
          <a:xfrm>
            <a:off x="0" y="0"/>
            <a:ext cx="7766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Открытые источники спутниковых данных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3D3A79-75DB-4162-B662-E629514377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64" y="2033293"/>
            <a:ext cx="9503664" cy="4824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F59FC5-7DA4-4A1A-BA6B-AD5945340AF7}"/>
              </a:ext>
            </a:extLst>
          </p:cNvPr>
          <p:cNvSpPr txBox="1"/>
          <p:nvPr/>
        </p:nvSpPr>
        <p:spPr>
          <a:xfrm>
            <a:off x="3480816" y="1695541"/>
            <a:ext cx="4625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Тематический продукт – температура поверхности океана</a:t>
            </a:r>
          </a:p>
        </p:txBody>
      </p:sp>
    </p:spTree>
    <p:extLst>
      <p:ext uri="{BB962C8B-B14F-4D97-AF65-F5344CB8AC3E}">
        <p14:creationId xmlns:p14="http://schemas.microsoft.com/office/powerpoint/2010/main" val="2132371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00EBF-6119-17AB-E322-A50DD7006214}"/>
              </a:ext>
            </a:extLst>
          </p:cNvPr>
          <p:cNvSpPr txBox="1"/>
          <p:nvPr/>
        </p:nvSpPr>
        <p:spPr>
          <a:xfrm>
            <a:off x="3151280" y="2705756"/>
            <a:ext cx="53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8540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30F3C-8B5C-4A4B-8EA9-C668225D2CDF}"/>
              </a:ext>
            </a:extLst>
          </p:cNvPr>
          <p:cNvSpPr txBox="1"/>
          <p:nvPr/>
        </p:nvSpPr>
        <p:spPr>
          <a:xfrm>
            <a:off x="0" y="46419"/>
            <a:ext cx="622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ФИЗИЧЕСКИЕ ОСНОВЫ ДИСТАНЦИОННОГО ЗОНДИРОВАНИЯ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5D18B-7BB2-42AB-88C0-59A0CABF211D}"/>
              </a:ext>
            </a:extLst>
          </p:cNvPr>
          <p:cNvSpPr txBox="1"/>
          <p:nvPr/>
        </p:nvSpPr>
        <p:spPr bwMode="auto">
          <a:xfrm>
            <a:off x="1398" y="57726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Электромагнитное излучение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E3757-0699-4A07-9989-D5114532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670" y="1038702"/>
            <a:ext cx="9144000" cy="2146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3E817F-8AC5-4671-BF64-6D82BBC9DD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35" y="3486912"/>
            <a:ext cx="3304549" cy="2968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91CA50-85D6-49D3-AAD9-BB375DC14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980" y="3479978"/>
            <a:ext cx="2926679" cy="2968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75E6FB-209D-4DAC-A437-AE14F0A26E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293" y="3479978"/>
            <a:ext cx="4666959" cy="2975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16CC5-0699-4A89-A1B6-D58D220AA544}"/>
              </a:ext>
            </a:extLst>
          </p:cNvPr>
          <p:cNvSpPr txBox="1"/>
          <p:nvPr/>
        </p:nvSpPr>
        <p:spPr>
          <a:xfrm>
            <a:off x="77803" y="6428303"/>
            <a:ext cx="325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Снимок видимого диапазона, </a:t>
            </a:r>
            <a:r>
              <a:rPr lang="en-US" sz="1400" dirty="0"/>
              <a:t>Sentinel-2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91FDF-B608-41CE-A789-340C0DEA2283}"/>
              </a:ext>
            </a:extLst>
          </p:cNvPr>
          <p:cNvSpPr txBox="1"/>
          <p:nvPr/>
        </p:nvSpPr>
        <p:spPr>
          <a:xfrm>
            <a:off x="3589293" y="6461759"/>
            <a:ext cx="3443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Снимок дальнего ИК-диапазона, </a:t>
            </a:r>
            <a:r>
              <a:rPr lang="en-US" sz="1400" dirty="0"/>
              <a:t>Landsat-9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B864A-62A7-4570-AB53-33398A7F4089}"/>
              </a:ext>
            </a:extLst>
          </p:cNvPr>
          <p:cNvSpPr txBox="1"/>
          <p:nvPr/>
        </p:nvSpPr>
        <p:spPr>
          <a:xfrm>
            <a:off x="8453901" y="6461759"/>
            <a:ext cx="353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Радиолокационное изображение </a:t>
            </a:r>
            <a:r>
              <a:rPr lang="en-US" sz="1400" dirty="0"/>
              <a:t>Sentinel-1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6692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90F471-8231-41BD-B168-33B01D3EDE2B}"/>
              </a:ext>
            </a:extLst>
          </p:cNvPr>
          <p:cNvSpPr txBox="1"/>
          <p:nvPr/>
        </p:nvSpPr>
        <p:spPr bwMode="auto">
          <a:xfrm>
            <a:off x="1398" y="59103"/>
            <a:ext cx="59696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2200" dirty="0"/>
              <a:t>Методы дистанционного зондирования Земли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A5539-6655-471A-9C55-8F8F66B393CA}"/>
              </a:ext>
            </a:extLst>
          </p:cNvPr>
          <p:cNvGrpSpPr/>
          <p:nvPr/>
        </p:nvGrpSpPr>
        <p:grpSpPr>
          <a:xfrm>
            <a:off x="3005328" y="769739"/>
            <a:ext cx="5663184" cy="2400217"/>
            <a:chOff x="2846832" y="836795"/>
            <a:chExt cx="5663184" cy="2400217"/>
          </a:xfrm>
        </p:grpSpPr>
        <p:pic>
          <p:nvPicPr>
            <p:cNvPr id="1026" name="Picture 2" descr="Дистанционное зондирование из космоса — Paititi Research">
              <a:extLst>
                <a:ext uri="{FF2B5EF4-FFF2-40B4-BE49-F238E27FC236}">
                  <a16:creationId xmlns:a16="http://schemas.microsoft.com/office/drawing/2014/main" id="{81EE01DF-4C1F-4E34-A019-2426EBA6C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832" y="836795"/>
              <a:ext cx="5663184" cy="2400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57CFB8B-5F7D-4030-AB1B-2C671D52ADBB}"/>
                </a:ext>
              </a:extLst>
            </p:cNvPr>
            <p:cNvSpPr/>
            <p:nvPr/>
          </p:nvSpPr>
          <p:spPr>
            <a:xfrm>
              <a:off x="3785616" y="896112"/>
              <a:ext cx="627888" cy="627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E36F121-E0D7-4E26-AB22-DD64B2A15E13}"/>
                </a:ext>
              </a:extLst>
            </p:cNvPr>
            <p:cNvSpPr/>
            <p:nvPr/>
          </p:nvSpPr>
          <p:spPr>
            <a:xfrm>
              <a:off x="6467856" y="867275"/>
              <a:ext cx="627888" cy="627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E23085-84A5-4FB7-8890-E02D399B74FC}"/>
              </a:ext>
            </a:extLst>
          </p:cNvPr>
          <p:cNvSpPr txBox="1"/>
          <p:nvPr/>
        </p:nvSpPr>
        <p:spPr>
          <a:xfrm>
            <a:off x="329184" y="3511260"/>
            <a:ext cx="560044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u="sng" dirty="0"/>
              <a:t>Пассивные:</a:t>
            </a:r>
          </a:p>
          <a:p>
            <a:r>
              <a:rPr lang="ru-RU" dirty="0"/>
              <a:t>Регистрация отраженного солнечного излучения</a:t>
            </a:r>
          </a:p>
          <a:p>
            <a:r>
              <a:rPr lang="ru-RU" dirty="0"/>
              <a:t>Регистрация собственного излучения Земли в дальнем</a:t>
            </a:r>
          </a:p>
          <a:p>
            <a:r>
              <a:rPr lang="ru-RU" dirty="0"/>
              <a:t>ИК или радиодиапазоне </a:t>
            </a:r>
          </a:p>
          <a:p>
            <a:endParaRPr lang="ru-RU" dirty="0"/>
          </a:p>
          <a:p>
            <a:r>
              <a:rPr lang="ru-RU" dirty="0"/>
              <a:t>Примеры космических аппаратов:</a:t>
            </a:r>
          </a:p>
          <a:p>
            <a:r>
              <a:rPr lang="en-US" dirty="0"/>
              <a:t>Landsat-8,9</a:t>
            </a:r>
          </a:p>
          <a:p>
            <a:r>
              <a:rPr lang="en-US" dirty="0"/>
              <a:t>Sentinel-2</a:t>
            </a:r>
          </a:p>
          <a:p>
            <a:r>
              <a:rPr lang="en-US" dirty="0"/>
              <a:t>MODIS (Aqua, Terra)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0BF71-6453-4F01-BDDC-32208185C42D}"/>
              </a:ext>
            </a:extLst>
          </p:cNvPr>
          <p:cNvSpPr txBox="1"/>
          <p:nvPr/>
        </p:nvSpPr>
        <p:spPr>
          <a:xfrm>
            <a:off x="6262374" y="3511260"/>
            <a:ext cx="5850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/>
              <a:t>Активные:</a:t>
            </a:r>
          </a:p>
          <a:p>
            <a:r>
              <a:rPr lang="ru-RU" dirty="0"/>
              <a:t>Сигнал формируется радиолокатором, посылается на Землю и принимается той же антенной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Примеры космических аппаратов:</a:t>
            </a:r>
          </a:p>
          <a:p>
            <a:r>
              <a:rPr lang="en-US" dirty="0"/>
              <a:t>Sentinel-1</a:t>
            </a:r>
          </a:p>
          <a:p>
            <a:r>
              <a:rPr lang="ru-RU" dirty="0"/>
              <a:t>Кондор-ФКА №1</a:t>
            </a:r>
          </a:p>
        </p:txBody>
      </p:sp>
    </p:spTree>
    <p:extLst>
      <p:ext uri="{BB962C8B-B14F-4D97-AF65-F5344CB8AC3E}">
        <p14:creationId xmlns:p14="http://schemas.microsoft.com/office/powerpoint/2010/main" val="169386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12318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0" y="850734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Съемка в оптическом диапазоне</a:t>
            </a:r>
          </a:p>
          <a:p>
            <a:r>
              <a:rPr lang="ru-RU" dirty="0"/>
              <a:t>В основе – различие в отражении солнечного излучения разными по своей природе объектами</a:t>
            </a:r>
          </a:p>
          <a:p>
            <a:r>
              <a:rPr lang="ru-RU" dirty="0"/>
              <a:t>Съемка выполняется в узких участках электромагнитного спектра – «спектральных каналах»</a:t>
            </a:r>
          </a:p>
        </p:txBody>
      </p:sp>
      <p:pic>
        <p:nvPicPr>
          <p:cNvPr id="5" name="Picture 2" descr="Лабораторная работа № 4. Использование многозональных аэрокосмических  снимков в географических исследованиях">
            <a:extLst>
              <a:ext uri="{FF2B5EF4-FFF2-40B4-BE49-F238E27FC236}">
                <a16:creationId xmlns:a16="http://schemas.microsoft.com/office/drawing/2014/main" id="{D2CD2536-994C-9510-66A3-16812631C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5941"/>
            <a:ext cx="6854627" cy="28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8C43B9-8925-96D1-6F8F-E6E5A3B6E4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367" y="499428"/>
            <a:ext cx="6872023" cy="43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7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1170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4554A2EA-C804-47ED-870C-74995A060ADD}"/>
              </a:ext>
            </a:extLst>
          </p:cNvPr>
          <p:cNvSpPr txBox="1">
            <a:spLocks/>
          </p:cNvSpPr>
          <p:nvPr/>
        </p:nvSpPr>
        <p:spPr>
          <a:xfrm>
            <a:off x="-42672" y="1171229"/>
            <a:ext cx="11343258" cy="639043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025" u="sng"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sz="1800" u="none" dirty="0"/>
              <a:t>Синтезированные изображения  - синтез разных спектральных каналов позволяет лучше выделять границы объектов. Например, для дешифрирования растительности используют в основном снимок в стандартных «псевдоцветах»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26C36-8B6D-4B1E-A2B9-A15906A4ED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" y="3145536"/>
            <a:ext cx="3940864" cy="32735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75E57-F9A6-48E9-BA27-33F11F52F6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12" y="3145536"/>
            <a:ext cx="3948955" cy="32735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02585-7363-43CE-988D-80E8127F6A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147" y="3145536"/>
            <a:ext cx="3911665" cy="3273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77AD1C-5C4B-4C3F-A8FD-147A228A41A6}"/>
              </a:ext>
            </a:extLst>
          </p:cNvPr>
          <p:cNvSpPr txBox="1"/>
          <p:nvPr/>
        </p:nvSpPr>
        <p:spPr>
          <a:xfrm>
            <a:off x="-42672" y="1991227"/>
            <a:ext cx="424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Снимок </a:t>
            </a:r>
            <a:r>
              <a:rPr lang="en-US" dirty="0"/>
              <a:t>Sentinel-2, 12.08.2022, </a:t>
            </a:r>
            <a:r>
              <a:rPr lang="ru-RU" dirty="0"/>
              <a:t>Ярославль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154E8-0B51-4E8E-9E2E-C696C7ADC35E}"/>
              </a:ext>
            </a:extLst>
          </p:cNvPr>
          <p:cNvSpPr txBox="1"/>
          <p:nvPr/>
        </p:nvSpPr>
        <p:spPr>
          <a:xfrm>
            <a:off x="24384" y="2591537"/>
            <a:ext cx="350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Синтез в натуральной цветопередаче </a:t>
            </a:r>
          </a:p>
          <a:p>
            <a:pPr algn="ctr"/>
            <a:r>
              <a:rPr lang="ru-RU" sz="1600" dirty="0"/>
              <a:t>(</a:t>
            </a:r>
            <a:r>
              <a:rPr lang="en-US" sz="1600" dirty="0"/>
              <a:t>red – green –blue)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B4549-DC5C-4640-BB81-872B782EB980}"/>
              </a:ext>
            </a:extLst>
          </p:cNvPr>
          <p:cNvSpPr txBox="1"/>
          <p:nvPr/>
        </p:nvSpPr>
        <p:spPr>
          <a:xfrm>
            <a:off x="4336580" y="2560761"/>
            <a:ext cx="3095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Синтез стандартные псевдоцвета</a:t>
            </a:r>
          </a:p>
          <a:p>
            <a:pPr algn="ctr"/>
            <a:r>
              <a:rPr lang="ru-RU" sz="1600" dirty="0"/>
              <a:t>(</a:t>
            </a:r>
            <a:r>
              <a:rPr lang="en-US" sz="1600" dirty="0"/>
              <a:t>near infrared - red – green)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49530-9311-4ABA-9B7B-9E231ACDB0E3}"/>
              </a:ext>
            </a:extLst>
          </p:cNvPr>
          <p:cNvSpPr txBox="1"/>
          <p:nvPr/>
        </p:nvSpPr>
        <p:spPr>
          <a:xfrm>
            <a:off x="8163501" y="2346052"/>
            <a:ext cx="394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Синтез с участием канала в средней инфракрасной зоне</a:t>
            </a:r>
          </a:p>
          <a:p>
            <a:pPr algn="ctr"/>
            <a:r>
              <a:rPr lang="ru-RU" sz="1600" dirty="0"/>
              <a:t>(</a:t>
            </a:r>
            <a:r>
              <a:rPr lang="en-US" sz="1600" dirty="0"/>
              <a:t>shortwave infrared - near infrared - green)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453946"/>
            <a:ext cx="339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Съемка в оптическом диапазоне</a:t>
            </a:r>
          </a:p>
        </p:txBody>
      </p:sp>
    </p:spTree>
    <p:extLst>
      <p:ext uri="{BB962C8B-B14F-4D97-AF65-F5344CB8AC3E}">
        <p14:creationId xmlns:p14="http://schemas.microsoft.com/office/powerpoint/2010/main" val="135777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0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-42672" y="506099"/>
            <a:ext cx="1138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Съемка в оптическом диапазоне</a:t>
            </a:r>
          </a:p>
          <a:p>
            <a:r>
              <a:rPr lang="ru-RU" dirty="0"/>
              <a:t>Пример тематического продукта: концентрация хлорофилла </a:t>
            </a:r>
            <a:r>
              <a:rPr lang="ru-RU" i="1" dirty="0"/>
              <a:t>а </a:t>
            </a:r>
            <a:r>
              <a:rPr lang="ru-RU" dirty="0"/>
              <a:t>в поверхностном слое воды</a:t>
            </a:r>
            <a:r>
              <a:rPr lang="en-US" dirty="0"/>
              <a:t> </a:t>
            </a:r>
            <a:r>
              <a:rPr lang="ru-RU" dirty="0"/>
              <a:t>по данным </a:t>
            </a:r>
            <a:r>
              <a:rPr lang="en-US" dirty="0"/>
              <a:t>MODIS </a:t>
            </a:r>
            <a:r>
              <a:rPr lang="ru-RU" dirty="0"/>
              <a:t>на 22 августа 2023 г.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1C86F2-730C-CBBF-8BC8-649CE49A51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38" y="1507093"/>
            <a:ext cx="10860618" cy="52755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7C2830-2F54-5CB0-A5F4-D504058C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8" y="5992107"/>
            <a:ext cx="25812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3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93027-9990-48D0-9B1B-F3A757368532}"/>
              </a:ext>
            </a:extLst>
          </p:cNvPr>
          <p:cNvSpPr txBox="1"/>
          <p:nvPr/>
        </p:nvSpPr>
        <p:spPr bwMode="auto">
          <a:xfrm>
            <a:off x="0" y="0"/>
            <a:ext cx="11343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/>
              <a:t>Диапазоны электромагнитного  спектра, используемые для съемки из космоса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2892-0E68-2D80-F74E-7EE8ED764AC7}"/>
              </a:ext>
            </a:extLst>
          </p:cNvPr>
          <p:cNvSpPr txBox="1"/>
          <p:nvPr/>
        </p:nvSpPr>
        <p:spPr>
          <a:xfrm>
            <a:off x="0" y="534674"/>
            <a:ext cx="1138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Съемка в оптическом диапазоне</a:t>
            </a:r>
          </a:p>
          <a:p>
            <a:r>
              <a:rPr lang="ru-RU" dirty="0"/>
              <a:t>«Цвет океана»</a:t>
            </a:r>
          </a:p>
          <a:p>
            <a:r>
              <a:rPr lang="ru-RU" dirty="0"/>
              <a:t>Снимок </a:t>
            </a:r>
            <a:r>
              <a:rPr lang="en-US" dirty="0"/>
              <a:t>MODIS </a:t>
            </a:r>
            <a:r>
              <a:rPr lang="ru-RU" dirty="0"/>
              <a:t>от 11 августа 2023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A0096-AD2C-8D98-782E-2DACB32E57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83" y="1592208"/>
            <a:ext cx="10355845" cy="52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8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1248</Words>
  <Application>Microsoft Office PowerPoint</Application>
  <PresentationFormat>Широкоэкранный</PresentationFormat>
  <Paragraphs>211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ALS Direct</vt:lpstr>
      <vt:lpstr>Arial</vt:lpstr>
      <vt:lpstr>Calibri</vt:lpstr>
      <vt:lpstr>Calibri Light</vt:lpstr>
      <vt:lpstr>Circe Bold</vt:lpstr>
      <vt:lpstr>Franklin Gothic Book</vt:lpstr>
      <vt:lpstr>Rockwell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Илюшина</dc:creator>
  <cp:lastModifiedBy>Полина Илюшина</cp:lastModifiedBy>
  <cp:revision>26</cp:revision>
  <dcterms:created xsi:type="dcterms:W3CDTF">2023-08-24T19:31:13Z</dcterms:created>
  <dcterms:modified xsi:type="dcterms:W3CDTF">2023-08-28T20:43:38Z</dcterms:modified>
</cp:coreProperties>
</file>