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26"/>
  </p:notesMasterIdLst>
  <p:sldIdLst>
    <p:sldId id="256" r:id="rId3"/>
    <p:sldId id="425" r:id="rId4"/>
    <p:sldId id="438" r:id="rId5"/>
    <p:sldId id="257" r:id="rId6"/>
    <p:sldId id="410" r:id="rId7"/>
    <p:sldId id="424" r:id="rId8"/>
    <p:sldId id="445" r:id="rId9"/>
    <p:sldId id="411" r:id="rId10"/>
    <p:sldId id="439" r:id="rId11"/>
    <p:sldId id="444" r:id="rId12"/>
    <p:sldId id="440" r:id="rId13"/>
    <p:sldId id="441" r:id="rId14"/>
    <p:sldId id="446" r:id="rId15"/>
    <p:sldId id="442" r:id="rId16"/>
    <p:sldId id="447" r:id="rId17"/>
    <p:sldId id="443" r:id="rId18"/>
    <p:sldId id="258" r:id="rId19"/>
    <p:sldId id="259" r:id="rId20"/>
    <p:sldId id="450" r:id="rId21"/>
    <p:sldId id="449" r:id="rId22"/>
    <p:sldId id="448" r:id="rId23"/>
    <p:sldId id="286" r:id="rId24"/>
    <p:sldId id="452"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154" autoAdjust="0"/>
  </p:normalViewPr>
  <p:slideViewPr>
    <p:cSldViewPr snapToGrid="0">
      <p:cViewPr varScale="1">
        <p:scale>
          <a:sx n="55" d="100"/>
          <a:sy n="55" d="100"/>
        </p:scale>
        <p:origin x="162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91DD5-A76D-4BDB-94CC-3798AB75D705}" type="datetimeFigureOut">
              <a:rPr lang="ru-RU" smtClean="0"/>
              <a:t>01.09.2023</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5A96B4-7A2D-4BE4-9CFD-9933DAFD2AEF}" type="slidenum">
              <a:rPr lang="ru-RU" smtClean="0"/>
              <a:t>‹#›</a:t>
            </a:fld>
            <a:endParaRPr lang="ru-RU"/>
          </a:p>
        </p:txBody>
      </p:sp>
    </p:spTree>
    <p:extLst>
      <p:ext uri="{BB962C8B-B14F-4D97-AF65-F5344CB8AC3E}">
        <p14:creationId xmlns:p14="http://schemas.microsoft.com/office/powerpoint/2010/main" val="3521953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first regional steps to deal with this widespread problem were taken in the Mediterranean, with the adoption of the Protocol on Land-Based Sources of Pollution in May 1980 after three years of difficult and delicate negotiations. Over the next two decades, this landmark agreement led to similar regional agreements in other Regional Seas.</a:t>
            </a:r>
            <a:endParaRPr lang="ru-RU" dirty="0"/>
          </a:p>
        </p:txBody>
      </p:sp>
      <p:sp>
        <p:nvSpPr>
          <p:cNvPr id="4" name="Номер слайда 3"/>
          <p:cNvSpPr>
            <a:spLocks noGrp="1"/>
          </p:cNvSpPr>
          <p:nvPr>
            <p:ph type="sldNum" sz="quarter" idx="5"/>
          </p:nvPr>
        </p:nvSpPr>
        <p:spPr/>
        <p:txBody>
          <a:bodyPr/>
          <a:lstStyle/>
          <a:p>
            <a:fld id="{565A96B4-7A2D-4BE4-9CFD-9933DAFD2AEF}" type="slidenum">
              <a:rPr lang="ru-RU" smtClean="0"/>
              <a:t>5</a:t>
            </a:fld>
            <a:endParaRPr lang="ru-RU"/>
          </a:p>
        </p:txBody>
      </p:sp>
    </p:spTree>
    <p:extLst>
      <p:ext uri="{BB962C8B-B14F-4D97-AF65-F5344CB8AC3E}">
        <p14:creationId xmlns:p14="http://schemas.microsoft.com/office/powerpoint/2010/main" val="4249074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pH of contemporary surface ocean waters is already 0.1 lower than at pre-industrial times and an additional decrease by 0.33 pH units is projected over the 21st century in response to the high concentration pathway RCP8.5 (Bopp et al., 2013). Ocean acidification will put marine ecosystems at risk (e.g. Orr et al., 2005; </a:t>
            </a:r>
            <a:r>
              <a:rPr lang="en-US" dirty="0" err="1"/>
              <a:t>Gehlen</a:t>
            </a:r>
            <a:r>
              <a:rPr lang="en-US" dirty="0"/>
              <a:t> et al., 2011; </a:t>
            </a:r>
            <a:r>
              <a:rPr lang="en-US" dirty="0" err="1"/>
              <a:t>Kroeker</a:t>
            </a:r>
            <a:r>
              <a:rPr lang="en-US" dirty="0"/>
              <a:t> et al., 2013). The monitoring of surface ocean pH has become a focus of many international scientific initiatives (http://goa-on.org/) and constitutes one target for SDG14 (https://sustainabledevelopment.un.org/sdg14).</a:t>
            </a:r>
            <a:endParaRPr lang="ru-RU" dirty="0"/>
          </a:p>
        </p:txBody>
      </p:sp>
      <p:sp>
        <p:nvSpPr>
          <p:cNvPr id="4" name="Номер слайда 3"/>
          <p:cNvSpPr>
            <a:spLocks noGrp="1"/>
          </p:cNvSpPr>
          <p:nvPr>
            <p:ph type="sldNum" sz="quarter" idx="5"/>
          </p:nvPr>
        </p:nvSpPr>
        <p:spPr/>
        <p:txBody>
          <a:bodyPr/>
          <a:lstStyle/>
          <a:p>
            <a:fld id="{565A96B4-7A2D-4BE4-9CFD-9933DAFD2AEF}" type="slidenum">
              <a:rPr lang="ru-RU" smtClean="0"/>
              <a:t>8</a:t>
            </a:fld>
            <a:endParaRPr lang="ru-RU"/>
          </a:p>
        </p:txBody>
      </p:sp>
    </p:spTree>
    <p:extLst>
      <p:ext uri="{BB962C8B-B14F-4D97-AF65-F5344CB8AC3E}">
        <p14:creationId xmlns:p14="http://schemas.microsoft.com/office/powerpoint/2010/main" val="980641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0" i="0" dirty="0">
                <a:solidFill>
                  <a:srgbClr val="111111"/>
                </a:solidFill>
                <a:effectLst/>
                <a:latin typeface="Lato" panose="020F0502020204030203" pitchFamily="34" charset="0"/>
              </a:rPr>
              <a:t>Sea Ice Extent (SIE) is defined as the area covered by sufficient sea ice, that is the area of ocean having more than 15% Sea Ice Concentration (SIC). SIC is the fractional area of ocean that is covered with sea ice. It is computed from Passive Microwave satellite observations since 1979. SIE is often reported with units of 106 km2 (millions square kilometers). The change in sea ice extent (trend) is expressed in millions of km squared per decade (106 km2/decade). In addition, trends are expressed relative to the 1979-2021 period in % per decade. These trends are calculated (</a:t>
            </a:r>
            <a:r>
              <a:rPr lang="en-US" b="0" i="0" dirty="0" err="1">
                <a:solidFill>
                  <a:srgbClr val="111111"/>
                </a:solidFill>
                <a:effectLst/>
                <a:latin typeface="Lato" panose="020F0502020204030203" pitchFamily="34" charset="0"/>
              </a:rPr>
              <a:t>i</a:t>
            </a:r>
            <a:r>
              <a:rPr lang="en-US" b="0" i="0" dirty="0">
                <a:solidFill>
                  <a:srgbClr val="111111"/>
                </a:solidFill>
                <a:effectLst/>
                <a:latin typeface="Lato" panose="020F0502020204030203" pitchFamily="34" charset="0"/>
              </a:rPr>
              <a:t>) from the annual mean values; (ii) from the March values (winter ice loss); (iii) from September values (summer ice loss). The annual mean trend is reported on the key figure, the March and September values are reported in the text below. SIE includes all sea ice, but not lake or river ice. See also section 1.7 in </a:t>
            </a:r>
            <a:r>
              <a:rPr lang="en-US" b="0" i="0" dirty="0" err="1">
                <a:solidFill>
                  <a:srgbClr val="111111"/>
                </a:solidFill>
                <a:effectLst/>
                <a:latin typeface="Lato" panose="020F0502020204030203" pitchFamily="34" charset="0"/>
              </a:rPr>
              <a:t>Samuelsen</a:t>
            </a:r>
            <a:r>
              <a:rPr lang="en-US" b="0" i="0" dirty="0">
                <a:solidFill>
                  <a:srgbClr val="111111"/>
                </a:solidFill>
                <a:effectLst/>
                <a:latin typeface="Lato" panose="020F0502020204030203" pitchFamily="34" charset="0"/>
              </a:rPr>
              <a:t> et al. (2016) for an introduction to this Ocean Monitoring Indicator (OMI).</a:t>
            </a:r>
            <a:endParaRPr lang="ru-RU" dirty="0"/>
          </a:p>
        </p:txBody>
      </p:sp>
      <p:sp>
        <p:nvSpPr>
          <p:cNvPr id="4" name="Номер слайда 3"/>
          <p:cNvSpPr>
            <a:spLocks noGrp="1"/>
          </p:cNvSpPr>
          <p:nvPr>
            <p:ph type="sldNum" sz="quarter" idx="5"/>
          </p:nvPr>
        </p:nvSpPr>
        <p:spPr/>
        <p:txBody>
          <a:bodyPr/>
          <a:lstStyle/>
          <a:p>
            <a:fld id="{565A96B4-7A2D-4BE4-9CFD-9933DAFD2AEF}" type="slidenum">
              <a:rPr lang="ru-RU" smtClean="0"/>
              <a:t>14</a:t>
            </a:fld>
            <a:endParaRPr lang="ru-RU"/>
          </a:p>
        </p:txBody>
      </p:sp>
    </p:spTree>
    <p:extLst>
      <p:ext uri="{BB962C8B-B14F-4D97-AF65-F5344CB8AC3E}">
        <p14:creationId xmlns:p14="http://schemas.microsoft.com/office/powerpoint/2010/main" val="261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65A96B4-7A2D-4BE4-9CFD-9933DAFD2AEF}" type="slidenum">
              <a:rPr lang="ru-RU" smtClean="0"/>
              <a:t>16</a:t>
            </a:fld>
            <a:endParaRPr lang="ru-RU"/>
          </a:p>
        </p:txBody>
      </p:sp>
    </p:spTree>
    <p:extLst>
      <p:ext uri="{BB962C8B-B14F-4D97-AF65-F5344CB8AC3E}">
        <p14:creationId xmlns:p14="http://schemas.microsoft.com/office/powerpoint/2010/main" val="3262122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65A96B4-7A2D-4BE4-9CFD-9933DAFD2AEF}" type="slidenum">
              <a:rPr lang="ru-RU" smtClean="0"/>
              <a:t>18</a:t>
            </a:fld>
            <a:endParaRPr lang="ru-RU"/>
          </a:p>
        </p:txBody>
      </p:sp>
    </p:spTree>
    <p:extLst>
      <p:ext uri="{BB962C8B-B14F-4D97-AF65-F5344CB8AC3E}">
        <p14:creationId xmlns:p14="http://schemas.microsoft.com/office/powerpoint/2010/main" val="1021739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9789E7B-F579-45F1-9B94-1BDB4B61F23F}" type="datetimeFigureOut">
              <a:rPr lang="ru-RU" smtClean="0"/>
              <a:t>01.09.2023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AF7FF0-A0F5-4DB4-AF16-E01554A74B00}" type="slidenum">
              <a:rPr lang="ru-RU" smtClean="0"/>
              <a:t>‹#›</a:t>
            </a:fld>
            <a:endParaRPr lang="ru-RU"/>
          </a:p>
        </p:txBody>
      </p:sp>
    </p:spTree>
    <p:extLst>
      <p:ext uri="{BB962C8B-B14F-4D97-AF65-F5344CB8AC3E}">
        <p14:creationId xmlns:p14="http://schemas.microsoft.com/office/powerpoint/2010/main" val="392458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89E7B-F579-45F1-9B94-1BDB4B61F23F}" type="datetimeFigureOut">
              <a:rPr lang="ru-RU" smtClean="0"/>
              <a:t>01.09.2023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AF7FF0-A0F5-4DB4-AF16-E01554A74B00}" type="slidenum">
              <a:rPr lang="ru-RU" smtClean="0"/>
              <a:t>‹#›</a:t>
            </a:fld>
            <a:endParaRPr lang="ru-RU"/>
          </a:p>
        </p:txBody>
      </p:sp>
    </p:spTree>
    <p:extLst>
      <p:ext uri="{BB962C8B-B14F-4D97-AF65-F5344CB8AC3E}">
        <p14:creationId xmlns:p14="http://schemas.microsoft.com/office/powerpoint/2010/main" val="1817832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89E7B-F579-45F1-9B94-1BDB4B61F23F}" type="datetimeFigureOut">
              <a:rPr lang="ru-RU" smtClean="0"/>
              <a:t>01.09.2023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AF7FF0-A0F5-4DB4-AF16-E01554A74B00}" type="slidenum">
              <a:rPr lang="ru-RU" smtClean="0"/>
              <a:t>‹#›</a:t>
            </a:fld>
            <a:endParaRPr lang="ru-RU"/>
          </a:p>
        </p:txBody>
      </p:sp>
    </p:spTree>
    <p:extLst>
      <p:ext uri="{BB962C8B-B14F-4D97-AF65-F5344CB8AC3E}">
        <p14:creationId xmlns:p14="http://schemas.microsoft.com/office/powerpoint/2010/main" val="772761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62AD5536-EBC5-4E39-8AB7-33248E79D2CB}" type="datetimeFigureOut">
              <a:rPr lang="ru-RU" smtClean="0"/>
              <a:pPr/>
              <a:t>01.09.2023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CEC9D4-9567-4019-95BA-5534E2177DE0}" type="slidenum">
              <a:rPr lang="ru-RU" smtClean="0"/>
              <a:pPr/>
              <a:t>‹#›</a:t>
            </a:fld>
            <a:endParaRPr lang="ru-RU"/>
          </a:p>
        </p:txBody>
      </p:sp>
    </p:spTree>
    <p:extLst>
      <p:ext uri="{BB962C8B-B14F-4D97-AF65-F5344CB8AC3E}">
        <p14:creationId xmlns:p14="http://schemas.microsoft.com/office/powerpoint/2010/main" val="1127215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2AD5536-EBC5-4E39-8AB7-33248E79D2CB}" type="datetimeFigureOut">
              <a:rPr lang="ru-RU" smtClean="0"/>
              <a:pPr/>
              <a:t>01.09.2023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CEC9D4-9567-4019-95BA-5534E2177DE0}" type="slidenum">
              <a:rPr lang="ru-RU" smtClean="0"/>
              <a:pPr/>
              <a:t>‹#›</a:t>
            </a:fld>
            <a:endParaRPr lang="ru-RU"/>
          </a:p>
        </p:txBody>
      </p:sp>
    </p:spTree>
    <p:extLst>
      <p:ext uri="{BB962C8B-B14F-4D97-AF65-F5344CB8AC3E}">
        <p14:creationId xmlns:p14="http://schemas.microsoft.com/office/powerpoint/2010/main" val="4183994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2AD5536-EBC5-4E39-8AB7-33248E79D2CB}" type="datetimeFigureOut">
              <a:rPr lang="ru-RU" smtClean="0"/>
              <a:pPr/>
              <a:t>01.09.2023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CEC9D4-9567-4019-95BA-5534E2177DE0}" type="slidenum">
              <a:rPr lang="ru-RU" smtClean="0"/>
              <a:pPr/>
              <a:t>‹#›</a:t>
            </a:fld>
            <a:endParaRPr lang="ru-RU"/>
          </a:p>
        </p:txBody>
      </p:sp>
    </p:spTree>
    <p:extLst>
      <p:ext uri="{BB962C8B-B14F-4D97-AF65-F5344CB8AC3E}">
        <p14:creationId xmlns:p14="http://schemas.microsoft.com/office/powerpoint/2010/main" val="2051477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2AD5536-EBC5-4E39-8AB7-33248E79D2CB}" type="datetimeFigureOut">
              <a:rPr lang="ru-RU" smtClean="0"/>
              <a:pPr/>
              <a:t>01.09.2023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3CEC9D4-9567-4019-95BA-5534E2177DE0}" type="slidenum">
              <a:rPr lang="ru-RU" smtClean="0"/>
              <a:pPr/>
              <a:t>‹#›</a:t>
            </a:fld>
            <a:endParaRPr lang="ru-RU"/>
          </a:p>
        </p:txBody>
      </p:sp>
    </p:spTree>
    <p:extLst>
      <p:ext uri="{BB962C8B-B14F-4D97-AF65-F5344CB8AC3E}">
        <p14:creationId xmlns:p14="http://schemas.microsoft.com/office/powerpoint/2010/main" val="2312248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2AD5536-EBC5-4E39-8AB7-33248E79D2CB}" type="datetimeFigureOut">
              <a:rPr lang="ru-RU" smtClean="0"/>
              <a:pPr/>
              <a:t>01.09.2023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3CEC9D4-9567-4019-95BA-5534E2177DE0}" type="slidenum">
              <a:rPr lang="ru-RU" smtClean="0"/>
              <a:pPr/>
              <a:t>‹#›</a:t>
            </a:fld>
            <a:endParaRPr lang="ru-RU"/>
          </a:p>
        </p:txBody>
      </p:sp>
    </p:spTree>
    <p:extLst>
      <p:ext uri="{BB962C8B-B14F-4D97-AF65-F5344CB8AC3E}">
        <p14:creationId xmlns:p14="http://schemas.microsoft.com/office/powerpoint/2010/main" val="265361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2AD5536-EBC5-4E39-8AB7-33248E79D2CB}" type="datetimeFigureOut">
              <a:rPr lang="ru-RU" smtClean="0"/>
              <a:pPr/>
              <a:t>01.09.2023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3CEC9D4-9567-4019-95BA-5534E2177DE0}" type="slidenum">
              <a:rPr lang="ru-RU" smtClean="0"/>
              <a:pPr/>
              <a:t>‹#›</a:t>
            </a:fld>
            <a:endParaRPr lang="ru-RU"/>
          </a:p>
        </p:txBody>
      </p:sp>
    </p:spTree>
    <p:extLst>
      <p:ext uri="{BB962C8B-B14F-4D97-AF65-F5344CB8AC3E}">
        <p14:creationId xmlns:p14="http://schemas.microsoft.com/office/powerpoint/2010/main" val="2754837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2AD5536-EBC5-4E39-8AB7-33248E79D2CB}" type="datetimeFigureOut">
              <a:rPr lang="ru-RU" smtClean="0"/>
              <a:pPr/>
              <a:t>01.09.2023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3CEC9D4-9567-4019-95BA-5534E2177DE0}" type="slidenum">
              <a:rPr lang="ru-RU" smtClean="0"/>
              <a:pPr/>
              <a:t>‹#›</a:t>
            </a:fld>
            <a:endParaRPr lang="ru-RU"/>
          </a:p>
        </p:txBody>
      </p:sp>
    </p:spTree>
    <p:extLst>
      <p:ext uri="{BB962C8B-B14F-4D97-AF65-F5344CB8AC3E}">
        <p14:creationId xmlns:p14="http://schemas.microsoft.com/office/powerpoint/2010/main" val="1338707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62AD5536-EBC5-4E39-8AB7-33248E79D2CB}" type="datetimeFigureOut">
              <a:rPr lang="ru-RU" smtClean="0"/>
              <a:pPr/>
              <a:t>01.09.2023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3CEC9D4-9567-4019-95BA-5534E2177DE0}" type="slidenum">
              <a:rPr lang="ru-RU" smtClean="0"/>
              <a:pPr/>
              <a:t>‹#›</a:t>
            </a:fld>
            <a:endParaRPr lang="ru-RU"/>
          </a:p>
        </p:txBody>
      </p:sp>
    </p:spTree>
    <p:extLst>
      <p:ext uri="{BB962C8B-B14F-4D97-AF65-F5344CB8AC3E}">
        <p14:creationId xmlns:p14="http://schemas.microsoft.com/office/powerpoint/2010/main" val="3838837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9789E7B-F579-45F1-9B94-1BDB4B61F23F}" type="datetimeFigureOut">
              <a:rPr lang="ru-RU" smtClean="0"/>
              <a:t>01.09.2023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AF7FF0-A0F5-4DB4-AF16-E01554A74B00}" type="slidenum">
              <a:rPr lang="ru-RU" smtClean="0"/>
              <a:t>‹#›</a:t>
            </a:fld>
            <a:endParaRPr lang="ru-RU"/>
          </a:p>
        </p:txBody>
      </p:sp>
    </p:spTree>
    <p:extLst>
      <p:ext uri="{BB962C8B-B14F-4D97-AF65-F5344CB8AC3E}">
        <p14:creationId xmlns:p14="http://schemas.microsoft.com/office/powerpoint/2010/main" val="434029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62AD5536-EBC5-4E39-8AB7-33248E79D2CB}" type="datetimeFigureOut">
              <a:rPr lang="ru-RU" smtClean="0"/>
              <a:pPr/>
              <a:t>01.09.2023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3CEC9D4-9567-4019-95BA-5534E2177DE0}" type="slidenum">
              <a:rPr lang="ru-RU" smtClean="0"/>
              <a:pPr/>
              <a:t>‹#›</a:t>
            </a:fld>
            <a:endParaRPr lang="ru-RU"/>
          </a:p>
        </p:txBody>
      </p:sp>
    </p:spTree>
    <p:extLst>
      <p:ext uri="{BB962C8B-B14F-4D97-AF65-F5344CB8AC3E}">
        <p14:creationId xmlns:p14="http://schemas.microsoft.com/office/powerpoint/2010/main" val="2308368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2AD5536-EBC5-4E39-8AB7-33248E79D2CB}" type="datetimeFigureOut">
              <a:rPr lang="ru-RU" smtClean="0"/>
              <a:pPr/>
              <a:t>01.09.2023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CEC9D4-9567-4019-95BA-5534E2177DE0}" type="slidenum">
              <a:rPr lang="ru-RU" smtClean="0"/>
              <a:pPr/>
              <a:t>‹#›</a:t>
            </a:fld>
            <a:endParaRPr lang="ru-RU"/>
          </a:p>
        </p:txBody>
      </p:sp>
    </p:spTree>
    <p:extLst>
      <p:ext uri="{BB962C8B-B14F-4D97-AF65-F5344CB8AC3E}">
        <p14:creationId xmlns:p14="http://schemas.microsoft.com/office/powerpoint/2010/main" val="1255900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2AD5536-EBC5-4E39-8AB7-33248E79D2CB}" type="datetimeFigureOut">
              <a:rPr lang="ru-RU" smtClean="0"/>
              <a:pPr/>
              <a:t>01.09.2023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CEC9D4-9567-4019-95BA-5534E2177DE0}" type="slidenum">
              <a:rPr lang="ru-RU" smtClean="0"/>
              <a:pPr/>
              <a:t>‹#›</a:t>
            </a:fld>
            <a:endParaRPr lang="ru-RU"/>
          </a:p>
        </p:txBody>
      </p:sp>
    </p:spTree>
    <p:extLst>
      <p:ext uri="{BB962C8B-B14F-4D97-AF65-F5344CB8AC3E}">
        <p14:creationId xmlns:p14="http://schemas.microsoft.com/office/powerpoint/2010/main" val="1695902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9789E7B-F579-45F1-9B94-1BDB4B61F23F}" type="datetimeFigureOut">
              <a:rPr lang="ru-RU" smtClean="0"/>
              <a:t>01.09.2023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CAF7FF0-A0F5-4DB4-AF16-E01554A74B00}" type="slidenum">
              <a:rPr lang="ru-RU" smtClean="0"/>
              <a:t>‹#›</a:t>
            </a:fld>
            <a:endParaRPr lang="ru-RU"/>
          </a:p>
        </p:txBody>
      </p:sp>
    </p:spTree>
    <p:extLst>
      <p:ext uri="{BB962C8B-B14F-4D97-AF65-F5344CB8AC3E}">
        <p14:creationId xmlns:p14="http://schemas.microsoft.com/office/powerpoint/2010/main" val="1685553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9789E7B-F579-45F1-9B94-1BDB4B61F23F}" type="datetimeFigureOut">
              <a:rPr lang="ru-RU" smtClean="0"/>
              <a:t>01.09.2023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CAF7FF0-A0F5-4DB4-AF16-E01554A74B00}" type="slidenum">
              <a:rPr lang="ru-RU" smtClean="0"/>
              <a:t>‹#›</a:t>
            </a:fld>
            <a:endParaRPr lang="ru-RU"/>
          </a:p>
        </p:txBody>
      </p:sp>
    </p:spTree>
    <p:extLst>
      <p:ext uri="{BB962C8B-B14F-4D97-AF65-F5344CB8AC3E}">
        <p14:creationId xmlns:p14="http://schemas.microsoft.com/office/powerpoint/2010/main" val="701284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9789E7B-F579-45F1-9B94-1BDB4B61F23F}" type="datetimeFigureOut">
              <a:rPr lang="ru-RU" smtClean="0"/>
              <a:t>01.09.2023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CAF7FF0-A0F5-4DB4-AF16-E01554A74B00}" type="slidenum">
              <a:rPr lang="ru-RU" smtClean="0"/>
              <a:t>‹#›</a:t>
            </a:fld>
            <a:endParaRPr lang="ru-RU"/>
          </a:p>
        </p:txBody>
      </p:sp>
    </p:spTree>
    <p:extLst>
      <p:ext uri="{BB962C8B-B14F-4D97-AF65-F5344CB8AC3E}">
        <p14:creationId xmlns:p14="http://schemas.microsoft.com/office/powerpoint/2010/main" val="2496900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9789E7B-F579-45F1-9B94-1BDB4B61F23F}" type="datetimeFigureOut">
              <a:rPr lang="ru-RU" smtClean="0"/>
              <a:t>01.09.2023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CAF7FF0-A0F5-4DB4-AF16-E01554A74B00}" type="slidenum">
              <a:rPr lang="ru-RU" smtClean="0"/>
              <a:t>‹#›</a:t>
            </a:fld>
            <a:endParaRPr lang="ru-RU"/>
          </a:p>
        </p:txBody>
      </p:sp>
    </p:spTree>
    <p:extLst>
      <p:ext uri="{BB962C8B-B14F-4D97-AF65-F5344CB8AC3E}">
        <p14:creationId xmlns:p14="http://schemas.microsoft.com/office/powerpoint/2010/main" val="2028079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789E7B-F579-45F1-9B94-1BDB4B61F23F}" type="datetimeFigureOut">
              <a:rPr lang="ru-RU" smtClean="0"/>
              <a:t>01.09.2023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CAF7FF0-A0F5-4DB4-AF16-E01554A74B00}" type="slidenum">
              <a:rPr lang="ru-RU" smtClean="0"/>
              <a:t>‹#›</a:t>
            </a:fld>
            <a:endParaRPr lang="ru-RU"/>
          </a:p>
        </p:txBody>
      </p:sp>
    </p:spTree>
    <p:extLst>
      <p:ext uri="{BB962C8B-B14F-4D97-AF65-F5344CB8AC3E}">
        <p14:creationId xmlns:p14="http://schemas.microsoft.com/office/powerpoint/2010/main" val="3410201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C9789E7B-F579-45F1-9B94-1BDB4B61F23F}" type="datetimeFigureOut">
              <a:rPr lang="ru-RU" smtClean="0"/>
              <a:t>01.09.2023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CAF7FF0-A0F5-4DB4-AF16-E01554A74B00}" type="slidenum">
              <a:rPr lang="ru-RU" smtClean="0"/>
              <a:t>‹#›</a:t>
            </a:fld>
            <a:endParaRPr lang="ru-RU"/>
          </a:p>
        </p:txBody>
      </p:sp>
    </p:spTree>
    <p:extLst>
      <p:ext uri="{BB962C8B-B14F-4D97-AF65-F5344CB8AC3E}">
        <p14:creationId xmlns:p14="http://schemas.microsoft.com/office/powerpoint/2010/main" val="293071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C9789E7B-F579-45F1-9B94-1BDB4B61F23F}" type="datetimeFigureOut">
              <a:rPr lang="ru-RU" smtClean="0"/>
              <a:t>01.09.2023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CAF7FF0-A0F5-4DB4-AF16-E01554A74B00}" type="slidenum">
              <a:rPr lang="ru-RU" smtClean="0"/>
              <a:t>‹#›</a:t>
            </a:fld>
            <a:endParaRPr lang="ru-RU"/>
          </a:p>
        </p:txBody>
      </p:sp>
    </p:spTree>
    <p:extLst>
      <p:ext uri="{BB962C8B-B14F-4D97-AF65-F5344CB8AC3E}">
        <p14:creationId xmlns:p14="http://schemas.microsoft.com/office/powerpoint/2010/main" val="3208347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89E7B-F579-45F1-9B94-1BDB4B61F23F}" type="datetimeFigureOut">
              <a:rPr lang="ru-RU" smtClean="0"/>
              <a:t>01.09.2023</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F7FF0-A0F5-4DB4-AF16-E01554A74B00}" type="slidenum">
              <a:rPr lang="ru-RU" smtClean="0"/>
              <a:t>‹#›</a:t>
            </a:fld>
            <a:endParaRPr lang="ru-RU"/>
          </a:p>
        </p:txBody>
      </p:sp>
    </p:spTree>
    <p:extLst>
      <p:ext uri="{BB962C8B-B14F-4D97-AF65-F5344CB8AC3E}">
        <p14:creationId xmlns:p14="http://schemas.microsoft.com/office/powerpoint/2010/main" val="21051016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2AD5536-EBC5-4E39-8AB7-33248E79D2CB}" type="datetimeFigureOut">
              <a:rPr lang="ru-RU" smtClean="0"/>
              <a:pPr/>
              <a:t>01.09.2023</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3CEC9D4-9567-4019-95BA-5534E2177DE0}" type="slidenum">
              <a:rPr lang="ru-RU" smtClean="0"/>
              <a:pPr/>
              <a:t>‹#›</a:t>
            </a:fld>
            <a:endParaRPr lang="ru-RU"/>
          </a:p>
        </p:txBody>
      </p:sp>
    </p:spTree>
    <p:extLst>
      <p:ext uri="{BB962C8B-B14F-4D97-AF65-F5344CB8AC3E}">
        <p14:creationId xmlns:p14="http://schemas.microsoft.com/office/powerpoint/2010/main" val="212154777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AD6F71-5B0A-9E4D-9F17-EB86674A6F0C}"/>
              </a:ext>
            </a:extLst>
          </p:cNvPr>
          <p:cNvSpPr>
            <a:spLocks noGrp="1"/>
          </p:cNvSpPr>
          <p:nvPr>
            <p:ph type="ctrTitle"/>
          </p:nvPr>
        </p:nvSpPr>
        <p:spPr>
          <a:xfrm>
            <a:off x="685800" y="1292087"/>
            <a:ext cx="7772400" cy="1043609"/>
          </a:xfrm>
        </p:spPr>
        <p:txBody>
          <a:bodyPr>
            <a:normAutofit/>
          </a:bodyPr>
          <a:lstStyle/>
          <a:p>
            <a:r>
              <a:rPr lang="ru-RU" sz="2800" b="1" dirty="0">
                <a:latin typeface="Arial" panose="020B0604020202020204" pitchFamily="34" charset="0"/>
                <a:cs typeface="Arial" panose="020B0604020202020204" pitchFamily="34" charset="0"/>
              </a:rPr>
              <a:t>РЕГИОНАЛЬНЫЕ МОРЯ КАК ОСОБЫЙ ОБЪЕКТ ОХРАНЫ В МИРОВОМ ОКЕАНЕ</a:t>
            </a:r>
          </a:p>
        </p:txBody>
      </p:sp>
      <p:sp>
        <p:nvSpPr>
          <p:cNvPr id="3" name="Подзаголовок 2">
            <a:extLst>
              <a:ext uri="{FF2B5EF4-FFF2-40B4-BE49-F238E27FC236}">
                <a16:creationId xmlns:a16="http://schemas.microsoft.com/office/drawing/2014/main" id="{FF9742C0-600F-FA6D-4745-F2026A115916}"/>
              </a:ext>
            </a:extLst>
          </p:cNvPr>
          <p:cNvSpPr>
            <a:spLocks noGrp="1"/>
          </p:cNvSpPr>
          <p:nvPr>
            <p:ph type="subTitle" idx="1"/>
          </p:nvPr>
        </p:nvSpPr>
        <p:spPr/>
        <p:txBody>
          <a:bodyPr/>
          <a:lstStyle/>
          <a:p>
            <a:r>
              <a:rPr lang="ru-RU" b="1" i="1" dirty="0">
                <a:latin typeface="Arial" panose="020B0604020202020204" pitchFamily="34" charset="0"/>
                <a:cs typeface="Arial" panose="020B0604020202020204" pitchFamily="34" charset="0"/>
              </a:rPr>
              <a:t>Климанова Оксана Александровна</a:t>
            </a:r>
            <a:r>
              <a:rPr lang="ru-RU" i="1" dirty="0">
                <a:latin typeface="Arial" panose="020B0604020202020204" pitchFamily="34" charset="0"/>
                <a:cs typeface="Arial" panose="020B0604020202020204" pitchFamily="34" charset="0"/>
              </a:rPr>
              <a:t>,</a:t>
            </a:r>
          </a:p>
          <a:p>
            <a:r>
              <a:rPr lang="ru-RU" i="1" dirty="0">
                <a:latin typeface="Arial" panose="020B0604020202020204" pitchFamily="34" charset="0"/>
                <a:cs typeface="Arial" panose="020B0604020202020204" pitchFamily="34" charset="0"/>
              </a:rPr>
              <a:t>доктор географических наук, доцент кафедры физической географии мира и геоэкологии</a:t>
            </a:r>
          </a:p>
        </p:txBody>
      </p:sp>
    </p:spTree>
    <p:extLst>
      <p:ext uri="{BB962C8B-B14F-4D97-AF65-F5344CB8AC3E}">
        <p14:creationId xmlns:p14="http://schemas.microsoft.com/office/powerpoint/2010/main" val="1928483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306BC73-82E5-A8D4-B829-95AC6DF7AF36}"/>
              </a:ext>
            </a:extLst>
          </p:cNvPr>
          <p:cNvPicPr>
            <a:picLocks noChangeAspect="1"/>
          </p:cNvPicPr>
          <p:nvPr/>
        </p:nvPicPr>
        <p:blipFill>
          <a:blip r:embed="rId2"/>
          <a:stretch>
            <a:fillRect/>
          </a:stretch>
        </p:blipFill>
        <p:spPr>
          <a:xfrm>
            <a:off x="193875" y="1163499"/>
            <a:ext cx="8950125" cy="4531001"/>
          </a:xfrm>
          <a:prstGeom prst="rect">
            <a:avLst/>
          </a:prstGeom>
        </p:spPr>
      </p:pic>
      <p:sp>
        <p:nvSpPr>
          <p:cNvPr id="3" name="TextBox 2">
            <a:extLst>
              <a:ext uri="{FF2B5EF4-FFF2-40B4-BE49-F238E27FC236}">
                <a16:creationId xmlns:a16="http://schemas.microsoft.com/office/drawing/2014/main" id="{D6905475-C9E7-E9B7-0B9E-32F623C3B7BE}"/>
              </a:ext>
            </a:extLst>
          </p:cNvPr>
          <p:cNvSpPr txBox="1"/>
          <p:nvPr/>
        </p:nvSpPr>
        <p:spPr>
          <a:xfrm>
            <a:off x="377687" y="218661"/>
            <a:ext cx="8488017" cy="461665"/>
          </a:xfrm>
          <a:prstGeom prst="rect">
            <a:avLst/>
          </a:prstGeom>
          <a:noFill/>
        </p:spPr>
        <p:txBody>
          <a:bodyPr wrap="square" rtlCol="0">
            <a:spAutoFit/>
          </a:bodyPr>
          <a:lstStyle/>
          <a:p>
            <a:pPr algn="ctr"/>
            <a:r>
              <a:rPr lang="ru-RU" sz="2400" b="1" dirty="0">
                <a:latin typeface="Arial" panose="020B0604020202020204" pitchFamily="34" charset="0"/>
                <a:cs typeface="Arial" panose="020B0604020202020204" pitchFamily="34" charset="0"/>
              </a:rPr>
              <a:t>Глобальные тренды изменения </a:t>
            </a:r>
            <a:r>
              <a:rPr lang="en-US" sz="2400" b="1" dirty="0">
                <a:latin typeface="Arial" panose="020B0604020202020204" pitchFamily="34" charset="0"/>
                <a:cs typeface="Arial" panose="020B0604020202020204" pitchFamily="34" charset="0"/>
              </a:rPr>
              <a:t>pH</a:t>
            </a:r>
            <a:r>
              <a:rPr lang="ru-RU" sz="2400" b="1" dirty="0">
                <a:latin typeface="Arial" panose="020B0604020202020204" pitchFamily="34" charset="0"/>
                <a:cs typeface="Arial" panose="020B0604020202020204" pitchFamily="34" charset="0"/>
              </a:rPr>
              <a:t> вод океана</a:t>
            </a:r>
          </a:p>
        </p:txBody>
      </p:sp>
    </p:spTree>
    <p:extLst>
      <p:ext uri="{BB962C8B-B14F-4D97-AF65-F5344CB8AC3E}">
        <p14:creationId xmlns:p14="http://schemas.microsoft.com/office/powerpoint/2010/main" val="2746664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340856-A92E-549B-197B-7A7C71764948}"/>
              </a:ext>
            </a:extLst>
          </p:cNvPr>
          <p:cNvSpPr txBox="1"/>
          <p:nvPr/>
        </p:nvSpPr>
        <p:spPr>
          <a:xfrm>
            <a:off x="815009" y="242716"/>
            <a:ext cx="7494104" cy="461665"/>
          </a:xfrm>
          <a:prstGeom prst="rect">
            <a:avLst/>
          </a:prstGeom>
          <a:noFill/>
        </p:spPr>
        <p:txBody>
          <a:bodyPr wrap="square">
            <a:spAutoFit/>
          </a:bodyPr>
          <a:lstStyle/>
          <a:p>
            <a:r>
              <a:rPr lang="ru-RU" sz="2400" b="1" i="0" dirty="0">
                <a:solidFill>
                  <a:srgbClr val="0A97D9"/>
                </a:solidFill>
                <a:effectLst/>
                <a:latin typeface="Arial" panose="020B0604020202020204" pitchFamily="34" charset="0"/>
                <a:cs typeface="Arial" panose="020B0604020202020204" pitchFamily="34" charset="0"/>
              </a:rPr>
              <a:t>14.4</a:t>
            </a:r>
            <a:r>
              <a:rPr lang="ru-RU" sz="2400" b="1" i="0" dirty="0">
                <a:solidFill>
                  <a:srgbClr val="1A1A1A"/>
                </a:solidFill>
                <a:effectLst/>
                <a:latin typeface="Arial" panose="020B0604020202020204" pitchFamily="34" charset="0"/>
                <a:cs typeface="Arial" panose="020B0604020202020204" pitchFamily="34" charset="0"/>
              </a:rPr>
              <a:t> Устойчивый рыбный промысел</a:t>
            </a:r>
          </a:p>
        </p:txBody>
      </p:sp>
      <p:sp>
        <p:nvSpPr>
          <p:cNvPr id="2" name="TextBox 1">
            <a:extLst>
              <a:ext uri="{FF2B5EF4-FFF2-40B4-BE49-F238E27FC236}">
                <a16:creationId xmlns:a16="http://schemas.microsoft.com/office/drawing/2014/main" id="{ED0BDFDE-F3BF-79CD-35B0-E1CBE9E66EF9}"/>
              </a:ext>
            </a:extLst>
          </p:cNvPr>
          <p:cNvSpPr txBox="1"/>
          <p:nvPr/>
        </p:nvSpPr>
        <p:spPr>
          <a:xfrm>
            <a:off x="387626" y="1073426"/>
            <a:ext cx="8438322" cy="1569660"/>
          </a:xfrm>
          <a:prstGeom prst="rect">
            <a:avLst/>
          </a:prstGeom>
          <a:noFill/>
        </p:spPr>
        <p:txBody>
          <a:bodyPr wrap="square" rtlCol="0">
            <a:spAutoFit/>
          </a:bodyPr>
          <a:lstStyle/>
          <a:p>
            <a:pPr algn="just"/>
            <a:r>
              <a:rPr lang="ru-RU" sz="2400" b="1" dirty="0">
                <a:latin typeface="Arial" panose="020B0604020202020204" pitchFamily="34" charset="0"/>
                <a:cs typeface="Arial" panose="020B0604020202020204" pitchFamily="34" charset="0"/>
              </a:rPr>
              <a:t>Более 35% мировых запасов рыбы </a:t>
            </a:r>
            <a:r>
              <a:rPr lang="ru-RU" sz="2400" dirty="0">
                <a:latin typeface="Arial" panose="020B0604020202020204" pitchFamily="34" charset="0"/>
                <a:cs typeface="Arial" panose="020B0604020202020204" pitchFamily="34" charset="0"/>
              </a:rPr>
              <a:t>переловлены или чрезмерно эксплуатируются, что означает, что их вылов осуществляется на слишком высоком уровне для устойчивого использования. </a:t>
            </a:r>
          </a:p>
        </p:txBody>
      </p:sp>
      <p:pic>
        <p:nvPicPr>
          <p:cNvPr id="4" name="Рисунок 3">
            <a:extLst>
              <a:ext uri="{FF2B5EF4-FFF2-40B4-BE49-F238E27FC236}">
                <a16:creationId xmlns:a16="http://schemas.microsoft.com/office/drawing/2014/main" id="{2688F88D-A4B7-B84A-0A31-54F24280BE18}"/>
              </a:ext>
            </a:extLst>
          </p:cNvPr>
          <p:cNvPicPr>
            <a:picLocks noChangeAspect="1"/>
          </p:cNvPicPr>
          <p:nvPr/>
        </p:nvPicPr>
        <p:blipFill>
          <a:blip r:embed="rId2"/>
          <a:stretch>
            <a:fillRect/>
          </a:stretch>
        </p:blipFill>
        <p:spPr>
          <a:xfrm>
            <a:off x="720587" y="3894957"/>
            <a:ext cx="7832035" cy="2720327"/>
          </a:xfrm>
          <a:prstGeom prst="rect">
            <a:avLst/>
          </a:prstGeom>
        </p:spPr>
      </p:pic>
      <p:sp>
        <p:nvSpPr>
          <p:cNvPr id="6" name="TextBox 5">
            <a:extLst>
              <a:ext uri="{FF2B5EF4-FFF2-40B4-BE49-F238E27FC236}">
                <a16:creationId xmlns:a16="http://schemas.microsoft.com/office/drawing/2014/main" id="{5E774665-2C2D-6925-7472-23F0F74A55B7}"/>
              </a:ext>
            </a:extLst>
          </p:cNvPr>
          <p:cNvSpPr txBox="1"/>
          <p:nvPr/>
        </p:nvSpPr>
        <p:spPr>
          <a:xfrm>
            <a:off x="417444" y="2568560"/>
            <a:ext cx="8438322" cy="1200329"/>
          </a:xfrm>
          <a:prstGeom prst="rect">
            <a:avLst/>
          </a:prstGeom>
          <a:noFill/>
        </p:spPr>
        <p:txBody>
          <a:bodyPr wrap="square" rtlCol="0">
            <a:spAutoFit/>
          </a:bodyPr>
          <a:lstStyle/>
          <a:p>
            <a:r>
              <a:rPr lang="ru-RU" sz="2400" b="1" dirty="0">
                <a:latin typeface="Arial" panose="020B0604020202020204" pitchFamily="34" charset="0"/>
                <a:cs typeface="Arial" panose="020B0604020202020204" pitchFamily="34" charset="0"/>
              </a:rPr>
              <a:t>40% мирового вылова рыбы </a:t>
            </a:r>
            <a:r>
              <a:rPr lang="ru-RU" sz="2400" dirty="0">
                <a:latin typeface="Arial" panose="020B0604020202020204" pitchFamily="34" charset="0"/>
                <a:cs typeface="Arial" panose="020B0604020202020204" pitchFamily="34" charset="0"/>
              </a:rPr>
              <a:t>приходится на малое рыболовство, большая его часть используется для нужд местного населения</a:t>
            </a:r>
          </a:p>
        </p:txBody>
      </p:sp>
    </p:spTree>
    <p:extLst>
      <p:ext uri="{BB962C8B-B14F-4D97-AF65-F5344CB8AC3E}">
        <p14:creationId xmlns:p14="http://schemas.microsoft.com/office/powerpoint/2010/main" val="3776655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3B4C8F-5467-20DC-78E4-DD3CAA814D8F}"/>
              </a:ext>
            </a:extLst>
          </p:cNvPr>
          <p:cNvSpPr txBox="1"/>
          <p:nvPr/>
        </p:nvSpPr>
        <p:spPr>
          <a:xfrm>
            <a:off x="1262269" y="80419"/>
            <a:ext cx="755373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A97D9"/>
                </a:solidFill>
                <a:effectLst/>
                <a:uLnTx/>
                <a:uFillTx/>
                <a:latin typeface="Arial" panose="020B0604020202020204" pitchFamily="34" charset="0"/>
                <a:ea typeface="+mn-ea"/>
                <a:cs typeface="Arial" panose="020B0604020202020204" pitchFamily="34" charset="0"/>
              </a:rPr>
              <a:t>14.4</a:t>
            </a:r>
            <a:r>
              <a:rPr kumimoji="0" lang="ru-RU" sz="2400" b="1"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 Устойчивый рыбный промысел</a:t>
            </a:r>
          </a:p>
        </p:txBody>
      </p:sp>
      <p:sp>
        <p:nvSpPr>
          <p:cNvPr id="6" name="TextBox 5">
            <a:extLst>
              <a:ext uri="{FF2B5EF4-FFF2-40B4-BE49-F238E27FC236}">
                <a16:creationId xmlns:a16="http://schemas.microsoft.com/office/drawing/2014/main" id="{BADFB7B4-D757-7099-2CB1-5CD63CE888D9}"/>
              </a:ext>
            </a:extLst>
          </p:cNvPr>
          <p:cNvSpPr txBox="1"/>
          <p:nvPr/>
        </p:nvSpPr>
        <p:spPr>
          <a:xfrm>
            <a:off x="1" y="4502866"/>
            <a:ext cx="9044608" cy="707886"/>
          </a:xfrm>
          <a:prstGeom prst="rect">
            <a:avLst/>
          </a:prstGeom>
          <a:noFill/>
        </p:spPr>
        <p:txBody>
          <a:bodyPr wrap="square" rtlCol="0">
            <a:spAutoFit/>
          </a:bodyPr>
          <a:lstStyle/>
          <a:p>
            <a:pPr algn="ctr"/>
            <a:r>
              <a:rPr lang="ru-RU" sz="2000" b="1" i="1" dirty="0">
                <a:latin typeface="Arial" panose="020B0604020202020204" pitchFamily="34" charset="0"/>
                <a:cs typeface="Arial" panose="020B0604020202020204" pitchFamily="34" charset="0"/>
              </a:rPr>
              <a:t>Меры восстановления и устойчивого  использования рыбных запасов:</a:t>
            </a:r>
          </a:p>
        </p:txBody>
      </p:sp>
      <p:sp>
        <p:nvSpPr>
          <p:cNvPr id="8" name="TextBox 7">
            <a:extLst>
              <a:ext uri="{FF2B5EF4-FFF2-40B4-BE49-F238E27FC236}">
                <a16:creationId xmlns:a16="http://schemas.microsoft.com/office/drawing/2014/main" id="{5EB1A44F-31E5-E84B-E8F4-8B708A231C58}"/>
              </a:ext>
            </a:extLst>
          </p:cNvPr>
          <p:cNvSpPr txBox="1"/>
          <p:nvPr/>
        </p:nvSpPr>
        <p:spPr>
          <a:xfrm>
            <a:off x="308111" y="5074536"/>
            <a:ext cx="8676862" cy="2123658"/>
          </a:xfrm>
          <a:prstGeom prst="rect">
            <a:avLst/>
          </a:prstGeom>
          <a:noFill/>
        </p:spPr>
        <p:txBody>
          <a:bodyPr wrap="square" rtlCol="0">
            <a:spAutoFit/>
          </a:bodyPr>
          <a:lstStyle/>
          <a:p>
            <a:pPr marL="342900" indent="-342900">
              <a:buFont typeface="Arial" panose="020B0604020202020204" pitchFamily="34" charset="0"/>
              <a:buChar char="•"/>
            </a:pPr>
            <a:r>
              <a:rPr lang="ru-RU" sz="1800" dirty="0">
                <a:latin typeface="Arial" panose="020B0604020202020204" pitchFamily="34" charset="0"/>
                <a:cs typeface="Arial" panose="020B0604020202020204" pitchFamily="34" charset="0"/>
              </a:rPr>
              <a:t>Регулирование орудий лова – размер ячеек в сетях, ловля на леску малой длины</a:t>
            </a:r>
          </a:p>
          <a:p>
            <a:pPr marL="342900" indent="-342900">
              <a:buFont typeface="Arial" panose="020B0604020202020204" pitchFamily="34" charset="0"/>
              <a:buChar char="•"/>
            </a:pPr>
            <a:r>
              <a:rPr lang="ru-RU" sz="1800" dirty="0">
                <a:latin typeface="Arial" panose="020B0604020202020204" pitchFamily="34" charset="0"/>
                <a:cs typeface="Arial" panose="020B0604020202020204" pitchFamily="34" charset="0"/>
              </a:rPr>
              <a:t>Создание заповедников и зон восполнения запасов</a:t>
            </a:r>
          </a:p>
          <a:p>
            <a:pPr marL="342900" indent="-342900">
              <a:buFont typeface="Arial" panose="020B0604020202020204" pitchFamily="34" charset="0"/>
              <a:buChar char="•"/>
            </a:pPr>
            <a:r>
              <a:rPr lang="ru-RU" sz="1800" dirty="0">
                <a:latin typeface="Arial" panose="020B0604020202020204" pitchFamily="34" charset="0"/>
                <a:cs typeface="Arial" panose="020B0604020202020204" pitchFamily="34" charset="0"/>
              </a:rPr>
              <a:t>Возможность закрытия промысла на определенный период времени</a:t>
            </a:r>
          </a:p>
          <a:p>
            <a:pPr marL="342900" indent="-342900">
              <a:buFont typeface="Arial" panose="020B0604020202020204" pitchFamily="34" charset="0"/>
              <a:buChar char="•"/>
            </a:pPr>
            <a:r>
              <a:rPr lang="ru-RU" dirty="0">
                <a:latin typeface="Arial" panose="020B0604020202020204" pitchFamily="34" charset="0"/>
                <a:cs typeface="Arial" panose="020B0604020202020204" pitchFamily="34" charset="0"/>
              </a:rPr>
              <a:t>Определение открытых и закрытых для ловли сезонов </a:t>
            </a:r>
          </a:p>
          <a:p>
            <a:pPr marL="342900" indent="-342900">
              <a:buFont typeface="Arial" panose="020B0604020202020204" pitchFamily="34" charset="0"/>
              <a:buChar char="•"/>
            </a:pPr>
            <a:r>
              <a:rPr lang="ru-RU" dirty="0">
                <a:latin typeface="Arial" panose="020B0604020202020204" pitchFamily="34" charset="0"/>
                <a:cs typeface="Arial" panose="020B0604020202020204" pitchFamily="34" charset="0"/>
              </a:rPr>
              <a:t>Установление квот и нормативов</a:t>
            </a:r>
          </a:p>
          <a:p>
            <a:pPr marL="342900" indent="-342900">
              <a:buFont typeface="Arial" panose="020B0604020202020204" pitchFamily="34" charset="0"/>
              <a:buChar char="•"/>
            </a:pPr>
            <a:endParaRPr lang="ru-RU" sz="2000" dirty="0">
              <a:latin typeface="Arial" panose="020B0604020202020204" pitchFamily="34" charset="0"/>
              <a:cs typeface="Arial" panose="020B0604020202020204" pitchFamily="34" charset="0"/>
            </a:endParaRPr>
          </a:p>
        </p:txBody>
      </p:sp>
      <p:pic>
        <p:nvPicPr>
          <p:cNvPr id="9" name="Рисунок 8">
            <a:extLst>
              <a:ext uri="{FF2B5EF4-FFF2-40B4-BE49-F238E27FC236}">
                <a16:creationId xmlns:a16="http://schemas.microsoft.com/office/drawing/2014/main" id="{432A9ABB-2A91-ED39-361D-015517EC1FC6}"/>
              </a:ext>
            </a:extLst>
          </p:cNvPr>
          <p:cNvPicPr>
            <a:picLocks noChangeAspect="1"/>
          </p:cNvPicPr>
          <p:nvPr/>
        </p:nvPicPr>
        <p:blipFill>
          <a:blip r:embed="rId2"/>
          <a:stretch>
            <a:fillRect/>
          </a:stretch>
        </p:blipFill>
        <p:spPr>
          <a:xfrm>
            <a:off x="504674" y="695838"/>
            <a:ext cx="7059004" cy="3758942"/>
          </a:xfrm>
          <a:prstGeom prst="rect">
            <a:avLst/>
          </a:prstGeom>
        </p:spPr>
      </p:pic>
    </p:spTree>
    <p:extLst>
      <p:ext uri="{BB962C8B-B14F-4D97-AF65-F5344CB8AC3E}">
        <p14:creationId xmlns:p14="http://schemas.microsoft.com/office/powerpoint/2010/main" val="3610835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8279BD-49C7-8297-F03B-D251A66341DA}"/>
              </a:ext>
            </a:extLst>
          </p:cNvPr>
          <p:cNvSpPr txBox="1"/>
          <p:nvPr/>
        </p:nvSpPr>
        <p:spPr>
          <a:xfrm>
            <a:off x="387626" y="263244"/>
            <a:ext cx="847807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A97D9"/>
                </a:solidFill>
                <a:effectLst/>
                <a:uLnTx/>
                <a:uFillTx/>
                <a:latin typeface="Arial" panose="020B0604020202020204" pitchFamily="34" charset="0"/>
                <a:cs typeface="Arial" panose="020B0604020202020204" pitchFamily="34" charset="0"/>
              </a:rPr>
              <a:t>14.5</a:t>
            </a:r>
            <a:r>
              <a:rPr kumimoji="0" lang="ru-RU" sz="2400" b="1" i="0" u="none" strike="noStrike" kern="1200" cap="none" spc="0" normalizeH="0" baseline="0" noProof="0" dirty="0">
                <a:ln>
                  <a:noFill/>
                </a:ln>
                <a:solidFill>
                  <a:srgbClr val="1A1A1A"/>
                </a:solidFill>
                <a:effectLst/>
                <a:uLnTx/>
                <a:uFillTx/>
                <a:latin typeface="Arial" panose="020B0604020202020204" pitchFamily="34" charset="0"/>
                <a:cs typeface="Arial" panose="020B0604020202020204" pitchFamily="34" charset="0"/>
              </a:rPr>
              <a:t> Охрана прибрежных и морских районов</a:t>
            </a:r>
          </a:p>
        </p:txBody>
      </p:sp>
      <p:sp>
        <p:nvSpPr>
          <p:cNvPr id="4" name="TextBox 3">
            <a:extLst>
              <a:ext uri="{FF2B5EF4-FFF2-40B4-BE49-F238E27FC236}">
                <a16:creationId xmlns:a16="http://schemas.microsoft.com/office/drawing/2014/main" id="{AD24A133-91F8-89DC-D385-C7BF89E87C7D}"/>
              </a:ext>
            </a:extLst>
          </p:cNvPr>
          <p:cNvSpPr txBox="1"/>
          <p:nvPr/>
        </p:nvSpPr>
        <p:spPr>
          <a:xfrm>
            <a:off x="347870" y="815009"/>
            <a:ext cx="3965714" cy="1323439"/>
          </a:xfrm>
          <a:prstGeom prst="rect">
            <a:avLst/>
          </a:prstGeom>
          <a:noFill/>
        </p:spPr>
        <p:txBody>
          <a:bodyPr wrap="square" rtlCol="0">
            <a:spAutoFit/>
          </a:bodyPr>
          <a:lstStyle/>
          <a:p>
            <a:r>
              <a:rPr lang="ru-RU" sz="2000" b="0" i="0" dirty="0">
                <a:solidFill>
                  <a:srgbClr val="1A1A1A"/>
                </a:solidFill>
                <a:effectLst/>
                <a:latin typeface="Arial" panose="020B0604020202020204" pitchFamily="34" charset="0"/>
                <a:cs typeface="Arial" panose="020B0604020202020204" pitchFamily="34" charset="0"/>
              </a:rPr>
              <a:t>Охват охраняемых акваторий в отношении всей площади морских акваторий. Планировалось </a:t>
            </a:r>
            <a:r>
              <a:rPr lang="ru-RU" sz="2000" b="1" dirty="0">
                <a:solidFill>
                  <a:srgbClr val="1A1A1A"/>
                </a:solidFill>
                <a:latin typeface="Arial" panose="020B0604020202020204" pitchFamily="34" charset="0"/>
                <a:cs typeface="Arial" panose="020B0604020202020204" pitchFamily="34" charset="0"/>
              </a:rPr>
              <a:t>10% к 2020 г. </a:t>
            </a:r>
            <a:endParaRPr lang="ru-RU" sz="2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3FA3218-8FF6-C278-2529-FBEBC4D2F8C6}"/>
              </a:ext>
            </a:extLst>
          </p:cNvPr>
          <p:cNvSpPr txBox="1"/>
          <p:nvPr/>
        </p:nvSpPr>
        <p:spPr>
          <a:xfrm>
            <a:off x="4830418" y="909575"/>
            <a:ext cx="4035286" cy="1015663"/>
          </a:xfrm>
          <a:prstGeom prst="rect">
            <a:avLst/>
          </a:prstGeom>
          <a:noFill/>
        </p:spPr>
        <p:txBody>
          <a:bodyPr wrap="square" rtlCol="0">
            <a:spAutoFit/>
          </a:bodyPr>
          <a:lstStyle/>
          <a:p>
            <a:r>
              <a:rPr lang="ru-RU" sz="2000" dirty="0">
                <a:latin typeface="Arial" panose="020B0604020202020204" pitchFamily="34" charset="0"/>
                <a:cs typeface="Arial" panose="020B0604020202020204" pitchFamily="34" charset="0"/>
              </a:rPr>
              <a:t>75%</a:t>
            </a:r>
            <a:r>
              <a:rPr lang="en-US" sz="2000"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площади морских ООПТ приходится на 42 очень крупных ООПТ</a:t>
            </a:r>
          </a:p>
        </p:txBody>
      </p:sp>
      <p:sp>
        <p:nvSpPr>
          <p:cNvPr id="7" name="TextBox 6">
            <a:extLst>
              <a:ext uri="{FF2B5EF4-FFF2-40B4-BE49-F238E27FC236}">
                <a16:creationId xmlns:a16="http://schemas.microsoft.com/office/drawing/2014/main" id="{8ADFEE6F-6199-DBB2-483C-27B130EFE2D7}"/>
              </a:ext>
            </a:extLst>
          </p:cNvPr>
          <p:cNvSpPr txBox="1"/>
          <p:nvPr/>
        </p:nvSpPr>
        <p:spPr>
          <a:xfrm>
            <a:off x="477079" y="6225424"/>
            <a:ext cx="4065104" cy="369332"/>
          </a:xfrm>
          <a:prstGeom prst="rect">
            <a:avLst/>
          </a:prstGeom>
          <a:noFill/>
        </p:spPr>
        <p:txBody>
          <a:bodyPr wrap="square" rtlCol="0">
            <a:spAutoFit/>
          </a:bodyPr>
          <a:lstStyle/>
          <a:p>
            <a:r>
              <a:rPr lang="en-US" dirty="0"/>
              <a:t>https://mpatlas.org/zones/</a:t>
            </a:r>
            <a:endParaRPr lang="ru-RU" dirty="0"/>
          </a:p>
        </p:txBody>
      </p:sp>
      <p:pic>
        <p:nvPicPr>
          <p:cNvPr id="9" name="Рисунок 8">
            <a:extLst>
              <a:ext uri="{FF2B5EF4-FFF2-40B4-BE49-F238E27FC236}">
                <a16:creationId xmlns:a16="http://schemas.microsoft.com/office/drawing/2014/main" id="{B3621712-C298-2D50-1142-C065E541258E}"/>
              </a:ext>
            </a:extLst>
          </p:cNvPr>
          <p:cNvPicPr>
            <a:picLocks noChangeAspect="1"/>
          </p:cNvPicPr>
          <p:nvPr/>
        </p:nvPicPr>
        <p:blipFill rotWithShape="1">
          <a:blip r:embed="rId2"/>
          <a:srcRect l="36902" t="35955" b="9165"/>
          <a:stretch/>
        </p:blipFill>
        <p:spPr>
          <a:xfrm>
            <a:off x="1038638" y="2411006"/>
            <a:ext cx="7176053" cy="3655008"/>
          </a:xfrm>
          <a:prstGeom prst="rect">
            <a:avLst/>
          </a:prstGeom>
        </p:spPr>
      </p:pic>
    </p:spTree>
    <p:extLst>
      <p:ext uri="{BB962C8B-B14F-4D97-AF65-F5344CB8AC3E}">
        <p14:creationId xmlns:p14="http://schemas.microsoft.com/office/powerpoint/2010/main" val="632597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22B1AEB-8323-B64D-E9FD-0D7C41C3253C}"/>
              </a:ext>
            </a:extLst>
          </p:cNvPr>
          <p:cNvPicPr>
            <a:picLocks noChangeAspect="1"/>
          </p:cNvPicPr>
          <p:nvPr/>
        </p:nvPicPr>
        <p:blipFill>
          <a:blip r:embed="rId3"/>
          <a:stretch>
            <a:fillRect/>
          </a:stretch>
        </p:blipFill>
        <p:spPr>
          <a:xfrm>
            <a:off x="437321" y="530298"/>
            <a:ext cx="8537712" cy="6096461"/>
          </a:xfrm>
          <a:prstGeom prst="rect">
            <a:avLst/>
          </a:prstGeom>
        </p:spPr>
      </p:pic>
      <p:sp>
        <p:nvSpPr>
          <p:cNvPr id="3" name="TextBox 2">
            <a:extLst>
              <a:ext uri="{FF2B5EF4-FFF2-40B4-BE49-F238E27FC236}">
                <a16:creationId xmlns:a16="http://schemas.microsoft.com/office/drawing/2014/main" id="{7E05A7A5-081A-BCEC-37AC-210D350A0BA7}"/>
              </a:ext>
            </a:extLst>
          </p:cNvPr>
          <p:cNvSpPr txBox="1"/>
          <p:nvPr/>
        </p:nvSpPr>
        <p:spPr>
          <a:xfrm>
            <a:off x="834887" y="69574"/>
            <a:ext cx="7623313" cy="461665"/>
          </a:xfrm>
          <a:prstGeom prst="rect">
            <a:avLst/>
          </a:prstGeom>
          <a:noFill/>
        </p:spPr>
        <p:txBody>
          <a:bodyPr wrap="square" rtlCol="0">
            <a:spAutoFit/>
          </a:bodyPr>
          <a:lstStyle/>
          <a:p>
            <a:r>
              <a:rPr lang="ru-RU" sz="2400" b="1" dirty="0">
                <a:latin typeface="Arial" panose="020B0604020202020204" pitchFamily="34" charset="0"/>
                <a:cs typeface="Arial" panose="020B0604020202020204" pitchFamily="34" charset="0"/>
              </a:rPr>
              <a:t>Изменение площади льда в южном полушарии</a:t>
            </a:r>
          </a:p>
        </p:txBody>
      </p:sp>
    </p:spTree>
    <p:extLst>
      <p:ext uri="{BB962C8B-B14F-4D97-AF65-F5344CB8AC3E}">
        <p14:creationId xmlns:p14="http://schemas.microsoft.com/office/powerpoint/2010/main" val="1195809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7C92C93-9B0A-C29C-AA39-234B608F33F7}"/>
              </a:ext>
            </a:extLst>
          </p:cNvPr>
          <p:cNvPicPr>
            <a:picLocks noChangeAspect="1"/>
          </p:cNvPicPr>
          <p:nvPr/>
        </p:nvPicPr>
        <p:blipFill>
          <a:blip r:embed="rId2"/>
          <a:stretch>
            <a:fillRect/>
          </a:stretch>
        </p:blipFill>
        <p:spPr>
          <a:xfrm>
            <a:off x="203752" y="468382"/>
            <a:ext cx="8572500" cy="5743575"/>
          </a:xfrm>
          <a:prstGeom prst="rect">
            <a:avLst/>
          </a:prstGeom>
        </p:spPr>
      </p:pic>
      <p:sp>
        <p:nvSpPr>
          <p:cNvPr id="6" name="TextBox 5">
            <a:extLst>
              <a:ext uri="{FF2B5EF4-FFF2-40B4-BE49-F238E27FC236}">
                <a16:creationId xmlns:a16="http://schemas.microsoft.com/office/drawing/2014/main" id="{DDFE3178-277F-3134-8897-100C1CACEAEB}"/>
              </a:ext>
            </a:extLst>
          </p:cNvPr>
          <p:cNvSpPr txBox="1"/>
          <p:nvPr/>
        </p:nvSpPr>
        <p:spPr>
          <a:xfrm>
            <a:off x="536713" y="6717"/>
            <a:ext cx="8239539" cy="461665"/>
          </a:xfrm>
          <a:prstGeom prst="rect">
            <a:avLst/>
          </a:prstGeom>
          <a:noFill/>
        </p:spPr>
        <p:txBody>
          <a:bodyPr wrap="square" rtlCol="0">
            <a:spAutoFit/>
          </a:bodyPr>
          <a:lstStyle/>
          <a:p>
            <a:pPr algn="ctr"/>
            <a:r>
              <a:rPr lang="ru-RU" sz="2400" b="1" dirty="0">
                <a:latin typeface="Arial" panose="020B0604020202020204" pitchFamily="34" charset="0"/>
                <a:cs typeface="Arial" panose="020B0604020202020204" pitchFamily="34" charset="0"/>
              </a:rPr>
              <a:t>Российский сектор Арктики</a:t>
            </a:r>
          </a:p>
        </p:txBody>
      </p:sp>
      <p:sp>
        <p:nvSpPr>
          <p:cNvPr id="7" name="TextBox 6">
            <a:extLst>
              <a:ext uri="{FF2B5EF4-FFF2-40B4-BE49-F238E27FC236}">
                <a16:creationId xmlns:a16="http://schemas.microsoft.com/office/drawing/2014/main" id="{F6AA75DA-5DEC-326B-0362-BB3E4E1DC3F2}"/>
              </a:ext>
            </a:extLst>
          </p:cNvPr>
          <p:cNvSpPr txBox="1"/>
          <p:nvPr/>
        </p:nvSpPr>
        <p:spPr>
          <a:xfrm>
            <a:off x="3329609" y="6490252"/>
            <a:ext cx="5814391" cy="369332"/>
          </a:xfrm>
          <a:prstGeom prst="rect">
            <a:avLst/>
          </a:prstGeom>
          <a:noFill/>
        </p:spPr>
        <p:txBody>
          <a:bodyPr wrap="square" rtlCol="0">
            <a:spAutoFit/>
          </a:bodyPr>
          <a:lstStyle/>
          <a:p>
            <a:r>
              <a:rPr lang="en-US" dirty="0"/>
              <a:t>https://wsbs-msu.ru/2020/09/30/</a:t>
            </a:r>
            <a:r>
              <a:rPr lang="ru-RU" dirty="0"/>
              <a:t>новые-книги-9/</a:t>
            </a:r>
          </a:p>
        </p:txBody>
      </p:sp>
    </p:spTree>
    <p:extLst>
      <p:ext uri="{BB962C8B-B14F-4D97-AF65-F5344CB8AC3E}">
        <p14:creationId xmlns:p14="http://schemas.microsoft.com/office/powerpoint/2010/main" val="1374257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30571FB-B975-DF4F-A619-DC603E93A036}"/>
              </a:ext>
            </a:extLst>
          </p:cNvPr>
          <p:cNvPicPr>
            <a:picLocks noChangeAspect="1"/>
          </p:cNvPicPr>
          <p:nvPr/>
        </p:nvPicPr>
        <p:blipFill>
          <a:blip r:embed="rId3"/>
          <a:stretch>
            <a:fillRect/>
          </a:stretch>
        </p:blipFill>
        <p:spPr>
          <a:xfrm>
            <a:off x="327990" y="662178"/>
            <a:ext cx="8676861" cy="6195822"/>
          </a:xfrm>
          <a:prstGeom prst="rect">
            <a:avLst/>
          </a:prstGeom>
        </p:spPr>
      </p:pic>
      <p:sp>
        <p:nvSpPr>
          <p:cNvPr id="3" name="TextBox 2">
            <a:extLst>
              <a:ext uri="{FF2B5EF4-FFF2-40B4-BE49-F238E27FC236}">
                <a16:creationId xmlns:a16="http://schemas.microsoft.com/office/drawing/2014/main" id="{EBDC5589-CA2E-2C28-D863-16AB39371C2A}"/>
              </a:ext>
            </a:extLst>
          </p:cNvPr>
          <p:cNvSpPr txBox="1"/>
          <p:nvPr/>
        </p:nvSpPr>
        <p:spPr>
          <a:xfrm>
            <a:off x="536713" y="89452"/>
            <a:ext cx="8328991" cy="738664"/>
          </a:xfrm>
          <a:prstGeom prst="rect">
            <a:avLst/>
          </a:prstGeom>
          <a:noFill/>
        </p:spPr>
        <p:txBody>
          <a:bodyPr wrap="square" rtlCol="0">
            <a:spAutoFit/>
          </a:bodyPr>
          <a:lstStyle/>
          <a:p>
            <a:r>
              <a:rPr lang="ru-RU" sz="2400" b="1" dirty="0">
                <a:latin typeface="Arial" panose="020B0604020202020204" pitchFamily="34" charset="0"/>
                <a:cs typeface="Arial" panose="020B0604020202020204" pitchFamily="34" charset="0"/>
              </a:rPr>
              <a:t>Изменение площади льда в северном полушарии</a:t>
            </a:r>
          </a:p>
          <a:p>
            <a:endParaRPr lang="ru-RU" dirty="0"/>
          </a:p>
        </p:txBody>
      </p:sp>
    </p:spTree>
    <p:extLst>
      <p:ext uri="{BB962C8B-B14F-4D97-AF65-F5344CB8AC3E}">
        <p14:creationId xmlns:p14="http://schemas.microsoft.com/office/powerpoint/2010/main" val="3475062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047D88-CEA7-3B22-FD90-30649C9F65F7}"/>
              </a:ext>
            </a:extLst>
          </p:cNvPr>
          <p:cNvSpPr txBox="1"/>
          <p:nvPr/>
        </p:nvSpPr>
        <p:spPr>
          <a:xfrm>
            <a:off x="646043" y="188843"/>
            <a:ext cx="7851913" cy="1015663"/>
          </a:xfrm>
          <a:prstGeom prst="rect">
            <a:avLst/>
          </a:prstGeom>
          <a:noFill/>
        </p:spPr>
        <p:txBody>
          <a:bodyPr wrap="square" rtlCol="0">
            <a:spAutoFit/>
          </a:bodyPr>
          <a:lstStyle/>
          <a:p>
            <a:pPr algn="ctr"/>
            <a:r>
              <a:rPr lang="ru-RU" sz="2000" b="1" dirty="0">
                <a:solidFill>
                  <a:srgbClr val="1E1E1E"/>
                </a:solidFill>
                <a:latin typeface="Arial" panose="020B0604020202020204" pitchFamily="34" charset="0"/>
                <a:cs typeface="Arial" panose="020B0604020202020204" pitchFamily="34" charset="0"/>
              </a:rPr>
              <a:t>Программа ЮНЕП «Региональные моря» </a:t>
            </a:r>
            <a:r>
              <a:rPr lang="ru-RU" sz="2000" dirty="0">
                <a:solidFill>
                  <a:srgbClr val="1E1E1E"/>
                </a:solidFill>
                <a:latin typeface="Arial" panose="020B0604020202020204" pitchFamily="34" charset="0"/>
                <a:cs typeface="Arial" panose="020B0604020202020204" pitchFamily="34" charset="0"/>
              </a:rPr>
              <a:t>- </a:t>
            </a:r>
            <a:r>
              <a:rPr lang="ru-RU" sz="2000" b="0" i="0" dirty="0">
                <a:solidFill>
                  <a:srgbClr val="1E1E1E"/>
                </a:solidFill>
                <a:effectLst/>
                <a:latin typeface="Arial" panose="020B0604020202020204" pitchFamily="34" charset="0"/>
                <a:cs typeface="Arial" panose="020B0604020202020204" pitchFamily="34" charset="0"/>
              </a:rPr>
              <a:t>самый важный региональный механизм по сохранению морской и прибрежной среды с момента его создания в 1974 году.</a:t>
            </a:r>
            <a:endParaRPr lang="ru-RU"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B74BD7A-C5CB-331A-6364-905D21ADADF8}"/>
              </a:ext>
            </a:extLst>
          </p:cNvPr>
          <p:cNvSpPr txBox="1"/>
          <p:nvPr/>
        </p:nvSpPr>
        <p:spPr>
          <a:xfrm>
            <a:off x="427383" y="1204506"/>
            <a:ext cx="8458200" cy="5293757"/>
          </a:xfrm>
          <a:prstGeom prst="rect">
            <a:avLst/>
          </a:prstGeom>
          <a:noFill/>
        </p:spPr>
        <p:txBody>
          <a:bodyPr wrap="square" rtlCol="0">
            <a:spAutoFit/>
          </a:bodyPr>
          <a:lstStyle/>
          <a:p>
            <a:pPr algn="ctr"/>
            <a:r>
              <a:rPr lang="ru-RU" sz="2000" b="1" dirty="0">
                <a:latin typeface="Arial" panose="020B0604020202020204" pitchFamily="34" charset="0"/>
                <a:cs typeface="Arial" panose="020B0604020202020204" pitchFamily="34" charset="0"/>
              </a:rPr>
              <a:t>Конвенции и планы действий по региональным морям </a:t>
            </a:r>
            <a:r>
              <a:rPr lang="ru-RU" sz="2000" dirty="0">
                <a:latin typeface="Arial" panose="020B0604020202020204" pitchFamily="34" charset="0"/>
                <a:cs typeface="Arial" panose="020B0604020202020204" pitchFamily="34" charset="0"/>
              </a:rPr>
              <a:t>(RSCAPS) обеспечивают межправительственные рамки для решения проблемы деградации океанов и морей на региональном уровне, первоначально уделяя особое внимание </a:t>
            </a:r>
            <a:r>
              <a:rPr lang="ru-RU" sz="2000" b="1" dirty="0">
                <a:latin typeface="Arial" panose="020B0604020202020204" pitchFamily="34" charset="0"/>
                <a:cs typeface="Arial" panose="020B0604020202020204" pitchFamily="34" charset="0"/>
              </a:rPr>
              <a:t>загрязнению моря</a:t>
            </a:r>
            <a:r>
              <a:rPr lang="ru-RU" sz="2000" dirty="0">
                <a:latin typeface="Arial" panose="020B0604020202020204" pitchFamily="34" charset="0"/>
                <a:cs typeface="Arial" panose="020B0604020202020204" pitchFamily="34" charset="0"/>
              </a:rPr>
              <a:t>, такому как разливы нефти и перемещение опасных отходов, а также наземным источникам загрязнения, например пластмассам, сточным воды и избытку питательных веществ. </a:t>
            </a:r>
          </a:p>
          <a:p>
            <a:pPr algn="just"/>
            <a:endParaRPr lang="ru-RU" dirty="0">
              <a:latin typeface="Arial" panose="020B0604020202020204" pitchFamily="34" charset="0"/>
              <a:cs typeface="Arial" panose="020B0604020202020204" pitchFamily="34" charset="0"/>
            </a:endParaRPr>
          </a:p>
          <a:p>
            <a:pPr algn="ctr"/>
            <a:r>
              <a:rPr lang="ru-RU" sz="2000" dirty="0">
                <a:latin typeface="Arial" panose="020B0604020202020204" pitchFamily="34" charset="0"/>
                <a:cs typeface="Arial" panose="020B0604020202020204" pitchFamily="34" charset="0"/>
              </a:rPr>
              <a:t>В настоящее время многие используют </a:t>
            </a:r>
            <a:r>
              <a:rPr lang="ru-RU" sz="2000" b="1" dirty="0">
                <a:latin typeface="Arial" panose="020B0604020202020204" pitchFamily="34" charset="0"/>
                <a:cs typeface="Arial" panose="020B0604020202020204" pitchFamily="34" charset="0"/>
              </a:rPr>
              <a:t>экосистемный подход к управлению морскими ресурсами </a:t>
            </a:r>
            <a:r>
              <a:rPr lang="ru-RU" sz="2000" dirty="0">
                <a:latin typeface="Arial" panose="020B0604020202020204" pitchFamily="34" charset="0"/>
                <a:cs typeface="Arial" panose="020B0604020202020204" pitchFamily="34" charset="0"/>
              </a:rPr>
              <a:t>и имеют, </a:t>
            </a:r>
            <a:r>
              <a:rPr lang="ru-RU" sz="2000" b="1" dirty="0">
                <a:latin typeface="Arial" panose="020B0604020202020204" pitchFamily="34" charset="0"/>
                <a:cs typeface="Arial" panose="020B0604020202020204" pitchFamily="34" charset="0"/>
              </a:rPr>
              <a:t>протоколы по охраняемым районам, морскому мусору, борьбе с разливами нефти, загрязнением с судов, трансграничной перевозке отходов, включая их утилизацию, комплексному управлению прибрежными зонами (КУПЗ) и наземными источниками загрязнения (LBS)</a:t>
            </a:r>
            <a:r>
              <a:rPr lang="ru-RU" sz="2000" dirty="0">
                <a:latin typeface="Arial" panose="020B0604020202020204" pitchFamily="34" charset="0"/>
                <a:cs typeface="Arial" panose="020B0604020202020204" pitchFamily="34" charset="0"/>
              </a:rPr>
              <a:t> с помощью которых осуществляется уменьшение опасности бедствий, могут быть решены вопросы адаптации к изменению климата и устойчивого потребления и производства. </a:t>
            </a:r>
          </a:p>
        </p:txBody>
      </p:sp>
    </p:spTree>
    <p:extLst>
      <p:ext uri="{BB962C8B-B14F-4D97-AF65-F5344CB8AC3E}">
        <p14:creationId xmlns:p14="http://schemas.microsoft.com/office/powerpoint/2010/main" val="649078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C18CF0-DEA5-6025-8E16-EFFAA5E3D4D3}"/>
              </a:ext>
            </a:extLst>
          </p:cNvPr>
          <p:cNvSpPr txBox="1"/>
          <p:nvPr/>
        </p:nvSpPr>
        <p:spPr>
          <a:xfrm>
            <a:off x="626165" y="217793"/>
            <a:ext cx="7891670" cy="707886"/>
          </a:xfrm>
          <a:prstGeom prst="rect">
            <a:avLst/>
          </a:prstGeom>
          <a:noFill/>
        </p:spPr>
        <p:txBody>
          <a:bodyPr wrap="square" rtlCol="0">
            <a:spAutoFit/>
          </a:bodyPr>
          <a:lstStyle/>
          <a:p>
            <a:pPr algn="ctr"/>
            <a:r>
              <a:rPr lang="en-US" sz="2000" b="1" i="0" dirty="0">
                <a:solidFill>
                  <a:srgbClr val="1E1E1E"/>
                </a:solidFill>
                <a:effectLst/>
                <a:latin typeface="Roboto" panose="02000000000000000000" pitchFamily="2" charset="0"/>
              </a:rPr>
              <a:t> </a:t>
            </a:r>
            <a:r>
              <a:rPr lang="ru-RU" sz="2000" b="1" i="0" dirty="0">
                <a:solidFill>
                  <a:srgbClr val="1E1E1E"/>
                </a:solidFill>
                <a:effectLst/>
                <a:latin typeface="Arial" panose="020B0604020202020204" pitchFamily="34" charset="0"/>
                <a:cs typeface="Arial" panose="020B0604020202020204" pitchFamily="34" charset="0"/>
              </a:rPr>
              <a:t>Программа ЮНЕП по региональным морям состоит из трех типов конвенций и планов действий </a:t>
            </a:r>
            <a:endParaRPr lang="ru-RU" sz="20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DEC2B79-A9D8-9C56-7A1A-EB02BE3241FA}"/>
              </a:ext>
            </a:extLst>
          </p:cNvPr>
          <p:cNvSpPr txBox="1"/>
          <p:nvPr/>
        </p:nvSpPr>
        <p:spPr>
          <a:xfrm>
            <a:off x="227771" y="1247726"/>
            <a:ext cx="5108713" cy="3970318"/>
          </a:xfrm>
          <a:prstGeom prst="rect">
            <a:avLst/>
          </a:prstGeom>
          <a:noFill/>
        </p:spPr>
        <p:txBody>
          <a:bodyPr wrap="square" rtlCol="0">
            <a:spAutoFit/>
          </a:bodyPr>
          <a:lstStyle/>
          <a:p>
            <a:r>
              <a:rPr lang="ru-RU" b="1" dirty="0">
                <a:latin typeface="Arial" panose="020B0604020202020204" pitchFamily="34" charset="0"/>
                <a:cs typeface="Arial" panose="020B0604020202020204" pitchFamily="34" charset="0"/>
              </a:rPr>
              <a:t>Управляются ЮНЕП</a:t>
            </a:r>
            <a:r>
              <a:rPr lang="ru-RU" dirty="0">
                <a:latin typeface="Arial" panose="020B0604020202020204" pitchFamily="34" charset="0"/>
                <a:cs typeface="Arial" panose="020B0604020202020204" pitchFamily="34" charset="0"/>
              </a:rPr>
              <a:t> – Карибское море, Моря Восточной Азии, Восточная  Африка, Средиземное море, Северо-Запад Тихого океана,  Западная Африка, Каспийское море</a:t>
            </a:r>
          </a:p>
          <a:p>
            <a:r>
              <a:rPr lang="ru-RU" dirty="0">
                <a:latin typeface="Arial" panose="020B0604020202020204" pitchFamily="34" charset="0"/>
                <a:cs typeface="Arial" panose="020B0604020202020204" pitchFamily="34" charset="0"/>
              </a:rPr>
              <a:t> </a:t>
            </a:r>
          </a:p>
          <a:p>
            <a:r>
              <a:rPr lang="ru-RU" b="1" dirty="0">
                <a:latin typeface="Arial" panose="020B0604020202020204" pitchFamily="34" charset="0"/>
                <a:cs typeface="Arial" panose="020B0604020202020204" pitchFamily="34" charset="0"/>
              </a:rPr>
              <a:t>Управляются региональными организациями </a:t>
            </a:r>
            <a:r>
              <a:rPr lang="ru-RU" dirty="0">
                <a:latin typeface="Arial" panose="020B0604020202020204" pitchFamily="34" charset="0"/>
                <a:cs typeface="Arial" panose="020B0604020202020204" pitchFamily="34" charset="0"/>
              </a:rPr>
              <a:t>– Черное море, Северо-Восток Тихого океана, Красное море и Аденский залив, моря Южной Азии, Юго-Восток Тихого океана</a:t>
            </a:r>
          </a:p>
          <a:p>
            <a:endParaRPr lang="ru-RU" dirty="0">
              <a:latin typeface="Arial" panose="020B0604020202020204" pitchFamily="34" charset="0"/>
              <a:cs typeface="Arial" panose="020B0604020202020204" pitchFamily="34" charset="0"/>
            </a:endParaRPr>
          </a:p>
          <a:p>
            <a:r>
              <a:rPr lang="ru-RU" b="1" dirty="0">
                <a:latin typeface="Arial" panose="020B0604020202020204" pitchFamily="34" charset="0"/>
                <a:cs typeface="Arial" panose="020B0604020202020204" pitchFamily="34" charset="0"/>
              </a:rPr>
              <a:t>Независимы от ЮНЕП </a:t>
            </a:r>
            <a:r>
              <a:rPr lang="ru-RU" dirty="0">
                <a:latin typeface="Arial" panose="020B0604020202020204" pitchFamily="34" charset="0"/>
                <a:cs typeface="Arial" panose="020B0604020202020204" pitchFamily="34" charset="0"/>
              </a:rPr>
              <a:t>– Арктический регион, Антарктика, Балтийское море, Северо-Восток Атлантики.  </a:t>
            </a:r>
          </a:p>
        </p:txBody>
      </p:sp>
      <p:pic>
        <p:nvPicPr>
          <p:cNvPr id="4" name="Рисунок 3">
            <a:extLst>
              <a:ext uri="{FF2B5EF4-FFF2-40B4-BE49-F238E27FC236}">
                <a16:creationId xmlns:a16="http://schemas.microsoft.com/office/drawing/2014/main" id="{64BCF778-32E0-FC4B-3890-E293ABBAB871}"/>
              </a:ext>
            </a:extLst>
          </p:cNvPr>
          <p:cNvPicPr>
            <a:picLocks noChangeAspect="1"/>
          </p:cNvPicPr>
          <p:nvPr/>
        </p:nvPicPr>
        <p:blipFill>
          <a:blip r:embed="rId3"/>
          <a:stretch>
            <a:fillRect/>
          </a:stretch>
        </p:blipFill>
        <p:spPr>
          <a:xfrm>
            <a:off x="5336484" y="1247726"/>
            <a:ext cx="3619500" cy="5076825"/>
          </a:xfrm>
          <a:prstGeom prst="rect">
            <a:avLst/>
          </a:prstGeom>
        </p:spPr>
      </p:pic>
      <p:sp>
        <p:nvSpPr>
          <p:cNvPr id="5" name="TextBox 4">
            <a:extLst>
              <a:ext uri="{FF2B5EF4-FFF2-40B4-BE49-F238E27FC236}">
                <a16:creationId xmlns:a16="http://schemas.microsoft.com/office/drawing/2014/main" id="{0E8A397B-7A25-CDBF-FF33-8E471E1B7B9D}"/>
              </a:ext>
            </a:extLst>
          </p:cNvPr>
          <p:cNvSpPr txBox="1"/>
          <p:nvPr/>
        </p:nvSpPr>
        <p:spPr>
          <a:xfrm>
            <a:off x="250920" y="5726021"/>
            <a:ext cx="5108712" cy="461665"/>
          </a:xfrm>
          <a:prstGeom prst="rect">
            <a:avLst/>
          </a:prstGeom>
          <a:noFill/>
        </p:spPr>
        <p:txBody>
          <a:bodyPr wrap="square" rtlCol="0">
            <a:spAutoFit/>
          </a:bodyPr>
          <a:lstStyle/>
          <a:p>
            <a:r>
              <a:rPr lang="ru-RU" sz="2400" dirty="0">
                <a:latin typeface="Arial" panose="020B0604020202020204" pitchFamily="34" charset="0"/>
                <a:cs typeface="Arial" panose="020B0604020202020204" pitchFamily="34" charset="0"/>
              </a:rPr>
              <a:t>146 стран и 18 морских регионов</a:t>
            </a:r>
          </a:p>
        </p:txBody>
      </p:sp>
    </p:spTree>
    <p:extLst>
      <p:ext uri="{BB962C8B-B14F-4D97-AF65-F5344CB8AC3E}">
        <p14:creationId xmlns:p14="http://schemas.microsoft.com/office/powerpoint/2010/main" val="3280498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BBC001-0E06-B52F-4914-122A521D5914}"/>
              </a:ext>
            </a:extLst>
          </p:cNvPr>
          <p:cNvSpPr txBox="1"/>
          <p:nvPr/>
        </p:nvSpPr>
        <p:spPr>
          <a:xfrm>
            <a:off x="706056" y="231494"/>
            <a:ext cx="7697164" cy="461665"/>
          </a:xfrm>
          <a:prstGeom prst="rect">
            <a:avLst/>
          </a:prstGeom>
          <a:noFill/>
        </p:spPr>
        <p:txBody>
          <a:bodyPr wrap="square" rtlCol="0">
            <a:spAutoFit/>
          </a:bodyPr>
          <a:lstStyle/>
          <a:p>
            <a:pPr algn="ctr"/>
            <a:r>
              <a:rPr lang="ru-RU" sz="2400" b="1" dirty="0">
                <a:latin typeface="Arial" panose="020B0604020202020204" pitchFamily="34" charset="0"/>
                <a:cs typeface="Arial" panose="020B0604020202020204" pitchFamily="34" charset="0"/>
              </a:rPr>
              <a:t>Как работает инструмент?</a:t>
            </a:r>
          </a:p>
        </p:txBody>
      </p:sp>
      <p:sp>
        <p:nvSpPr>
          <p:cNvPr id="3" name="TextBox 2">
            <a:extLst>
              <a:ext uri="{FF2B5EF4-FFF2-40B4-BE49-F238E27FC236}">
                <a16:creationId xmlns:a16="http://schemas.microsoft.com/office/drawing/2014/main" id="{B33DF2DF-95F2-C2C6-0D7C-26FB5C1F2867}"/>
              </a:ext>
            </a:extLst>
          </p:cNvPr>
          <p:cNvSpPr txBox="1"/>
          <p:nvPr/>
        </p:nvSpPr>
        <p:spPr>
          <a:xfrm>
            <a:off x="283579" y="693159"/>
            <a:ext cx="8542117" cy="6001643"/>
          </a:xfrm>
          <a:prstGeom prst="rect">
            <a:avLst/>
          </a:prstGeom>
          <a:noFill/>
        </p:spPr>
        <p:txBody>
          <a:bodyPr wrap="square" rtlCol="0">
            <a:spAutoFit/>
          </a:bodyPr>
          <a:lstStyle/>
          <a:p>
            <a:pPr marL="342900" indent="-342900">
              <a:buFont typeface="Arial" panose="020B0604020202020204" pitchFamily="34" charset="0"/>
              <a:buChar char="•"/>
            </a:pPr>
            <a:r>
              <a:rPr lang="ru-RU" sz="2400" dirty="0">
                <a:latin typeface="Arial" panose="020B0604020202020204" pitchFamily="34" charset="0"/>
                <a:cs typeface="Arial" panose="020B0604020202020204" pitchFamily="34" charset="0"/>
              </a:rPr>
              <a:t>Мандаты региональных морей охватывают сохранение и устойчивое использование морской и прибрежной среды. </a:t>
            </a:r>
          </a:p>
          <a:p>
            <a:pPr marL="342900" indent="-342900">
              <a:buFont typeface="Arial" panose="020B0604020202020204" pitchFamily="34" charset="0"/>
              <a:buChar char="•"/>
            </a:pPr>
            <a:r>
              <a:rPr lang="ru-RU" sz="2400" dirty="0">
                <a:latin typeface="Arial" panose="020B0604020202020204" pitchFamily="34" charset="0"/>
                <a:cs typeface="Arial" panose="020B0604020202020204" pitchFamily="34" charset="0"/>
              </a:rPr>
              <a:t>Они исключают ряд видов человеческой деятельности, относящихся к конкретным секторам, например, </a:t>
            </a:r>
            <a:r>
              <a:rPr lang="ru-RU" sz="2400" b="1" dirty="0">
                <a:latin typeface="Arial" panose="020B0604020202020204" pitchFamily="34" charset="0"/>
                <a:cs typeface="Arial" panose="020B0604020202020204" pitchFamily="34" charset="0"/>
              </a:rPr>
              <a:t>рыболовство и судоходство</a:t>
            </a:r>
            <a:r>
              <a:rPr lang="ru-RU" sz="2400" dirty="0">
                <a:latin typeface="Arial" panose="020B0604020202020204" pitchFamily="34" charset="0"/>
                <a:cs typeface="Arial" panose="020B0604020202020204" pitchFamily="34" charset="0"/>
              </a:rPr>
              <a:t>, которые регулируются отдельными региональными и глобальными правовыми рамками и организациями. </a:t>
            </a:r>
          </a:p>
          <a:p>
            <a:pPr marL="342900" indent="-342900">
              <a:buFont typeface="Arial" panose="020B0604020202020204" pitchFamily="34" charset="0"/>
              <a:buChar char="•"/>
            </a:pPr>
            <a:r>
              <a:rPr lang="ru-RU" sz="2400" dirty="0">
                <a:latin typeface="Arial" panose="020B0604020202020204" pitchFamily="34" charset="0"/>
                <a:cs typeface="Arial" panose="020B0604020202020204" pitchFamily="34" charset="0"/>
              </a:rPr>
              <a:t>Мероприятия в разных регионах организуются на основе </a:t>
            </a:r>
            <a:r>
              <a:rPr lang="ru-RU" sz="2400" b="1" dirty="0">
                <a:latin typeface="Arial" panose="020B0604020202020204" pitchFamily="34" charset="0"/>
                <a:cs typeface="Arial" panose="020B0604020202020204" pitchFamily="34" charset="0"/>
              </a:rPr>
              <a:t>планов действий</a:t>
            </a:r>
            <a:r>
              <a:rPr lang="ru-RU" sz="2400" dirty="0">
                <a:latin typeface="Arial" panose="020B0604020202020204" pitchFamily="34" charset="0"/>
                <a:cs typeface="Arial" panose="020B0604020202020204" pitchFamily="34" charset="0"/>
              </a:rPr>
              <a:t>, которые согласовываются и принимаются договаривающимися сторонами на основе ключевых вопросов и потребностей региона. </a:t>
            </a:r>
          </a:p>
          <a:p>
            <a:pPr marL="342900" indent="-342900">
              <a:buFont typeface="Arial" panose="020B0604020202020204" pitchFamily="34" charset="0"/>
              <a:buChar char="•"/>
            </a:pPr>
            <a:r>
              <a:rPr lang="ru-RU" sz="2400" dirty="0">
                <a:latin typeface="Arial" panose="020B0604020202020204" pitchFamily="34" charset="0"/>
                <a:cs typeface="Arial" panose="020B0604020202020204" pitchFamily="34" charset="0"/>
              </a:rPr>
              <a:t>В </a:t>
            </a:r>
            <a:r>
              <a:rPr lang="ru-RU" sz="2400" b="1" dirty="0">
                <a:latin typeface="Arial" panose="020B0604020202020204" pitchFamily="34" charset="0"/>
                <a:cs typeface="Arial" panose="020B0604020202020204" pitchFamily="34" charset="0"/>
              </a:rPr>
              <a:t>планах действий </a:t>
            </a:r>
            <a:r>
              <a:rPr lang="ru-RU" sz="2400" dirty="0">
                <a:latin typeface="Arial" panose="020B0604020202020204" pitchFamily="34" charset="0"/>
                <a:cs typeface="Arial" panose="020B0604020202020204" pitchFamily="34" charset="0"/>
              </a:rPr>
              <a:t>излагаются </a:t>
            </a:r>
            <a:r>
              <a:rPr lang="ru-RU" sz="2400" b="1" dirty="0">
                <a:latin typeface="Arial" panose="020B0604020202020204" pitchFamily="34" charset="0"/>
                <a:cs typeface="Arial" panose="020B0604020202020204" pitchFamily="34" charset="0"/>
              </a:rPr>
              <a:t>стратегии</a:t>
            </a:r>
            <a:r>
              <a:rPr lang="ru-RU" sz="2400" dirty="0">
                <a:latin typeface="Arial" panose="020B0604020202020204" pitchFamily="34" charset="0"/>
                <a:cs typeface="Arial" panose="020B0604020202020204" pitchFamily="34" charset="0"/>
              </a:rPr>
              <a:t> достижения успеха, </a:t>
            </a:r>
            <a:r>
              <a:rPr lang="ru-RU" sz="2400" b="1" dirty="0">
                <a:latin typeface="Arial" panose="020B0604020202020204" pitchFamily="34" charset="0"/>
                <a:cs typeface="Arial" panose="020B0604020202020204" pitchFamily="34" charset="0"/>
              </a:rPr>
              <a:t>показатели для оценки прогресса </a:t>
            </a:r>
            <a:r>
              <a:rPr lang="ru-RU" sz="2400" dirty="0">
                <a:latin typeface="Arial" panose="020B0604020202020204" pitchFamily="34" charset="0"/>
                <a:cs typeface="Arial" panose="020B0604020202020204" pitchFamily="34" charset="0"/>
              </a:rPr>
              <a:t>и часто </a:t>
            </a:r>
            <a:r>
              <a:rPr lang="ru-RU" sz="2400" b="1" dirty="0">
                <a:latin typeface="Arial" panose="020B0604020202020204" pitchFamily="34" charset="0"/>
                <a:cs typeface="Arial" panose="020B0604020202020204" pitchFamily="34" charset="0"/>
              </a:rPr>
              <a:t>шагов по обеспечению устойчивого финансирования</a:t>
            </a:r>
            <a:r>
              <a:rPr lang="ru-RU"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40112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20F352-E8E2-AC3E-B43C-25DCD06424FB}"/>
              </a:ext>
            </a:extLst>
          </p:cNvPr>
          <p:cNvSpPr txBox="1"/>
          <p:nvPr/>
        </p:nvSpPr>
        <p:spPr>
          <a:xfrm>
            <a:off x="168965" y="99391"/>
            <a:ext cx="8965096" cy="523220"/>
          </a:xfrm>
          <a:prstGeom prst="rect">
            <a:avLst/>
          </a:prstGeom>
          <a:noFill/>
        </p:spPr>
        <p:txBody>
          <a:bodyPr wrap="square" rtlCol="0">
            <a:spAutoFit/>
          </a:bodyPr>
          <a:lstStyle/>
          <a:p>
            <a:pPr algn="ctr"/>
            <a:r>
              <a:rPr lang="ru-RU" sz="2800" b="1" dirty="0">
                <a:latin typeface="Arial" panose="020B0604020202020204" pitchFamily="34" charset="0"/>
                <a:cs typeface="Arial" panose="020B0604020202020204" pitchFamily="34" charset="0"/>
              </a:rPr>
              <a:t>Мировой океан – 70,8% площади планеты Земля</a:t>
            </a:r>
          </a:p>
        </p:txBody>
      </p:sp>
      <p:pic>
        <p:nvPicPr>
          <p:cNvPr id="5" name="Рисунок 4">
            <a:extLst>
              <a:ext uri="{FF2B5EF4-FFF2-40B4-BE49-F238E27FC236}">
                <a16:creationId xmlns:a16="http://schemas.microsoft.com/office/drawing/2014/main" id="{06F919E4-9F73-23F9-C4C4-51419D8DCD89}"/>
              </a:ext>
            </a:extLst>
          </p:cNvPr>
          <p:cNvPicPr>
            <a:picLocks noChangeAspect="1"/>
          </p:cNvPicPr>
          <p:nvPr/>
        </p:nvPicPr>
        <p:blipFill>
          <a:blip r:embed="rId2"/>
          <a:stretch>
            <a:fillRect/>
          </a:stretch>
        </p:blipFill>
        <p:spPr>
          <a:xfrm>
            <a:off x="546061" y="808589"/>
            <a:ext cx="8051878" cy="6049411"/>
          </a:xfrm>
          <a:prstGeom prst="rect">
            <a:avLst/>
          </a:prstGeom>
        </p:spPr>
      </p:pic>
    </p:spTree>
    <p:extLst>
      <p:ext uri="{BB962C8B-B14F-4D97-AF65-F5344CB8AC3E}">
        <p14:creationId xmlns:p14="http://schemas.microsoft.com/office/powerpoint/2010/main" val="3103221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DFE6291-12F6-01C5-B1D4-3EA101176A7E}"/>
              </a:ext>
            </a:extLst>
          </p:cNvPr>
          <p:cNvPicPr>
            <a:picLocks noChangeAspect="1"/>
          </p:cNvPicPr>
          <p:nvPr/>
        </p:nvPicPr>
        <p:blipFill>
          <a:blip r:embed="rId2"/>
          <a:stretch>
            <a:fillRect/>
          </a:stretch>
        </p:blipFill>
        <p:spPr>
          <a:xfrm>
            <a:off x="752355" y="561504"/>
            <a:ext cx="8171726" cy="6046978"/>
          </a:xfrm>
          <a:prstGeom prst="rect">
            <a:avLst/>
          </a:prstGeom>
        </p:spPr>
      </p:pic>
      <p:sp>
        <p:nvSpPr>
          <p:cNvPr id="4" name="TextBox 3">
            <a:extLst>
              <a:ext uri="{FF2B5EF4-FFF2-40B4-BE49-F238E27FC236}">
                <a16:creationId xmlns:a16="http://schemas.microsoft.com/office/drawing/2014/main" id="{E75B75DD-1242-EAE0-22D4-BF8A429ACE3C}"/>
              </a:ext>
            </a:extLst>
          </p:cNvPr>
          <p:cNvSpPr txBox="1"/>
          <p:nvPr/>
        </p:nvSpPr>
        <p:spPr>
          <a:xfrm>
            <a:off x="856527" y="-15513"/>
            <a:ext cx="7639291" cy="830997"/>
          </a:xfrm>
          <a:prstGeom prst="rect">
            <a:avLst/>
          </a:prstGeom>
          <a:noFill/>
        </p:spPr>
        <p:txBody>
          <a:bodyPr wrap="square" rtlCol="0">
            <a:spAutoFit/>
          </a:bodyPr>
          <a:lstStyle/>
          <a:p>
            <a:pPr algn="ctr"/>
            <a:r>
              <a:rPr lang="ru-RU" sz="2400" b="1" dirty="0">
                <a:latin typeface="Arial" panose="020B0604020202020204" pitchFamily="34" charset="0"/>
                <a:cs typeface="Arial" panose="020B0604020202020204" pitchFamily="34" charset="0"/>
              </a:rPr>
              <a:t>Примерные географические ареалы региональных морей</a:t>
            </a:r>
          </a:p>
        </p:txBody>
      </p:sp>
      <p:sp>
        <p:nvSpPr>
          <p:cNvPr id="5" name="TextBox 4">
            <a:extLst>
              <a:ext uri="{FF2B5EF4-FFF2-40B4-BE49-F238E27FC236}">
                <a16:creationId xmlns:a16="http://schemas.microsoft.com/office/drawing/2014/main" id="{31D7B7D6-2424-5545-25DB-2FFA21772100}"/>
              </a:ext>
            </a:extLst>
          </p:cNvPr>
          <p:cNvSpPr txBox="1"/>
          <p:nvPr/>
        </p:nvSpPr>
        <p:spPr>
          <a:xfrm>
            <a:off x="1527858" y="6211669"/>
            <a:ext cx="5879939" cy="646331"/>
          </a:xfrm>
          <a:prstGeom prst="rect">
            <a:avLst/>
          </a:prstGeom>
          <a:noFill/>
        </p:spPr>
        <p:txBody>
          <a:bodyPr wrap="square" rtlCol="0">
            <a:spAutoFit/>
          </a:bodyPr>
          <a:lstStyle/>
          <a:p>
            <a:r>
              <a:rPr lang="en-US" dirty="0"/>
              <a:t>https://wedocs.unep.org/bitstream/handle/20.500.11822/38622/Regional_Seas_Conventions.pdf</a:t>
            </a:r>
            <a:endParaRPr lang="ru-RU" dirty="0"/>
          </a:p>
        </p:txBody>
      </p:sp>
    </p:spTree>
    <p:extLst>
      <p:ext uri="{BB962C8B-B14F-4D97-AF65-F5344CB8AC3E}">
        <p14:creationId xmlns:p14="http://schemas.microsoft.com/office/powerpoint/2010/main" val="3376304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F927315-9D87-5ED0-528F-F2E62AEDE8A1}"/>
              </a:ext>
            </a:extLst>
          </p:cNvPr>
          <p:cNvPicPr>
            <a:picLocks noChangeAspect="1"/>
          </p:cNvPicPr>
          <p:nvPr/>
        </p:nvPicPr>
        <p:blipFill>
          <a:blip r:embed="rId2"/>
          <a:stretch>
            <a:fillRect/>
          </a:stretch>
        </p:blipFill>
        <p:spPr>
          <a:xfrm>
            <a:off x="601882" y="289393"/>
            <a:ext cx="8287473" cy="5922276"/>
          </a:xfrm>
          <a:prstGeom prst="rect">
            <a:avLst/>
          </a:prstGeom>
        </p:spPr>
      </p:pic>
      <p:sp>
        <p:nvSpPr>
          <p:cNvPr id="4" name="TextBox 3">
            <a:extLst>
              <a:ext uri="{FF2B5EF4-FFF2-40B4-BE49-F238E27FC236}">
                <a16:creationId xmlns:a16="http://schemas.microsoft.com/office/drawing/2014/main" id="{4A31D1F2-B680-AD78-16C8-9448F8AE01C2}"/>
              </a:ext>
            </a:extLst>
          </p:cNvPr>
          <p:cNvSpPr txBox="1"/>
          <p:nvPr/>
        </p:nvSpPr>
        <p:spPr>
          <a:xfrm>
            <a:off x="781290" y="6211669"/>
            <a:ext cx="7928658" cy="646331"/>
          </a:xfrm>
          <a:prstGeom prst="rect">
            <a:avLst/>
          </a:prstGeom>
          <a:noFill/>
        </p:spPr>
        <p:txBody>
          <a:bodyPr wrap="square" rtlCol="0">
            <a:spAutoFit/>
          </a:bodyPr>
          <a:lstStyle/>
          <a:p>
            <a:r>
              <a:rPr lang="en-US" dirty="0"/>
              <a:t>https://wedocs.unep.org/bitstream/handle/20.500.11822/38622/Regional_Seas_Conventions.pdf</a:t>
            </a:r>
            <a:endParaRPr lang="ru-RU" dirty="0"/>
          </a:p>
        </p:txBody>
      </p:sp>
    </p:spTree>
    <p:extLst>
      <p:ext uri="{BB962C8B-B14F-4D97-AF65-F5344CB8AC3E}">
        <p14:creationId xmlns:p14="http://schemas.microsoft.com/office/powerpoint/2010/main" val="1409041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6821" y="2655158"/>
            <a:ext cx="7160741" cy="553998"/>
          </a:xfrm>
          <a:prstGeom prst="rect">
            <a:avLst/>
          </a:prstGeom>
          <a:noFill/>
        </p:spPr>
        <p:txBody>
          <a:bodyPr wrap="square" rtlCol="0">
            <a:spAutoFit/>
          </a:bodyPr>
          <a:lstStyle/>
          <a:p>
            <a:pPr algn="ctr" defTabSz="685800"/>
            <a:r>
              <a:rPr lang="ru-RU" sz="3000" b="1" dirty="0">
                <a:solidFill>
                  <a:prstClr val="black"/>
                </a:solidFill>
                <a:latin typeface="Times New Roman" panose="02020603050405020304" pitchFamily="18" charset="0"/>
                <a:cs typeface="Times New Roman" panose="02020603050405020304" pitchFamily="18" charset="0"/>
              </a:rPr>
              <a:t>Вопросы?</a:t>
            </a:r>
          </a:p>
        </p:txBody>
      </p:sp>
    </p:spTree>
    <p:extLst>
      <p:ext uri="{BB962C8B-B14F-4D97-AF65-F5344CB8AC3E}">
        <p14:creationId xmlns:p14="http://schemas.microsoft.com/office/powerpoint/2010/main" val="513327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AD6F71-5B0A-9E4D-9F17-EB86674A6F0C}"/>
              </a:ext>
            </a:extLst>
          </p:cNvPr>
          <p:cNvSpPr>
            <a:spLocks noGrp="1"/>
          </p:cNvSpPr>
          <p:nvPr>
            <p:ph type="ctrTitle"/>
          </p:nvPr>
        </p:nvSpPr>
        <p:spPr>
          <a:xfrm>
            <a:off x="685800" y="1292087"/>
            <a:ext cx="7772400" cy="1043609"/>
          </a:xfrm>
        </p:spPr>
        <p:txBody>
          <a:bodyPr>
            <a:normAutofit/>
          </a:bodyPr>
          <a:lstStyle/>
          <a:p>
            <a:r>
              <a:rPr lang="ru-RU" sz="2800" b="1" dirty="0">
                <a:latin typeface="Arial" panose="020B0604020202020204" pitchFamily="34" charset="0"/>
                <a:cs typeface="Arial" panose="020B0604020202020204" pitchFamily="34" charset="0"/>
              </a:rPr>
              <a:t>РЕГИОНАЛЬНЫЕ МОРЯ КАК ОСОБЫЙ ОБЪЕКТ ОХРАНЫ В МИРОВОМ ОКЕАНЕ</a:t>
            </a:r>
          </a:p>
        </p:txBody>
      </p:sp>
      <p:sp>
        <p:nvSpPr>
          <p:cNvPr id="3" name="Подзаголовок 2">
            <a:extLst>
              <a:ext uri="{FF2B5EF4-FFF2-40B4-BE49-F238E27FC236}">
                <a16:creationId xmlns:a16="http://schemas.microsoft.com/office/drawing/2014/main" id="{FF9742C0-600F-FA6D-4745-F2026A115916}"/>
              </a:ext>
            </a:extLst>
          </p:cNvPr>
          <p:cNvSpPr>
            <a:spLocks noGrp="1"/>
          </p:cNvSpPr>
          <p:nvPr>
            <p:ph type="subTitle" idx="1"/>
          </p:nvPr>
        </p:nvSpPr>
        <p:spPr/>
        <p:txBody>
          <a:bodyPr>
            <a:noAutofit/>
          </a:bodyPr>
          <a:lstStyle/>
          <a:p>
            <a:r>
              <a:rPr lang="ru-RU" sz="2000" b="1" i="1" dirty="0">
                <a:latin typeface="Arial" panose="020B0604020202020204" pitchFamily="34" charset="0"/>
                <a:cs typeface="Arial" panose="020B0604020202020204" pitchFamily="34" charset="0"/>
              </a:rPr>
              <a:t>Климанова Оксана Александровна</a:t>
            </a:r>
            <a:r>
              <a:rPr lang="ru-RU" sz="2000" i="1" dirty="0">
                <a:latin typeface="Arial" panose="020B0604020202020204" pitchFamily="34" charset="0"/>
                <a:cs typeface="Arial" panose="020B0604020202020204" pitchFamily="34" charset="0"/>
              </a:rPr>
              <a:t>,</a:t>
            </a:r>
          </a:p>
          <a:p>
            <a:r>
              <a:rPr lang="ru-RU" sz="2000" i="1" dirty="0">
                <a:latin typeface="Arial" panose="020B0604020202020204" pitchFamily="34" charset="0"/>
                <a:cs typeface="Arial" panose="020B0604020202020204" pitchFamily="34" charset="0"/>
              </a:rPr>
              <a:t>доктор географических наук, доцент кафедры физической географии мира и геоэкологии</a:t>
            </a:r>
          </a:p>
          <a:p>
            <a:endParaRPr lang="ru-RU" sz="2000" i="1" dirty="0">
              <a:latin typeface="Arial" panose="020B0604020202020204" pitchFamily="34" charset="0"/>
              <a:cs typeface="Arial" panose="020B0604020202020204" pitchFamily="34" charset="0"/>
            </a:endParaRPr>
          </a:p>
          <a:p>
            <a:r>
              <a:rPr lang="en-US" sz="2000" i="1" dirty="0">
                <a:latin typeface="Arial" panose="020B0604020202020204" pitchFamily="34" charset="0"/>
                <a:cs typeface="Arial" panose="020B0604020202020204" pitchFamily="34" charset="0"/>
              </a:rPr>
              <a:t>klimanova@geogr.msu.ru</a:t>
            </a:r>
            <a:endParaRPr lang="ru-RU"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9433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271D2F-BFCE-41D1-9CB5-985B855A2195}"/>
              </a:ext>
            </a:extLst>
          </p:cNvPr>
          <p:cNvSpPr txBox="1"/>
          <p:nvPr/>
        </p:nvSpPr>
        <p:spPr>
          <a:xfrm>
            <a:off x="1051560" y="112564"/>
            <a:ext cx="7052310" cy="523220"/>
          </a:xfrm>
          <a:prstGeom prst="rect">
            <a:avLst/>
          </a:prstGeom>
          <a:noFill/>
        </p:spPr>
        <p:txBody>
          <a:bodyPr wrap="square" rtlCol="0">
            <a:spAutoFit/>
          </a:bodyPr>
          <a:lstStyle/>
          <a:p>
            <a:pPr algn="ctr"/>
            <a:r>
              <a:rPr lang="ru-RU" sz="2800" b="1" dirty="0">
                <a:latin typeface="Arial" panose="020B0604020202020204" pitchFamily="34" charset="0"/>
                <a:cs typeface="Arial" panose="020B0604020202020204" pitchFamily="34" charset="0"/>
              </a:rPr>
              <a:t>Жизнь в океане</a:t>
            </a:r>
          </a:p>
        </p:txBody>
      </p:sp>
      <p:sp>
        <p:nvSpPr>
          <p:cNvPr id="3" name="TextBox 2">
            <a:extLst>
              <a:ext uri="{FF2B5EF4-FFF2-40B4-BE49-F238E27FC236}">
                <a16:creationId xmlns:a16="http://schemas.microsoft.com/office/drawing/2014/main" id="{67B7B679-F401-CC5E-F027-E787D24E9D94}"/>
              </a:ext>
            </a:extLst>
          </p:cNvPr>
          <p:cNvSpPr txBox="1"/>
          <p:nvPr/>
        </p:nvSpPr>
        <p:spPr>
          <a:xfrm>
            <a:off x="320040" y="754380"/>
            <a:ext cx="8492490" cy="1938992"/>
          </a:xfrm>
          <a:prstGeom prst="rect">
            <a:avLst/>
          </a:prstGeom>
          <a:noFill/>
        </p:spPr>
        <p:txBody>
          <a:bodyPr wrap="square" rtlCol="0">
            <a:spAutoFit/>
          </a:bodyPr>
          <a:lstStyle/>
          <a:p>
            <a:r>
              <a:rPr lang="ru-RU" sz="2400" b="1" dirty="0">
                <a:latin typeface="Arial" panose="020B0604020202020204" pitchFamily="34" charset="0"/>
                <a:cs typeface="Arial" panose="020B0604020202020204" pitchFamily="34" charset="0"/>
              </a:rPr>
              <a:t>Пелагиаль</a:t>
            </a:r>
            <a:r>
              <a:rPr lang="ru-RU" sz="2400" dirty="0">
                <a:latin typeface="Arial" panose="020B0604020202020204" pitchFamily="34" charset="0"/>
                <a:cs typeface="Arial" panose="020B0604020202020204" pitchFamily="34" charset="0"/>
              </a:rPr>
              <a:t> – поверхность воды и водная толща</a:t>
            </a:r>
          </a:p>
          <a:p>
            <a:r>
              <a:rPr lang="ru-RU" sz="2400" b="1" dirty="0" err="1">
                <a:latin typeface="Arial" panose="020B0604020202020204" pitchFamily="34" charset="0"/>
                <a:cs typeface="Arial" panose="020B0604020202020204" pitchFamily="34" charset="0"/>
              </a:rPr>
              <a:t>Бенталь</a:t>
            </a:r>
            <a:r>
              <a:rPr lang="ru-RU" sz="2400" dirty="0">
                <a:latin typeface="Arial" panose="020B0604020202020204" pitchFamily="34" charset="0"/>
                <a:cs typeface="Arial" panose="020B0604020202020204" pitchFamily="34" charset="0"/>
              </a:rPr>
              <a:t> – дно океана</a:t>
            </a:r>
          </a:p>
          <a:p>
            <a:endParaRPr lang="ru-RU"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7,6 % площади океана (до 200 м) – </a:t>
            </a:r>
            <a:r>
              <a:rPr lang="ru-RU" sz="2400" b="1" dirty="0">
                <a:latin typeface="Arial" panose="020B0604020202020204" pitchFamily="34" charset="0"/>
                <a:cs typeface="Arial" panose="020B0604020202020204" pitchFamily="34" charset="0"/>
              </a:rPr>
              <a:t>59% всей биомассы</a:t>
            </a:r>
          </a:p>
          <a:p>
            <a:r>
              <a:rPr lang="ru-RU" sz="2400" dirty="0">
                <a:latin typeface="Arial" panose="020B0604020202020204" pitchFamily="34" charset="0"/>
                <a:cs typeface="Arial" panose="020B0604020202020204" pitchFamily="34" charset="0"/>
              </a:rPr>
              <a:t>75,9% площади океана (более 3000 м) – </a:t>
            </a:r>
            <a:r>
              <a:rPr lang="ru-RU" sz="2400" b="1" dirty="0">
                <a:latin typeface="Arial" panose="020B0604020202020204" pitchFamily="34" charset="0"/>
                <a:cs typeface="Arial" panose="020B0604020202020204" pitchFamily="34" charset="0"/>
              </a:rPr>
              <a:t>только 9,5%</a:t>
            </a:r>
          </a:p>
        </p:txBody>
      </p:sp>
      <p:pic>
        <p:nvPicPr>
          <p:cNvPr id="4" name="Рисунок 3">
            <a:extLst>
              <a:ext uri="{FF2B5EF4-FFF2-40B4-BE49-F238E27FC236}">
                <a16:creationId xmlns:a16="http://schemas.microsoft.com/office/drawing/2014/main" id="{A40D0491-6310-09CD-F901-0FA89348B566}"/>
              </a:ext>
            </a:extLst>
          </p:cNvPr>
          <p:cNvPicPr>
            <a:picLocks noChangeAspect="1"/>
          </p:cNvPicPr>
          <p:nvPr/>
        </p:nvPicPr>
        <p:blipFill>
          <a:blip r:embed="rId2"/>
          <a:stretch>
            <a:fillRect/>
          </a:stretch>
        </p:blipFill>
        <p:spPr>
          <a:xfrm>
            <a:off x="691804" y="3047388"/>
            <a:ext cx="8120726" cy="3562292"/>
          </a:xfrm>
          <a:prstGeom prst="rect">
            <a:avLst/>
          </a:prstGeom>
        </p:spPr>
      </p:pic>
    </p:spTree>
    <p:extLst>
      <p:ext uri="{BB962C8B-B14F-4D97-AF65-F5344CB8AC3E}">
        <p14:creationId xmlns:p14="http://schemas.microsoft.com/office/powerpoint/2010/main" val="1549062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0CF029E-028D-5D46-D3A2-A9245CB7D53B}"/>
              </a:ext>
            </a:extLst>
          </p:cNvPr>
          <p:cNvPicPr>
            <a:picLocks noChangeAspect="1"/>
          </p:cNvPicPr>
          <p:nvPr/>
        </p:nvPicPr>
        <p:blipFill>
          <a:blip r:embed="rId2"/>
          <a:stretch>
            <a:fillRect/>
          </a:stretch>
        </p:blipFill>
        <p:spPr>
          <a:xfrm>
            <a:off x="762000" y="1028700"/>
            <a:ext cx="7620000" cy="1600200"/>
          </a:xfrm>
          <a:prstGeom prst="rect">
            <a:avLst/>
          </a:prstGeom>
        </p:spPr>
      </p:pic>
      <p:sp>
        <p:nvSpPr>
          <p:cNvPr id="5" name="TextBox 4">
            <a:extLst>
              <a:ext uri="{FF2B5EF4-FFF2-40B4-BE49-F238E27FC236}">
                <a16:creationId xmlns:a16="http://schemas.microsoft.com/office/drawing/2014/main" id="{B1E10FC0-B083-C899-B135-EBE98A592803}"/>
              </a:ext>
            </a:extLst>
          </p:cNvPr>
          <p:cNvSpPr txBox="1"/>
          <p:nvPr/>
        </p:nvSpPr>
        <p:spPr>
          <a:xfrm>
            <a:off x="576470" y="238539"/>
            <a:ext cx="8169965" cy="523220"/>
          </a:xfrm>
          <a:prstGeom prst="rect">
            <a:avLst/>
          </a:prstGeom>
          <a:noFill/>
        </p:spPr>
        <p:txBody>
          <a:bodyPr wrap="square" rtlCol="0">
            <a:spAutoFit/>
          </a:bodyPr>
          <a:lstStyle/>
          <a:p>
            <a:pPr algn="ctr"/>
            <a:r>
              <a:rPr lang="ru-RU" sz="2800" b="1" dirty="0">
                <a:latin typeface="Arial" panose="020B0604020202020204" pitchFamily="34" charset="0"/>
                <a:cs typeface="Arial" panose="020B0604020202020204" pitchFamily="34" charset="0"/>
              </a:rPr>
              <a:t>Цели устойчивого развития</a:t>
            </a:r>
          </a:p>
        </p:txBody>
      </p:sp>
      <p:sp>
        <p:nvSpPr>
          <p:cNvPr id="6" name="TextBox 5">
            <a:extLst>
              <a:ext uri="{FF2B5EF4-FFF2-40B4-BE49-F238E27FC236}">
                <a16:creationId xmlns:a16="http://schemas.microsoft.com/office/drawing/2014/main" id="{39DC7717-110F-1575-87B4-138C1D09073A}"/>
              </a:ext>
            </a:extLst>
          </p:cNvPr>
          <p:cNvSpPr txBox="1"/>
          <p:nvPr/>
        </p:nvSpPr>
        <p:spPr>
          <a:xfrm>
            <a:off x="914400" y="3031435"/>
            <a:ext cx="7832035" cy="461665"/>
          </a:xfrm>
          <a:prstGeom prst="rect">
            <a:avLst/>
          </a:prstGeom>
          <a:noFill/>
        </p:spPr>
        <p:txBody>
          <a:bodyPr wrap="square" rtlCol="0">
            <a:spAutoFit/>
          </a:bodyPr>
          <a:lstStyle/>
          <a:p>
            <a:r>
              <a:rPr lang="ru-RU" sz="2400" b="1" dirty="0">
                <a:latin typeface="Arial" panose="020B0604020202020204" pitchFamily="34" charset="0"/>
                <a:cs typeface="Arial" panose="020B0604020202020204" pitchFamily="34" charset="0"/>
              </a:rPr>
              <a:t>Цель 14 – Сохранение морских экосистем</a:t>
            </a:r>
          </a:p>
        </p:txBody>
      </p:sp>
      <p:sp>
        <p:nvSpPr>
          <p:cNvPr id="7" name="TextBox 6">
            <a:extLst>
              <a:ext uri="{FF2B5EF4-FFF2-40B4-BE49-F238E27FC236}">
                <a16:creationId xmlns:a16="http://schemas.microsoft.com/office/drawing/2014/main" id="{4E3B1CBA-9E48-16EF-C640-2D1C43ADED41}"/>
              </a:ext>
            </a:extLst>
          </p:cNvPr>
          <p:cNvSpPr txBox="1"/>
          <p:nvPr/>
        </p:nvSpPr>
        <p:spPr>
          <a:xfrm>
            <a:off x="377687" y="3627783"/>
            <a:ext cx="8547652" cy="646331"/>
          </a:xfrm>
          <a:prstGeom prst="rect">
            <a:avLst/>
          </a:prstGeom>
          <a:noFill/>
        </p:spPr>
        <p:txBody>
          <a:bodyPr wrap="square" rtlCol="0">
            <a:spAutoFit/>
          </a:bodyPr>
          <a:lstStyle/>
          <a:p>
            <a:pPr algn="ctr"/>
            <a:r>
              <a:rPr lang="ru-RU" b="0" i="0" dirty="0">
                <a:effectLst/>
                <a:latin typeface="Arial" panose="020B0604020202020204" pitchFamily="34" charset="0"/>
                <a:cs typeface="Arial" panose="020B0604020202020204" pitchFamily="34" charset="0"/>
              </a:rPr>
              <a:t>Сохранение и рациональное использование океанов, морей и морских ресурсов в интересах устойчивого развития</a:t>
            </a:r>
            <a:endParaRPr lang="ru-RU"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1EFD1F8-3B7C-754B-B385-BF3863730E43}"/>
              </a:ext>
            </a:extLst>
          </p:cNvPr>
          <p:cNvSpPr txBox="1"/>
          <p:nvPr/>
        </p:nvSpPr>
        <p:spPr>
          <a:xfrm>
            <a:off x="457200" y="4491983"/>
            <a:ext cx="8468139" cy="1754326"/>
          </a:xfrm>
          <a:prstGeom prst="rect">
            <a:avLst/>
          </a:prstGeom>
          <a:noFill/>
        </p:spPr>
        <p:txBody>
          <a:bodyPr wrap="square" rtlCol="0">
            <a:spAutoFit/>
          </a:bodyPr>
          <a:lstStyle/>
          <a:p>
            <a:r>
              <a:rPr lang="ru-RU" b="0" i="0" dirty="0">
                <a:solidFill>
                  <a:srgbClr val="0A97D9"/>
                </a:solidFill>
                <a:effectLst/>
                <a:latin typeface="Roboto" panose="02000000000000000000" pitchFamily="2" charset="0"/>
              </a:rPr>
              <a:t>14.1</a:t>
            </a:r>
            <a:r>
              <a:rPr lang="ru-RU" b="0" i="0" dirty="0">
                <a:solidFill>
                  <a:srgbClr val="1A1A1A"/>
                </a:solidFill>
                <a:effectLst/>
                <a:latin typeface="Roboto" panose="02000000000000000000" pitchFamily="2" charset="0"/>
              </a:rPr>
              <a:t> Сокращение загрязнения морской среды</a:t>
            </a:r>
          </a:p>
          <a:p>
            <a:r>
              <a:rPr lang="ru-RU" b="0" i="0" dirty="0">
                <a:solidFill>
                  <a:srgbClr val="0A97D9"/>
                </a:solidFill>
                <a:effectLst/>
                <a:latin typeface="Roboto" panose="02000000000000000000" pitchFamily="2" charset="0"/>
              </a:rPr>
              <a:t>14.2</a:t>
            </a:r>
            <a:r>
              <a:rPr lang="ru-RU" b="0" i="0" dirty="0">
                <a:solidFill>
                  <a:srgbClr val="1A1A1A"/>
                </a:solidFill>
                <a:effectLst/>
                <a:latin typeface="Roboto" panose="02000000000000000000" pitchFamily="2" charset="0"/>
              </a:rPr>
              <a:t> Защита и восстановление морских и прибрежных экосистем</a:t>
            </a:r>
          </a:p>
          <a:p>
            <a:r>
              <a:rPr lang="ru-RU" b="0" i="0" dirty="0">
                <a:solidFill>
                  <a:srgbClr val="0A97D9"/>
                </a:solidFill>
                <a:effectLst/>
                <a:latin typeface="Roboto" panose="02000000000000000000" pitchFamily="2" charset="0"/>
              </a:rPr>
              <a:t>14.3</a:t>
            </a:r>
            <a:r>
              <a:rPr lang="ru-RU" b="0" i="0" dirty="0">
                <a:solidFill>
                  <a:srgbClr val="1A1A1A"/>
                </a:solidFill>
                <a:effectLst/>
                <a:latin typeface="Roboto" panose="02000000000000000000" pitchFamily="2" charset="0"/>
              </a:rPr>
              <a:t> Минимизировать последствия закисления океана</a:t>
            </a:r>
          </a:p>
          <a:p>
            <a:r>
              <a:rPr lang="ru-RU" b="0" i="0" dirty="0">
                <a:solidFill>
                  <a:srgbClr val="0A97D9"/>
                </a:solidFill>
                <a:effectLst/>
                <a:latin typeface="Roboto" panose="02000000000000000000" pitchFamily="2" charset="0"/>
              </a:rPr>
              <a:t>14.4</a:t>
            </a:r>
            <a:r>
              <a:rPr lang="ru-RU" b="0" i="0" dirty="0">
                <a:solidFill>
                  <a:srgbClr val="1A1A1A"/>
                </a:solidFill>
                <a:effectLst/>
                <a:latin typeface="Roboto" panose="02000000000000000000" pitchFamily="2" charset="0"/>
              </a:rPr>
              <a:t> Устойчивый рыбный промысел</a:t>
            </a:r>
          </a:p>
          <a:p>
            <a:r>
              <a:rPr lang="ru-RU" b="0" i="0" dirty="0">
                <a:solidFill>
                  <a:srgbClr val="0A97D9"/>
                </a:solidFill>
                <a:effectLst/>
                <a:latin typeface="Roboto" panose="02000000000000000000" pitchFamily="2" charset="0"/>
              </a:rPr>
              <a:t>14.5</a:t>
            </a:r>
            <a:r>
              <a:rPr lang="ru-RU" b="0" i="0" dirty="0">
                <a:solidFill>
                  <a:srgbClr val="1A1A1A"/>
                </a:solidFill>
                <a:effectLst/>
                <a:latin typeface="Roboto" panose="02000000000000000000" pitchFamily="2" charset="0"/>
              </a:rPr>
              <a:t> Охрана прибрежных и морских районов</a:t>
            </a:r>
          </a:p>
          <a:p>
            <a:r>
              <a:rPr lang="ru-RU" b="0" i="0" dirty="0">
                <a:solidFill>
                  <a:srgbClr val="0A97D9"/>
                </a:solidFill>
                <a:effectLst/>
                <a:latin typeface="Roboto" panose="02000000000000000000" pitchFamily="2" charset="0"/>
              </a:rPr>
              <a:t>14.6</a:t>
            </a:r>
            <a:r>
              <a:rPr lang="ru-RU" b="0" i="0" dirty="0">
                <a:solidFill>
                  <a:srgbClr val="1A1A1A"/>
                </a:solidFill>
                <a:effectLst/>
                <a:latin typeface="Roboto" panose="02000000000000000000" pitchFamily="2" charset="0"/>
              </a:rPr>
              <a:t> Запретить субсидии, содействующие чрезмерному рыбному промыслу</a:t>
            </a:r>
            <a:endParaRPr lang="ru-RU" dirty="0"/>
          </a:p>
        </p:txBody>
      </p:sp>
      <p:sp>
        <p:nvSpPr>
          <p:cNvPr id="14" name="TextBox 13">
            <a:extLst>
              <a:ext uri="{FF2B5EF4-FFF2-40B4-BE49-F238E27FC236}">
                <a16:creationId xmlns:a16="http://schemas.microsoft.com/office/drawing/2014/main" id="{6426D58E-56D3-A3C5-3013-0FD1CEE45C84}"/>
              </a:ext>
            </a:extLst>
          </p:cNvPr>
          <p:cNvSpPr txBox="1"/>
          <p:nvPr/>
        </p:nvSpPr>
        <p:spPr>
          <a:xfrm>
            <a:off x="2464904" y="6370983"/>
            <a:ext cx="6460435" cy="369332"/>
          </a:xfrm>
          <a:prstGeom prst="rect">
            <a:avLst/>
          </a:prstGeom>
          <a:noFill/>
        </p:spPr>
        <p:txBody>
          <a:bodyPr wrap="square" rtlCol="0">
            <a:spAutoFit/>
          </a:bodyPr>
          <a:lstStyle/>
          <a:p>
            <a:r>
              <a:rPr lang="en-US" dirty="0"/>
              <a:t>https://sdg.openshkola.org/goal14</a:t>
            </a:r>
            <a:endParaRPr lang="ru-RU" dirty="0"/>
          </a:p>
        </p:txBody>
      </p:sp>
    </p:spTree>
    <p:extLst>
      <p:ext uri="{BB962C8B-B14F-4D97-AF65-F5344CB8AC3E}">
        <p14:creationId xmlns:p14="http://schemas.microsoft.com/office/powerpoint/2010/main" val="3573659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7688C7-2E86-B57B-EEEF-98B231745EA5}"/>
              </a:ext>
            </a:extLst>
          </p:cNvPr>
          <p:cNvSpPr txBox="1"/>
          <p:nvPr/>
        </p:nvSpPr>
        <p:spPr>
          <a:xfrm>
            <a:off x="576469" y="402391"/>
            <a:ext cx="7822096" cy="461665"/>
          </a:xfrm>
          <a:prstGeom prst="rect">
            <a:avLst/>
          </a:prstGeom>
          <a:noFill/>
        </p:spPr>
        <p:txBody>
          <a:bodyPr wrap="square">
            <a:spAutoFit/>
          </a:bodyPr>
          <a:lstStyle/>
          <a:p>
            <a:r>
              <a:rPr lang="ru-RU" sz="2400" b="0" i="0" dirty="0">
                <a:solidFill>
                  <a:srgbClr val="0A97D9"/>
                </a:solidFill>
                <a:effectLst/>
                <a:latin typeface="Arial" panose="020B0604020202020204" pitchFamily="34" charset="0"/>
                <a:cs typeface="Arial" panose="020B0604020202020204" pitchFamily="34" charset="0"/>
              </a:rPr>
              <a:t>14.1</a:t>
            </a:r>
            <a:r>
              <a:rPr lang="ru-RU" sz="2400" b="0" i="0" dirty="0">
                <a:solidFill>
                  <a:srgbClr val="1A1A1A"/>
                </a:solidFill>
                <a:effectLst/>
                <a:latin typeface="Arial" panose="020B0604020202020204" pitchFamily="34" charset="0"/>
                <a:cs typeface="Arial" panose="020B0604020202020204" pitchFamily="34" charset="0"/>
              </a:rPr>
              <a:t> Сокращение загрязнения морской среды</a:t>
            </a:r>
          </a:p>
        </p:txBody>
      </p:sp>
      <p:sp>
        <p:nvSpPr>
          <p:cNvPr id="5" name="TextBox 4">
            <a:extLst>
              <a:ext uri="{FF2B5EF4-FFF2-40B4-BE49-F238E27FC236}">
                <a16:creationId xmlns:a16="http://schemas.microsoft.com/office/drawing/2014/main" id="{629B2D78-A1F6-6310-26BC-8918B8223C7C}"/>
              </a:ext>
            </a:extLst>
          </p:cNvPr>
          <p:cNvSpPr txBox="1"/>
          <p:nvPr/>
        </p:nvSpPr>
        <p:spPr>
          <a:xfrm>
            <a:off x="487017" y="1143000"/>
            <a:ext cx="8289235" cy="923330"/>
          </a:xfrm>
          <a:prstGeom prst="rect">
            <a:avLst/>
          </a:prstGeom>
          <a:noFill/>
        </p:spPr>
        <p:txBody>
          <a:bodyPr wrap="square" rtlCol="0">
            <a:spAutoFit/>
          </a:bodyPr>
          <a:lstStyle/>
          <a:p>
            <a:pPr algn="just"/>
            <a:r>
              <a:rPr lang="ru-RU" b="1" i="0" dirty="0">
                <a:solidFill>
                  <a:srgbClr val="0A97D9"/>
                </a:solidFill>
                <a:effectLst/>
                <a:latin typeface="Roboto" panose="02000000000000000000" pitchFamily="2" charset="0"/>
              </a:rPr>
              <a:t>Морской мусор </a:t>
            </a:r>
            <a:r>
              <a:rPr lang="ru-RU" b="0" i="0" dirty="0">
                <a:solidFill>
                  <a:srgbClr val="0A97D9"/>
                </a:solidFill>
                <a:effectLst/>
                <a:latin typeface="Roboto" panose="02000000000000000000" pitchFamily="2" charset="0"/>
              </a:rPr>
              <a:t>- это любой стойкий, произведенный или переработанный твердый материал, выброшенный, утилизируемый или брошенный без присмотра в морской и прибрежной среде.</a:t>
            </a:r>
            <a:endParaRPr lang="ru-RU" dirty="0"/>
          </a:p>
        </p:txBody>
      </p:sp>
      <p:sp>
        <p:nvSpPr>
          <p:cNvPr id="6" name="TextBox 5">
            <a:extLst>
              <a:ext uri="{FF2B5EF4-FFF2-40B4-BE49-F238E27FC236}">
                <a16:creationId xmlns:a16="http://schemas.microsoft.com/office/drawing/2014/main" id="{D0FBF769-8AE4-5B9A-48FC-5CFC951A163D}"/>
              </a:ext>
            </a:extLst>
          </p:cNvPr>
          <p:cNvSpPr txBox="1"/>
          <p:nvPr/>
        </p:nvSpPr>
        <p:spPr>
          <a:xfrm>
            <a:off x="427382" y="2176670"/>
            <a:ext cx="3891171" cy="3693319"/>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Морской мусор состоит </a:t>
            </a:r>
          </a:p>
          <a:p>
            <a:pPr marL="285750" indent="-285750" algn="just">
              <a:buFont typeface="Arial" panose="020B0604020202020204" pitchFamily="34" charset="0"/>
              <a:buChar char="•"/>
            </a:pPr>
            <a:r>
              <a:rPr lang="ru-RU" dirty="0">
                <a:latin typeface="Arial" panose="020B0604020202020204" pitchFamily="34" charset="0"/>
                <a:cs typeface="Arial" panose="020B0604020202020204" pitchFamily="34" charset="0"/>
              </a:rPr>
              <a:t>из предметов, которые были изготовлены или использованы людьми и намеренно выброшены в море, реки или на пляжи; </a:t>
            </a:r>
          </a:p>
          <a:p>
            <a:pPr marL="285750" indent="-285750" algn="just">
              <a:buFont typeface="Arial" panose="020B0604020202020204" pitchFamily="34" charset="0"/>
              <a:buChar char="•"/>
            </a:pPr>
            <a:r>
              <a:rPr lang="ru-RU" dirty="0">
                <a:latin typeface="Arial" panose="020B0604020202020204" pitchFamily="34" charset="0"/>
                <a:cs typeface="Arial" panose="020B0604020202020204" pitchFamily="34" charset="0"/>
              </a:rPr>
              <a:t>косвенно занесены в море реками, сточными водами, ливневыми водами или ветрами; </a:t>
            </a:r>
          </a:p>
          <a:p>
            <a:pPr marL="285750" indent="-285750" algn="just">
              <a:buFont typeface="Arial" panose="020B0604020202020204" pitchFamily="34" charset="0"/>
              <a:buChar char="•"/>
            </a:pPr>
            <a:r>
              <a:rPr lang="ru-RU" dirty="0">
                <a:latin typeface="Arial" panose="020B0604020202020204" pitchFamily="34" charset="0"/>
                <a:cs typeface="Arial" panose="020B0604020202020204" pitchFamily="34" charset="0"/>
              </a:rPr>
              <a:t>случайно утеряны, включая материалы, потерянные в море в плохую погоду.</a:t>
            </a:r>
          </a:p>
        </p:txBody>
      </p:sp>
      <p:sp>
        <p:nvSpPr>
          <p:cNvPr id="7" name="TextBox 6">
            <a:extLst>
              <a:ext uri="{FF2B5EF4-FFF2-40B4-BE49-F238E27FC236}">
                <a16:creationId xmlns:a16="http://schemas.microsoft.com/office/drawing/2014/main" id="{C86AE2A1-ADB4-5FE9-896D-3A09A2A038B8}"/>
              </a:ext>
            </a:extLst>
          </p:cNvPr>
          <p:cNvSpPr txBox="1"/>
          <p:nvPr/>
        </p:nvSpPr>
        <p:spPr>
          <a:xfrm>
            <a:off x="487017" y="5980329"/>
            <a:ext cx="8388626" cy="646331"/>
          </a:xfrm>
          <a:prstGeom prst="rect">
            <a:avLst/>
          </a:prstGeom>
          <a:noFill/>
        </p:spPr>
        <p:txBody>
          <a:bodyPr wrap="square" rtlCol="0">
            <a:spAutoFit/>
          </a:bodyPr>
          <a:lstStyle/>
          <a:p>
            <a:r>
              <a:rPr lang="ru-RU" b="0" i="1" dirty="0">
                <a:solidFill>
                  <a:srgbClr val="1A1A1A"/>
                </a:solidFill>
                <a:effectLst/>
                <a:latin typeface="Roboto" panose="02000000000000000000" pitchFamily="2" charset="0"/>
              </a:rPr>
              <a:t>1.1. Индекс береговой эвтрофикации и плотности плавающих пластиковых частиц</a:t>
            </a:r>
            <a:endParaRPr lang="ru-RU" i="1" dirty="0"/>
          </a:p>
        </p:txBody>
      </p:sp>
      <p:sp>
        <p:nvSpPr>
          <p:cNvPr id="8" name="TextBox 7">
            <a:extLst>
              <a:ext uri="{FF2B5EF4-FFF2-40B4-BE49-F238E27FC236}">
                <a16:creationId xmlns:a16="http://schemas.microsoft.com/office/drawing/2014/main" id="{990A77BA-0352-BB3F-972E-98E53B8B5653}"/>
              </a:ext>
            </a:extLst>
          </p:cNvPr>
          <p:cNvSpPr txBox="1"/>
          <p:nvPr/>
        </p:nvSpPr>
        <p:spPr>
          <a:xfrm>
            <a:off x="5144545" y="2435087"/>
            <a:ext cx="3891171" cy="2554545"/>
          </a:xfrm>
          <a:prstGeom prst="rect">
            <a:avLst/>
          </a:prstGeom>
          <a:noFill/>
        </p:spPr>
        <p:txBody>
          <a:bodyPr wrap="square" rtlCol="0">
            <a:spAutoFit/>
          </a:bodyPr>
          <a:lstStyle/>
          <a:p>
            <a:pPr algn="just"/>
            <a:r>
              <a:rPr lang="ru-RU" sz="2000" dirty="0">
                <a:latin typeface="Arial" panose="020B0604020202020204" pitchFamily="34" charset="0"/>
                <a:cs typeface="Arial" panose="020B0604020202020204" pitchFamily="34" charset="0"/>
              </a:rPr>
              <a:t>На муниципальные, промышленные и сельскохозяйственные отходы и сточные воды </a:t>
            </a:r>
            <a:r>
              <a:rPr lang="ru-RU" sz="2000" b="1" dirty="0">
                <a:latin typeface="Arial" panose="020B0604020202020204" pitchFamily="34" charset="0"/>
                <a:cs typeface="Arial" panose="020B0604020202020204" pitchFamily="34" charset="0"/>
              </a:rPr>
              <a:t> - наземные источники загрязнения - </a:t>
            </a:r>
            <a:r>
              <a:rPr lang="ru-RU" sz="2000" dirty="0">
                <a:latin typeface="Arial" panose="020B0604020202020204" pitchFamily="34" charset="0"/>
                <a:cs typeface="Arial" panose="020B0604020202020204" pitchFamily="34" charset="0"/>
              </a:rPr>
              <a:t>приходится </a:t>
            </a:r>
            <a:r>
              <a:rPr lang="ru-RU" sz="2000" b="1" dirty="0">
                <a:latin typeface="Arial" panose="020B0604020202020204" pitchFamily="34" charset="0"/>
                <a:cs typeface="Arial" panose="020B0604020202020204" pitchFamily="34" charset="0"/>
              </a:rPr>
              <a:t>до 80 процентов всего загрязнения морской среды. </a:t>
            </a:r>
          </a:p>
        </p:txBody>
      </p:sp>
    </p:spTree>
    <p:extLst>
      <p:ext uri="{BB962C8B-B14F-4D97-AF65-F5344CB8AC3E}">
        <p14:creationId xmlns:p14="http://schemas.microsoft.com/office/powerpoint/2010/main" val="3977753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E89A41-D970-A264-B31F-8047541A1AD6}"/>
              </a:ext>
            </a:extLst>
          </p:cNvPr>
          <p:cNvSpPr txBox="1"/>
          <p:nvPr/>
        </p:nvSpPr>
        <p:spPr>
          <a:xfrm>
            <a:off x="109330" y="0"/>
            <a:ext cx="8776253" cy="830997"/>
          </a:xfrm>
          <a:prstGeom prst="rect">
            <a:avLst/>
          </a:prstGeom>
          <a:noFill/>
        </p:spPr>
        <p:txBody>
          <a:bodyPr wrap="square" rtlCol="0">
            <a:spAutoFit/>
          </a:bodyPr>
          <a:lstStyle/>
          <a:p>
            <a:pPr algn="ctr"/>
            <a:r>
              <a:rPr lang="ru-RU" sz="2400" b="1" i="0" dirty="0">
                <a:solidFill>
                  <a:srgbClr val="0A97D9"/>
                </a:solidFill>
                <a:effectLst/>
                <a:latin typeface="Arial" panose="020B0604020202020204" pitchFamily="34" charset="0"/>
                <a:cs typeface="Arial" panose="020B0604020202020204" pitchFamily="34" charset="0"/>
              </a:rPr>
              <a:t>14.2</a:t>
            </a:r>
            <a:r>
              <a:rPr lang="ru-RU" sz="2400" b="1" i="0" dirty="0">
                <a:solidFill>
                  <a:srgbClr val="1A1A1A"/>
                </a:solidFill>
                <a:effectLst/>
                <a:latin typeface="Arial" panose="020B0604020202020204" pitchFamily="34" charset="0"/>
                <a:cs typeface="Arial" panose="020B0604020202020204" pitchFamily="34" charset="0"/>
              </a:rPr>
              <a:t> Защита и восстановление морских и прибрежных экосистем</a:t>
            </a:r>
            <a:endParaRPr lang="ru-RU" sz="2400" b="1" dirty="0"/>
          </a:p>
        </p:txBody>
      </p:sp>
      <p:sp>
        <p:nvSpPr>
          <p:cNvPr id="3" name="TextBox 2">
            <a:extLst>
              <a:ext uri="{FF2B5EF4-FFF2-40B4-BE49-F238E27FC236}">
                <a16:creationId xmlns:a16="http://schemas.microsoft.com/office/drawing/2014/main" id="{700C2325-37B9-EEC0-D750-38E22A657A58}"/>
              </a:ext>
            </a:extLst>
          </p:cNvPr>
          <p:cNvSpPr txBox="1"/>
          <p:nvPr/>
        </p:nvSpPr>
        <p:spPr>
          <a:xfrm>
            <a:off x="417444" y="940545"/>
            <a:ext cx="8309112" cy="1015663"/>
          </a:xfrm>
          <a:prstGeom prst="rect">
            <a:avLst/>
          </a:prstGeom>
          <a:noFill/>
        </p:spPr>
        <p:txBody>
          <a:bodyPr wrap="square" rtlCol="0">
            <a:spAutoFit/>
          </a:bodyPr>
          <a:lstStyle/>
          <a:p>
            <a:pPr algn="ctr"/>
            <a:r>
              <a:rPr lang="ru-RU" sz="2000" i="1" dirty="0">
                <a:latin typeface="Arial" panose="020B0604020202020204" pitchFamily="34" charset="0"/>
                <a:cs typeface="Arial" panose="020B0604020202020204" pitchFamily="34" charset="0"/>
              </a:rPr>
              <a:t>Шельф – относительно выровненная и относительно мелководная часть морского (океанического) дна, прилегающая к берегу океана или моря</a:t>
            </a:r>
          </a:p>
        </p:txBody>
      </p:sp>
      <p:pic>
        <p:nvPicPr>
          <p:cNvPr id="4" name="Рисунок 3">
            <a:extLst>
              <a:ext uri="{FF2B5EF4-FFF2-40B4-BE49-F238E27FC236}">
                <a16:creationId xmlns:a16="http://schemas.microsoft.com/office/drawing/2014/main" id="{1A6EE7A9-14B9-C27C-B8FA-15569DD77701}"/>
              </a:ext>
            </a:extLst>
          </p:cNvPr>
          <p:cNvPicPr>
            <a:picLocks noChangeAspect="1"/>
          </p:cNvPicPr>
          <p:nvPr/>
        </p:nvPicPr>
        <p:blipFill>
          <a:blip r:embed="rId2"/>
          <a:stretch>
            <a:fillRect/>
          </a:stretch>
        </p:blipFill>
        <p:spPr>
          <a:xfrm>
            <a:off x="128586" y="1928219"/>
            <a:ext cx="5441140" cy="3631961"/>
          </a:xfrm>
          <a:prstGeom prst="rect">
            <a:avLst/>
          </a:prstGeom>
        </p:spPr>
      </p:pic>
      <p:pic>
        <p:nvPicPr>
          <p:cNvPr id="6" name="Рисунок 5">
            <a:extLst>
              <a:ext uri="{FF2B5EF4-FFF2-40B4-BE49-F238E27FC236}">
                <a16:creationId xmlns:a16="http://schemas.microsoft.com/office/drawing/2014/main" id="{9472C46C-61E4-A4B3-C670-2663E75528AA}"/>
              </a:ext>
            </a:extLst>
          </p:cNvPr>
          <p:cNvPicPr>
            <a:picLocks noChangeAspect="1"/>
          </p:cNvPicPr>
          <p:nvPr/>
        </p:nvPicPr>
        <p:blipFill>
          <a:blip r:embed="rId3"/>
          <a:stretch>
            <a:fillRect/>
          </a:stretch>
        </p:blipFill>
        <p:spPr>
          <a:xfrm>
            <a:off x="5699557" y="2065756"/>
            <a:ext cx="3335113" cy="2223408"/>
          </a:xfrm>
          <a:prstGeom prst="rect">
            <a:avLst/>
          </a:prstGeom>
        </p:spPr>
      </p:pic>
      <p:pic>
        <p:nvPicPr>
          <p:cNvPr id="7" name="Рисунок 6">
            <a:extLst>
              <a:ext uri="{FF2B5EF4-FFF2-40B4-BE49-F238E27FC236}">
                <a16:creationId xmlns:a16="http://schemas.microsoft.com/office/drawing/2014/main" id="{A36C6A3F-F29A-0514-F4D5-F3C55037ECE1}"/>
              </a:ext>
            </a:extLst>
          </p:cNvPr>
          <p:cNvPicPr>
            <a:picLocks noChangeAspect="1"/>
          </p:cNvPicPr>
          <p:nvPr/>
        </p:nvPicPr>
        <p:blipFill>
          <a:blip r:embed="rId4"/>
          <a:stretch>
            <a:fillRect/>
          </a:stretch>
        </p:blipFill>
        <p:spPr>
          <a:xfrm>
            <a:off x="3378683" y="4598712"/>
            <a:ext cx="5765317" cy="2259288"/>
          </a:xfrm>
          <a:prstGeom prst="rect">
            <a:avLst/>
          </a:prstGeom>
        </p:spPr>
      </p:pic>
      <p:sp>
        <p:nvSpPr>
          <p:cNvPr id="8" name="TextBox 7">
            <a:extLst>
              <a:ext uri="{FF2B5EF4-FFF2-40B4-BE49-F238E27FC236}">
                <a16:creationId xmlns:a16="http://schemas.microsoft.com/office/drawing/2014/main" id="{F20CAC41-4627-9040-3A31-C6882364910B}"/>
              </a:ext>
            </a:extLst>
          </p:cNvPr>
          <p:cNvSpPr txBox="1"/>
          <p:nvPr/>
        </p:nvSpPr>
        <p:spPr>
          <a:xfrm>
            <a:off x="68329" y="5470426"/>
            <a:ext cx="3379305" cy="1477328"/>
          </a:xfrm>
          <a:prstGeom prst="rect">
            <a:avLst/>
          </a:prstGeom>
          <a:noFill/>
        </p:spPr>
        <p:txBody>
          <a:bodyPr wrap="square" rtlCol="0">
            <a:spAutoFit/>
          </a:bodyPr>
          <a:lstStyle/>
          <a:p>
            <a:r>
              <a:rPr lang="ru-RU" dirty="0"/>
              <a:t>Абразия</a:t>
            </a:r>
          </a:p>
          <a:p>
            <a:r>
              <a:rPr lang="ru-RU" dirty="0"/>
              <a:t>Аккумуляция</a:t>
            </a:r>
          </a:p>
          <a:p>
            <a:r>
              <a:rPr lang="ru-RU" dirty="0"/>
              <a:t>Приливные процессы</a:t>
            </a:r>
          </a:p>
          <a:p>
            <a:r>
              <a:rPr lang="ru-RU" dirty="0"/>
              <a:t>Биогенное </a:t>
            </a:r>
            <a:r>
              <a:rPr lang="ru-RU" dirty="0" err="1"/>
              <a:t>рельефообразование</a:t>
            </a:r>
            <a:r>
              <a:rPr lang="ru-RU" dirty="0"/>
              <a:t> (рифы)</a:t>
            </a:r>
          </a:p>
        </p:txBody>
      </p:sp>
    </p:spTree>
    <p:extLst>
      <p:ext uri="{BB962C8B-B14F-4D97-AF65-F5344CB8AC3E}">
        <p14:creationId xmlns:p14="http://schemas.microsoft.com/office/powerpoint/2010/main" val="1107501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29498E1-CAB4-0E89-F7C1-07D6EE1D8369}"/>
              </a:ext>
            </a:extLst>
          </p:cNvPr>
          <p:cNvPicPr>
            <a:picLocks noChangeAspect="1"/>
          </p:cNvPicPr>
          <p:nvPr/>
        </p:nvPicPr>
        <p:blipFill>
          <a:blip r:embed="rId2"/>
          <a:stretch>
            <a:fillRect/>
          </a:stretch>
        </p:blipFill>
        <p:spPr>
          <a:xfrm>
            <a:off x="0" y="1607343"/>
            <a:ext cx="9144000" cy="3643313"/>
          </a:xfrm>
          <a:prstGeom prst="rect">
            <a:avLst/>
          </a:prstGeom>
        </p:spPr>
      </p:pic>
      <p:sp>
        <p:nvSpPr>
          <p:cNvPr id="6" name="TextBox 5">
            <a:extLst>
              <a:ext uri="{FF2B5EF4-FFF2-40B4-BE49-F238E27FC236}">
                <a16:creationId xmlns:a16="http://schemas.microsoft.com/office/drawing/2014/main" id="{8FB9A8FE-93B2-FC26-08A6-1DF49CEFA5A8}"/>
              </a:ext>
            </a:extLst>
          </p:cNvPr>
          <p:cNvSpPr txBox="1"/>
          <p:nvPr/>
        </p:nvSpPr>
        <p:spPr>
          <a:xfrm>
            <a:off x="899491" y="185027"/>
            <a:ext cx="734501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A97D9"/>
                </a:solidFill>
                <a:effectLst/>
                <a:uLnTx/>
                <a:uFillTx/>
                <a:latin typeface="Arial" panose="020B0604020202020204" pitchFamily="34" charset="0"/>
                <a:ea typeface="+mn-ea"/>
                <a:cs typeface="Arial" panose="020B0604020202020204" pitchFamily="34" charset="0"/>
              </a:rPr>
              <a:t>14.2</a:t>
            </a:r>
            <a:r>
              <a:rPr kumimoji="0" lang="ru-RU" sz="2400" b="1"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 Защита и восстановление морских и прибрежных экосистем</a:t>
            </a:r>
            <a:endParaRPr kumimoji="0" lang="ru-RU"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946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3847AEA-AA4D-301E-1793-27C9C92758A8}"/>
              </a:ext>
            </a:extLst>
          </p:cNvPr>
          <p:cNvPicPr>
            <a:picLocks noChangeAspect="1"/>
          </p:cNvPicPr>
          <p:nvPr/>
        </p:nvPicPr>
        <p:blipFill rotWithShape="1">
          <a:blip r:embed="rId3"/>
          <a:srcRect l="3290" t="48132" r="3157" b="19590"/>
          <a:stretch/>
        </p:blipFill>
        <p:spPr>
          <a:xfrm>
            <a:off x="351483" y="1234853"/>
            <a:ext cx="8554454" cy="1660219"/>
          </a:xfrm>
          <a:prstGeom prst="rect">
            <a:avLst/>
          </a:prstGeom>
        </p:spPr>
      </p:pic>
      <p:sp>
        <p:nvSpPr>
          <p:cNvPr id="5" name="TextBox 4">
            <a:extLst>
              <a:ext uri="{FF2B5EF4-FFF2-40B4-BE49-F238E27FC236}">
                <a16:creationId xmlns:a16="http://schemas.microsoft.com/office/drawing/2014/main" id="{F8DC6FB9-90E0-3134-C878-FF9FC7EDA327}"/>
              </a:ext>
            </a:extLst>
          </p:cNvPr>
          <p:cNvSpPr txBox="1"/>
          <p:nvPr/>
        </p:nvSpPr>
        <p:spPr>
          <a:xfrm>
            <a:off x="624893" y="33175"/>
            <a:ext cx="8181474" cy="1107996"/>
          </a:xfrm>
          <a:prstGeom prst="rect">
            <a:avLst/>
          </a:prstGeom>
          <a:noFill/>
        </p:spPr>
        <p:txBody>
          <a:bodyPr wrap="square" rtlCol="0">
            <a:spAutoFit/>
          </a:bodyPr>
          <a:lstStyle/>
          <a:p>
            <a:pPr algn="ctr"/>
            <a:r>
              <a:rPr lang="ru-RU" sz="2400" b="1" i="0" dirty="0">
                <a:solidFill>
                  <a:srgbClr val="0A97D9"/>
                </a:solidFill>
                <a:effectLst/>
                <a:latin typeface="Arial" panose="020B0604020202020204" pitchFamily="34" charset="0"/>
                <a:cs typeface="Arial" panose="020B0604020202020204" pitchFamily="34" charset="0"/>
              </a:rPr>
              <a:t>14.3</a:t>
            </a:r>
            <a:r>
              <a:rPr lang="ru-RU" sz="2400" b="1" i="0" dirty="0">
                <a:solidFill>
                  <a:srgbClr val="1A1A1A"/>
                </a:solidFill>
                <a:effectLst/>
                <a:latin typeface="Arial" panose="020B0604020202020204" pitchFamily="34" charset="0"/>
                <a:cs typeface="Arial" panose="020B0604020202020204" pitchFamily="34" charset="0"/>
              </a:rPr>
              <a:t> Минимизировать последствия закисления океана</a:t>
            </a:r>
          </a:p>
          <a:p>
            <a:endParaRPr lang="ru-RU" dirty="0"/>
          </a:p>
        </p:txBody>
      </p:sp>
      <p:sp>
        <p:nvSpPr>
          <p:cNvPr id="6" name="TextBox 5">
            <a:extLst>
              <a:ext uri="{FF2B5EF4-FFF2-40B4-BE49-F238E27FC236}">
                <a16:creationId xmlns:a16="http://schemas.microsoft.com/office/drawing/2014/main" id="{99E18C06-0103-5ECC-982C-FE40454BEC33}"/>
              </a:ext>
            </a:extLst>
          </p:cNvPr>
          <p:cNvSpPr txBox="1"/>
          <p:nvPr/>
        </p:nvSpPr>
        <p:spPr>
          <a:xfrm>
            <a:off x="784573" y="865521"/>
            <a:ext cx="7688275" cy="369332"/>
          </a:xfrm>
          <a:prstGeom prst="rect">
            <a:avLst/>
          </a:prstGeom>
          <a:noFill/>
        </p:spPr>
        <p:txBody>
          <a:bodyPr wrap="square" rtlCol="0">
            <a:spAutoFit/>
          </a:bodyPr>
          <a:lstStyle/>
          <a:p>
            <a:r>
              <a:rPr lang="ru-RU" i="1" dirty="0">
                <a:latin typeface="Arial" panose="020B0604020202020204" pitchFamily="34" charset="0"/>
                <a:cs typeface="Arial" panose="020B0604020202020204" pitchFamily="34" charset="0"/>
              </a:rPr>
              <a:t>Динамика основных параметров состояния Мирового океана</a:t>
            </a:r>
          </a:p>
        </p:txBody>
      </p:sp>
      <p:sp>
        <p:nvSpPr>
          <p:cNvPr id="7" name="Овал 6">
            <a:extLst>
              <a:ext uri="{FF2B5EF4-FFF2-40B4-BE49-F238E27FC236}">
                <a16:creationId xmlns:a16="http://schemas.microsoft.com/office/drawing/2014/main" id="{152F78F8-CC3E-3D3E-EA7D-B915C4DB970D}"/>
              </a:ext>
            </a:extLst>
          </p:cNvPr>
          <p:cNvSpPr/>
          <p:nvPr/>
        </p:nvSpPr>
        <p:spPr>
          <a:xfrm>
            <a:off x="238063" y="1284591"/>
            <a:ext cx="1294790" cy="173370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5EB65198-25E1-5E45-4A68-24B320735AF1}"/>
              </a:ext>
            </a:extLst>
          </p:cNvPr>
          <p:cNvSpPr txBox="1"/>
          <p:nvPr/>
        </p:nvSpPr>
        <p:spPr>
          <a:xfrm>
            <a:off x="555955" y="3650285"/>
            <a:ext cx="7900416" cy="534009"/>
          </a:xfrm>
          <a:prstGeom prst="rect">
            <a:avLst/>
          </a:prstGeom>
          <a:noFill/>
        </p:spPr>
        <p:txBody>
          <a:bodyPr wrap="square" rtlCol="0">
            <a:spAutoFit/>
          </a:bodyPr>
          <a:lstStyle/>
          <a:p>
            <a:endParaRPr lang="ru-RU" dirty="0"/>
          </a:p>
        </p:txBody>
      </p:sp>
      <p:sp>
        <p:nvSpPr>
          <p:cNvPr id="10" name="TextBox 9">
            <a:extLst>
              <a:ext uri="{FF2B5EF4-FFF2-40B4-BE49-F238E27FC236}">
                <a16:creationId xmlns:a16="http://schemas.microsoft.com/office/drawing/2014/main" id="{6B691089-2DDB-42DF-341E-CB230BE011D7}"/>
              </a:ext>
            </a:extLst>
          </p:cNvPr>
          <p:cNvSpPr txBox="1"/>
          <p:nvPr/>
        </p:nvSpPr>
        <p:spPr>
          <a:xfrm>
            <a:off x="555955" y="4476610"/>
            <a:ext cx="8289154" cy="1631216"/>
          </a:xfrm>
          <a:prstGeom prst="rect">
            <a:avLst/>
          </a:prstGeom>
          <a:noFill/>
        </p:spPr>
        <p:txBody>
          <a:bodyPr wrap="square" rtlCol="0">
            <a:spAutoFit/>
          </a:bodyPr>
          <a:lstStyle/>
          <a:p>
            <a:pPr algn="just"/>
            <a:r>
              <a:rPr lang="ru-RU" sz="2000" dirty="0">
                <a:latin typeface="Arial" panose="020B0604020202020204" pitchFamily="34" charset="0"/>
                <a:cs typeface="Arial" panose="020B0604020202020204" pitchFamily="34" charset="0"/>
              </a:rPr>
              <a:t>Уровень рН современных поверхностных океанских вод уже на 0,1 ниже, чем в доиндустриальные времена, и в </a:t>
            </a:r>
            <a:r>
              <a:rPr lang="en-US" sz="2000" dirty="0">
                <a:latin typeface="Arial" panose="020B0604020202020204" pitchFamily="34" charset="0"/>
                <a:cs typeface="Arial" panose="020B0604020202020204" pitchFamily="34" charset="0"/>
              </a:rPr>
              <a:t>XXI</a:t>
            </a:r>
            <a:r>
              <a:rPr lang="ru-RU" sz="2000" dirty="0">
                <a:latin typeface="Arial" panose="020B0604020202020204" pitchFamily="34" charset="0"/>
                <a:cs typeface="Arial" panose="020B0604020202020204" pitchFamily="34" charset="0"/>
              </a:rPr>
              <a:t> веке прогнозируется дополнительное снижение на 0,33 единицы рН в </a:t>
            </a:r>
            <a:r>
              <a:rPr lang="en-US" sz="2000" dirty="0">
                <a:latin typeface="Arial" panose="020B0604020202020204" pitchFamily="34" charset="0"/>
                <a:cs typeface="Arial" panose="020B0604020202020204" pitchFamily="34" charset="0"/>
              </a:rPr>
              <a:t>c</a:t>
            </a:r>
            <a:r>
              <a:rPr lang="ru-RU" sz="2000" dirty="0" err="1">
                <a:latin typeface="Arial" panose="020B0604020202020204" pitchFamily="34" charset="0"/>
                <a:cs typeface="Arial" panose="020B0604020202020204" pitchFamily="34" charset="0"/>
              </a:rPr>
              <a:t>лучае</a:t>
            </a:r>
            <a:r>
              <a:rPr lang="ru-RU" sz="2000" dirty="0">
                <a:latin typeface="Arial" panose="020B0604020202020204" pitchFamily="34" charset="0"/>
                <a:cs typeface="Arial" panose="020B0604020202020204" pitchFamily="34" charset="0"/>
              </a:rPr>
              <a:t> быстрого повышения концентрации углекислого газа в воздухе.</a:t>
            </a:r>
          </a:p>
        </p:txBody>
      </p:sp>
      <p:sp>
        <p:nvSpPr>
          <p:cNvPr id="11" name="TextBox 10">
            <a:extLst>
              <a:ext uri="{FF2B5EF4-FFF2-40B4-BE49-F238E27FC236}">
                <a16:creationId xmlns:a16="http://schemas.microsoft.com/office/drawing/2014/main" id="{642F4C2E-08C0-EEB1-988C-355349E07043}"/>
              </a:ext>
            </a:extLst>
          </p:cNvPr>
          <p:cNvSpPr txBox="1"/>
          <p:nvPr/>
        </p:nvSpPr>
        <p:spPr>
          <a:xfrm>
            <a:off x="555955" y="3581240"/>
            <a:ext cx="8349982" cy="400110"/>
          </a:xfrm>
          <a:prstGeom prst="rect">
            <a:avLst/>
          </a:prstGeom>
          <a:noFill/>
        </p:spPr>
        <p:txBody>
          <a:bodyPr wrap="square" rtlCol="0">
            <a:spAutoFit/>
          </a:bodyPr>
          <a:lstStyle/>
          <a:p>
            <a:r>
              <a:rPr lang="ru-RU" sz="2000" dirty="0">
                <a:latin typeface="Arial" panose="020B0604020202020204" pitchFamily="34" charset="0"/>
                <a:cs typeface="Arial" panose="020B0604020202020204" pitchFamily="34" charset="0"/>
              </a:rPr>
              <a:t>Уровень рН – водородный показатель - мера кислотности растворов</a:t>
            </a:r>
          </a:p>
        </p:txBody>
      </p:sp>
    </p:spTree>
    <p:extLst>
      <p:ext uri="{BB962C8B-B14F-4D97-AF65-F5344CB8AC3E}">
        <p14:creationId xmlns:p14="http://schemas.microsoft.com/office/powerpoint/2010/main" val="3532489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F71E65B-DE17-6262-DD8C-9113B5BE34F3}"/>
              </a:ext>
            </a:extLst>
          </p:cNvPr>
          <p:cNvPicPr>
            <a:picLocks noChangeAspect="1"/>
          </p:cNvPicPr>
          <p:nvPr/>
        </p:nvPicPr>
        <p:blipFill>
          <a:blip r:embed="rId2"/>
          <a:stretch>
            <a:fillRect/>
          </a:stretch>
        </p:blipFill>
        <p:spPr>
          <a:xfrm>
            <a:off x="292516" y="1128215"/>
            <a:ext cx="8558967" cy="5038891"/>
          </a:xfrm>
          <a:prstGeom prst="rect">
            <a:avLst/>
          </a:prstGeom>
        </p:spPr>
      </p:pic>
      <p:sp>
        <p:nvSpPr>
          <p:cNvPr id="3" name="TextBox 2">
            <a:extLst>
              <a:ext uri="{FF2B5EF4-FFF2-40B4-BE49-F238E27FC236}">
                <a16:creationId xmlns:a16="http://schemas.microsoft.com/office/drawing/2014/main" id="{ACB0496C-2B7F-6F35-EDC9-F8BFD64DDABD}"/>
              </a:ext>
            </a:extLst>
          </p:cNvPr>
          <p:cNvSpPr txBox="1"/>
          <p:nvPr/>
        </p:nvSpPr>
        <p:spPr>
          <a:xfrm>
            <a:off x="79514" y="229229"/>
            <a:ext cx="9064486" cy="461665"/>
          </a:xfrm>
          <a:prstGeom prst="rect">
            <a:avLst/>
          </a:prstGeom>
          <a:noFill/>
        </p:spPr>
        <p:txBody>
          <a:bodyPr wrap="square" rtlCol="0">
            <a:spAutoFit/>
          </a:bodyPr>
          <a:lstStyle/>
          <a:p>
            <a:r>
              <a:rPr lang="ru-RU" sz="2400" b="1" dirty="0">
                <a:latin typeface="Arial" panose="020B0604020202020204" pitchFamily="34" charset="0"/>
                <a:cs typeface="Arial" panose="020B0604020202020204" pitchFamily="34" charset="0"/>
              </a:rPr>
              <a:t>Изменение кислотности Мирового океана с 1985 по 2021 г.</a:t>
            </a:r>
          </a:p>
        </p:txBody>
      </p:sp>
    </p:spTree>
    <p:extLst>
      <p:ext uri="{BB962C8B-B14F-4D97-AF65-F5344CB8AC3E}">
        <p14:creationId xmlns:p14="http://schemas.microsoft.com/office/powerpoint/2010/main" val="1568116788"/>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244</TotalTime>
  <Words>1336</Words>
  <Application>Microsoft Office PowerPoint</Application>
  <PresentationFormat>Экран (4:3)</PresentationFormat>
  <Paragraphs>92</Paragraphs>
  <Slides>23</Slides>
  <Notes>5</Notes>
  <HiddenSlides>0</HiddenSlides>
  <MMClips>0</MMClips>
  <ScaleCrop>false</ScaleCrop>
  <HeadingPairs>
    <vt:vector size="6" baseType="variant">
      <vt:variant>
        <vt:lpstr>Использованные шрифты</vt:lpstr>
      </vt:variant>
      <vt:variant>
        <vt:i4>6</vt:i4>
      </vt:variant>
      <vt:variant>
        <vt:lpstr>Тема</vt:lpstr>
      </vt:variant>
      <vt:variant>
        <vt:i4>2</vt:i4>
      </vt:variant>
      <vt:variant>
        <vt:lpstr>Заголовки слайдов</vt:lpstr>
      </vt:variant>
      <vt:variant>
        <vt:i4>23</vt:i4>
      </vt:variant>
    </vt:vector>
  </HeadingPairs>
  <TitlesOfParts>
    <vt:vector size="31" baseType="lpstr">
      <vt:lpstr>Arial</vt:lpstr>
      <vt:lpstr>Calibri</vt:lpstr>
      <vt:lpstr>Calibri Light</vt:lpstr>
      <vt:lpstr>Lato</vt:lpstr>
      <vt:lpstr>Roboto</vt:lpstr>
      <vt:lpstr>Times New Roman</vt:lpstr>
      <vt:lpstr>Тема Office</vt:lpstr>
      <vt:lpstr>2_Тема Office</vt:lpstr>
      <vt:lpstr>РЕГИОНАЛЬНЫЕ МОРЯ КАК ОСОБЫЙ ОБЪЕКТ ОХРАНЫ В МИРОВОМ ОКЕАНЕ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РЕГИОНАЛЬНЫЕ МОРЯ КАК ОСОБЫЙ ОБЪЕКТ ОХРАНЫ В МИРОВОМ ОКЕАНЕ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РЕГИОНАЛЬНЫЕ МОРЯ КАК ОСОБЫЙ ОБЪЕКТ ОХРАНЫ В МИРОВОМ ОКЕАНЕ</dc:title>
  <dc:creator>Oksana Klimanova</dc:creator>
  <cp:lastModifiedBy>Oksana Klimanova</cp:lastModifiedBy>
  <cp:revision>7</cp:revision>
  <dcterms:created xsi:type="dcterms:W3CDTF">2023-08-27T18:57:31Z</dcterms:created>
  <dcterms:modified xsi:type="dcterms:W3CDTF">2023-09-01T14:56:07Z</dcterms:modified>
</cp:coreProperties>
</file>