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4153" r:id="rId2"/>
  </p:sldMasterIdLst>
  <p:notesMasterIdLst>
    <p:notesMasterId r:id="rId24"/>
  </p:notesMasterIdLst>
  <p:handoutMasterIdLst>
    <p:handoutMasterId r:id="rId25"/>
  </p:handoutMasterIdLst>
  <p:sldIdLst>
    <p:sldId id="409" r:id="rId3"/>
    <p:sldId id="677" r:id="rId4"/>
    <p:sldId id="654" r:id="rId5"/>
    <p:sldId id="410" r:id="rId6"/>
    <p:sldId id="559" r:id="rId7"/>
    <p:sldId id="576" r:id="rId8"/>
    <p:sldId id="413" r:id="rId9"/>
    <p:sldId id="615" r:id="rId10"/>
    <p:sldId id="616" r:id="rId11"/>
    <p:sldId id="617" r:id="rId12"/>
    <p:sldId id="627" r:id="rId13"/>
    <p:sldId id="580" r:id="rId14"/>
    <p:sldId id="658" r:id="rId15"/>
    <p:sldId id="635" r:id="rId16"/>
    <p:sldId id="562" r:id="rId17"/>
    <p:sldId id="668" r:id="rId18"/>
    <p:sldId id="678" r:id="rId19"/>
    <p:sldId id="493" r:id="rId20"/>
    <p:sldId id="596" r:id="rId21"/>
    <p:sldId id="416" r:id="rId22"/>
    <p:sldId id="41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800000"/>
    <a:srgbClr val="FFCC99"/>
    <a:srgbClr val="A51316"/>
    <a:srgbClr val="DDDDDD"/>
    <a:srgbClr val="B2B2B2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142" autoAdjust="0"/>
  </p:normalViewPr>
  <p:slideViewPr>
    <p:cSldViewPr>
      <p:cViewPr varScale="1">
        <p:scale>
          <a:sx n="101" d="100"/>
          <a:sy n="101" d="100"/>
        </p:scale>
        <p:origin x="12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092AAD6-3040-4516-8B07-857D9BFB32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090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/>
              <a:t>Образец текста</a:t>
            </a:r>
          </a:p>
          <a:p>
            <a:pPr lvl="1"/>
            <a:r>
              <a:rPr lang="en-US" altLang="ru-RU" noProof="0"/>
              <a:t>Второй уровень</a:t>
            </a:r>
          </a:p>
          <a:p>
            <a:pPr lvl="2"/>
            <a:r>
              <a:rPr lang="en-US" altLang="ru-RU" noProof="0"/>
              <a:t>Третий уровень</a:t>
            </a:r>
          </a:p>
          <a:p>
            <a:pPr lvl="3"/>
            <a:r>
              <a:rPr lang="en-US" altLang="ru-RU" noProof="0"/>
              <a:t>Четвертый уровень</a:t>
            </a:r>
          </a:p>
          <a:p>
            <a:pPr lvl="4"/>
            <a:r>
              <a:rPr lang="en-US" altLang="ru-RU" noProof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BE2AACC-0887-4A69-861B-A3C757FF52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41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40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09F4E-F31F-40DD-830A-46BE3709C4E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0"/>
              </a:spcBef>
              <a:buClr>
                <a:srgbClr val="000000"/>
              </a:buClr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401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AACC-0887-4A69-861B-A3C757FF527A}" type="slidenum">
              <a:rPr lang="en-US" altLang="ru-RU" smtClean="0"/>
              <a:pPr>
                <a:defRPr/>
              </a:pPr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476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9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0"/>
              </a:spcBef>
              <a:buClr>
                <a:srgbClr val="000000"/>
              </a:buClr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401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0D2F-A6E8-492C-9B11-2FB38368E4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634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F781-1481-4C2E-89E4-E3D02C825C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748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402-959F-4088-9DA7-8FFBBEDFD5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096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86044-5A84-4DBA-96D2-4BF987265FFE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06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F10B6-E208-401B-8E6A-126476B39042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9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BF178-C221-4D2C-9082-2A7AD32E0C94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4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CEF7B-BFD2-4666-9099-6F724B6B299A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5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73C8A-8FBA-499A-A59F-99BCB2387CF6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6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8EEC4-E028-4157-A1F4-D41B0305F19B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5E9DE-6A15-4A98-B69D-3BA3A93AE2A8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F13139-59D0-4E9E-98E1-711B099493F8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0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5F67-92F1-415E-A9DD-B37F85C5A7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59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6918A-A0EC-4C75-8253-7D8E3867DE09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4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31F19-4FC3-4557-9A42-450394F6BA67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9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14B76-F69F-46CE-9712-74D907A69187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0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0448-4CD8-4211-AAFC-D2F466945B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432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D5DD-8A97-4979-9CDB-C81F6ADB23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9003-18C4-429C-8830-05C8561AF2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129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55DF-33ED-4FBD-BBCB-FD1E7668E2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9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CACD-918D-44F1-9162-ACFAC0CF81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71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3261-4253-4084-A1A8-0F212F07F1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123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A38B-D2EE-4480-A73E-014C7FB0C5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77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9C38A5-8262-42DD-97F4-496C30E84C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D4B18-6102-432A-8C36-E1A02E985BE7}" type="slidenum"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koroleva@cs.msu.s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255713" y="1720850"/>
            <a:ext cx="63769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0" y="9525"/>
            <a:ext cx="9278938" cy="6848475"/>
          </a:xfrm>
          <a:prstGeom prst="rect">
            <a:avLst/>
          </a:prstGeom>
          <a:noFill/>
          <a:ln w="7620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50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925638" y="620713"/>
            <a:ext cx="5526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МГУ имени М.В. Ломоносова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Географический факультет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3760788"/>
            <a:ext cx="2312988" cy="212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060700" y="4308475"/>
            <a:ext cx="259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Елена Григорьевна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кафедра биогеографии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50" dirty="0">
              <a:solidFill>
                <a:schemeClr val="accent2"/>
              </a:solidFill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060700" y="5373688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e-mail: koroleva@cs.msu.ru</a:t>
            </a:r>
            <a:r>
              <a:rPr lang="en-US" altLang="ru-RU" sz="12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043781" y="1796857"/>
            <a:ext cx="7056437" cy="12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МОРСКИЕ БИОИНВАЗИИ: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КАК ЧУЖЕРОДНЫЕ ВСЕЛЕНЦЫ ВЛИЯЮТ НА БИОРАЗНООБРАЗИЕ, ЭКОСИСТЕМЫ И ПРИРОДОПОЛЬЗОВАНИЕ В ПРИБРЕЖНЫХ ЗОНАХ</a:t>
            </a:r>
            <a:endParaRPr lang="ru-RU" altLang="ru-RU" sz="16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932" y="3760788"/>
            <a:ext cx="3134614" cy="2082800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9D2F27E-2738-2966-0063-0A6CC1302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79" y="5154343"/>
            <a:ext cx="746851" cy="49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3312368" cy="1152128"/>
          </a:xfrm>
        </p:spPr>
        <p:txBody>
          <a:bodyPr/>
          <a:lstStyle/>
          <a:p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Рапана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7" y="980728"/>
            <a:ext cx="3311525" cy="22002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7C2B-4BE9-4EBB-AFD9-DF0BD1807C2E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286000" y="-4373563"/>
            <a:ext cx="4572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/>
              <a:t>Любимый сувенир отдыхающих на Чёрном и Азовском морях, так хорошо нам знакомая раковина из детства, в которой «шумит море», — это не что иное, как защитное скелетное образование, покрывающее тело моллюска Rapana venosa. В Россию он прибыл из Японского моря на днищах советских торпедных катеров и к концу 1950-х массово размножился у берегов Крыма, а к началу 1960-х достиг Кавказского побережья.</a:t>
            </a:r>
          </a:p>
          <a:p>
            <a:r>
              <a:rPr lang="ru-RU" altLang="ru-RU" sz="1400" dirty="0"/>
              <a:t>Венозная </a:t>
            </a:r>
            <a:r>
              <a:rPr lang="ru-RU" altLang="ru-RU" sz="1400" dirty="0" err="1"/>
              <a:t>рапана</a:t>
            </a:r>
            <a:r>
              <a:rPr lang="ru-RU" altLang="ru-RU" sz="1400" dirty="0"/>
              <a:t> — хищник. Она сразу начала массово поедать промысловых моллюсков — мидий и устриц. К середине 1990-х учёные-биологи, ведущие ежегодный мониторинг бассейна Чёрного моря, вынуждены были признать, что популяция черноморской устрицы практически полностью уничтожена. 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323528" y="3356992"/>
            <a:ext cx="8191822" cy="1616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i="1" dirty="0"/>
              <a:t>Моллюск </a:t>
            </a:r>
            <a:r>
              <a:rPr lang="ru-RU" altLang="ru-RU" sz="1200" i="1" dirty="0" err="1"/>
              <a:t>Rapana</a:t>
            </a:r>
            <a:r>
              <a:rPr lang="ru-RU" altLang="ru-RU" sz="1200" i="1" dirty="0"/>
              <a:t> 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массово </a:t>
            </a:r>
            <a:r>
              <a:rPr lang="ru-RU" altLang="ru-RU" sz="1200" i="1" dirty="0">
                <a:solidFill>
                  <a:srgbClr val="000066"/>
                </a:solidFill>
              </a:rPr>
              <a:t>размножился у берегов 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Крыма и Кавказского </a:t>
            </a:r>
            <a:r>
              <a:rPr lang="ru-RU" altLang="ru-RU" sz="1200" i="1" dirty="0">
                <a:solidFill>
                  <a:srgbClr val="000066"/>
                </a:solidFill>
              </a:rPr>
              <a:t>побережья. </a:t>
            </a:r>
            <a:endParaRPr lang="ru-RU" altLang="ru-RU" sz="1200" i="1" dirty="0" smtClean="0">
              <a:solidFill>
                <a:srgbClr val="000066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i="1" dirty="0" err="1" smtClean="0">
                <a:solidFill>
                  <a:srgbClr val="000066"/>
                </a:solidFill>
              </a:rPr>
              <a:t>Рапана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 </a:t>
            </a:r>
            <a:r>
              <a:rPr lang="ru-RU" altLang="ru-RU" sz="1200" i="1" dirty="0">
                <a:solidFill>
                  <a:srgbClr val="000066"/>
                </a:solidFill>
              </a:rPr>
              <a:t>— хищник. Она сразу начала массово поедать промысловых моллюсков — мидий и устриц. </a:t>
            </a:r>
          </a:p>
          <a:p>
            <a:r>
              <a:rPr lang="ru-RU" altLang="ru-RU" sz="1200" i="1" dirty="0" smtClean="0">
                <a:solidFill>
                  <a:srgbClr val="000066"/>
                </a:solidFill>
              </a:rPr>
              <a:t>Легко </a:t>
            </a:r>
            <a:r>
              <a:rPr lang="ru-RU" altLang="ru-RU" sz="1200" i="1" dirty="0">
                <a:solidFill>
                  <a:srgbClr val="000066"/>
                </a:solidFill>
              </a:rPr>
              <a:t>переносит экстремальные условия — загрязнение воды, низкую солёность, дефицит кислорода. 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Благодаря этому </a:t>
            </a:r>
            <a:r>
              <a:rPr lang="ru-RU" altLang="ru-RU" sz="1200" i="1" dirty="0">
                <a:solidFill>
                  <a:srgbClr val="000066"/>
                </a:solidFill>
              </a:rPr>
              <a:t>популяция моллюска значительно разрослась, нанеся ущерб местной фауне. Ситуацию сглаживает то, что мясо </a:t>
            </a:r>
            <a:r>
              <a:rPr lang="ru-RU" altLang="ru-RU" sz="1200" i="1" dirty="0" err="1">
                <a:solidFill>
                  <a:srgbClr val="000066"/>
                </a:solidFill>
              </a:rPr>
              <a:t>рапаны</a:t>
            </a:r>
            <a:r>
              <a:rPr lang="ru-RU" altLang="ru-RU" sz="1200" i="1" dirty="0">
                <a:solidFill>
                  <a:srgbClr val="000066"/>
                </a:solidFill>
              </a:rPr>
              <a:t> тоже используется в 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пищу; </a:t>
            </a:r>
            <a:r>
              <a:rPr lang="ru-RU" altLang="ru-RU" sz="1200" i="1" dirty="0">
                <a:solidFill>
                  <a:srgbClr val="000066"/>
                </a:solidFill>
              </a:rPr>
              <a:t>со временем была налажена </a:t>
            </a:r>
            <a:r>
              <a:rPr lang="ru-RU" altLang="ru-RU" sz="1200" i="1" dirty="0" smtClean="0">
                <a:solidFill>
                  <a:srgbClr val="000066"/>
                </a:solidFill>
              </a:rPr>
              <a:t>промышленная </a:t>
            </a:r>
            <a:r>
              <a:rPr lang="ru-RU" altLang="ru-RU" sz="1200" i="1" dirty="0">
                <a:solidFill>
                  <a:srgbClr val="000066"/>
                </a:solidFill>
              </a:rPr>
              <a:t>добыча</a:t>
            </a:r>
            <a:r>
              <a:rPr lang="ru-RU" altLang="ru-RU" sz="1200" dirty="0">
                <a:solidFill>
                  <a:srgbClr val="000066"/>
                </a:solidFill>
              </a:rPr>
              <a:t>.</a:t>
            </a:r>
          </a:p>
          <a:p>
            <a:endParaRPr lang="ru-RU" altLang="ru-RU" sz="1200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1124744"/>
            <a:ext cx="388843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Брюхоногий моллюск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рапана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(Rapana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thomassiana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завезен с балластными водами на судах из Японского моря в Черное. В результате произошло сильное обеднение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устричных банок</a:t>
            </a:r>
            <a:endParaRPr lang="ru-RU" sz="12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98" y="4365104"/>
            <a:ext cx="8034758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моллюск селится на твердых поверхностях и быстро достигает высокой численности. </a:t>
            </a:r>
            <a:r>
              <a:rPr lang="ru-RU" sz="1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Образует </a:t>
            </a:r>
            <a:r>
              <a:rPr lang="ru-RU" sz="1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огромные скопления</a:t>
            </a:r>
            <a:r>
              <a:rPr lang="ru-RU" sz="1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обрастая </a:t>
            </a:r>
            <a:r>
              <a:rPr lang="ru-RU" sz="1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камни, сваи, различные </a:t>
            </a:r>
            <a:r>
              <a:rPr lang="ru-RU" sz="1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гидротехнические сооружения</a:t>
            </a:r>
            <a:endParaRPr lang="ru-RU" sz="1200" b="0" i="0" u="none" strike="noStrike" baseline="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75F67-92F1-415E-A9DD-B37F85C5A717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201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Calibri" panose="020F0502020204030204"/>
              </a:rPr>
              <a:t>Дрейссена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764704"/>
            <a:ext cx="24482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200" i="1" dirty="0">
                <a:solidFill>
                  <a:prstClr val="black"/>
                </a:solidFill>
                <a:latin typeface="+mn-lt"/>
              </a:rPr>
              <a:t>Дрейссена (Dreissena </a:t>
            </a:r>
            <a:r>
              <a:rPr lang="ru-RU" sz="1200" i="1" dirty="0" err="1">
                <a:solidFill>
                  <a:prstClr val="black"/>
                </a:solidFill>
                <a:latin typeface="+mn-lt"/>
              </a:rPr>
              <a:t>polymorpha</a:t>
            </a:r>
            <a:r>
              <a:rPr lang="ru-RU" sz="1200" i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+mn-lt"/>
              </a:rPr>
              <a:t>Pallas</a:t>
            </a:r>
            <a:r>
              <a:rPr lang="ru-RU" sz="1200" i="1" dirty="0">
                <a:solidFill>
                  <a:prstClr val="black"/>
                </a:solidFill>
                <a:latin typeface="+mn-lt"/>
              </a:rPr>
              <a:t>)</a:t>
            </a:r>
            <a:r>
              <a:rPr lang="ru-RU" sz="1200" i="1" dirty="0">
                <a:solidFill>
                  <a:srgbClr val="231F20"/>
                </a:solidFill>
                <a:latin typeface="+mn-lt"/>
              </a:rPr>
              <a:t> вселилась из </a:t>
            </a:r>
            <a:r>
              <a:rPr lang="ru-RU" sz="1200" i="1" dirty="0" err="1">
                <a:solidFill>
                  <a:srgbClr val="231F20"/>
                </a:solidFill>
                <a:latin typeface="+mn-lt"/>
              </a:rPr>
              <a:t>Днепро</a:t>
            </a:r>
            <a:r>
              <a:rPr lang="ru-RU" sz="1200" i="1" dirty="0">
                <a:solidFill>
                  <a:srgbClr val="231F20"/>
                </a:solidFill>
                <a:latin typeface="+mn-lt"/>
              </a:rPr>
              <a:t>-Бугского лимана в Великие Озера в начале 1990-х гг.</a:t>
            </a:r>
            <a:endParaRPr lang="ru-RU" i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8" y="1268760"/>
            <a:ext cx="4366860" cy="24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(ВЕКТОРЫ)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B81EE-1138-4503-8D71-0D056BDEB6BA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899592" y="1916832"/>
            <a:ext cx="6335712" cy="1234697"/>
          </a:xfrm>
          <a:prstGeom prst="rect">
            <a:avLst/>
          </a:prstGeom>
          <a:solidFill>
            <a:srgbClr val="FFCC99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Судоходство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Организмы переносятся в составе сообществ обрастаний корпусов судов, в балластных водах или осадках в балластных камерах и танках. Этот способ 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очень быстрое и практически 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глобальное распространение чужеродных видов,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включая паразитов, патогенных организмов и токсичных водорослей. </a:t>
            </a:r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2483768" y="3377673"/>
            <a:ext cx="5832648" cy="95410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Аквариумистнка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 веке этот вид деятельности в ряде стран приобрел промышленный масштаб. Аквариумные виды животных и растений заносятся в водоемы </a:t>
            </a:r>
            <a:r>
              <a:rPr lang="ru-RU" sz="1400" b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случайно. </a:t>
            </a:r>
            <a:r>
              <a:rPr lang="ru-RU" sz="1400" b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Некоторые из подобных видов оказали значительное воздействие на экосистемы </a:t>
            </a:r>
            <a:r>
              <a:rPr lang="ru-RU" sz="1400" b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морей</a:t>
            </a:r>
            <a:r>
              <a:rPr lang="ru-RU" sz="1400" b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400" b="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131840" y="4960655"/>
            <a:ext cx="5184576" cy="1244893"/>
          </a:xfrm>
          <a:prstGeom prst="rect">
            <a:avLst/>
          </a:prstGeom>
          <a:solidFill>
            <a:srgbClr val="FFCC99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Марикультура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Значительным 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вектором является </a:t>
            </a:r>
            <a:r>
              <a:rPr lang="ru-RU" sz="1400" b="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марикультура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ru-RU" sz="1400" b="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аквакультура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намеренный завоз и выращивание нового 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вида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прудах, лиманах, заливах, прибрежных </a:t>
            </a:r>
            <a:r>
              <a:rPr lang="ru-RU" sz="1400" b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районах </a:t>
            </a:r>
            <a:r>
              <a:rPr lang="ru-RU" sz="14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морей и океанов</a:t>
            </a:r>
            <a:r>
              <a:rPr lang="ru-RU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DAD48B-8A88-4EE5-9068-8675751594BF}" type="slidenum">
              <a:rPr lang="ru-RU" altLang="ru-RU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215801" y="954107"/>
            <a:ext cx="7632700" cy="201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</a:t>
            </a:r>
            <a:r>
              <a:rPr lang="ru-RU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биоинвазии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различается два различных явления:</a:t>
            </a:r>
          </a:p>
          <a:p>
            <a:pPr marL="514350" indent="-514350" algn="just">
              <a:buAutoNum type="arabicParenR"/>
            </a:pP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организмов и</a:t>
            </a:r>
          </a:p>
          <a:p>
            <a:pPr marL="514350" indent="-514350" algn="just">
              <a:buAutoNum type="arabicParenR"/>
            </a:pP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существование их в новом районе как результат такого переноса</a:t>
            </a:r>
            <a:endParaRPr lang="ru-RU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26780" y="3794106"/>
            <a:ext cx="6012160" cy="14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ru-RU" sz="18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Огромное число видов выдержали транс-океанический перенос судном, но не сумели освоить новые районы. Успех выживания во время переноса и выживание в новом месте зависят от разных факторов</a:t>
            </a:r>
            <a:endParaRPr lang="ru-RU" altLang="ru-RU" sz="1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468313" y="2205038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US" altLang="ru-RU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215802" y="0"/>
            <a:ext cx="76677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"трансплантация" </a:t>
            </a:r>
            <a:r>
              <a:rPr 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для 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 переноса</a:t>
            </a: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5125"/>
            <a:ext cx="7759774" cy="1047651"/>
          </a:xfrm>
        </p:spPr>
        <p:txBody>
          <a:bodyPr/>
          <a:lstStyle/>
          <a:p>
            <a:r>
              <a:rPr lang="ru-RU" sz="3200" b="1" dirty="0">
                <a:solidFill>
                  <a:srgbClr val="000066"/>
                </a:solidFill>
              </a:rPr>
              <a:t>Еще несколько терминов </a:t>
            </a:r>
            <a:r>
              <a:rPr lang="ru-RU" sz="3200" b="1" dirty="0" smtClean="0">
                <a:solidFill>
                  <a:srgbClr val="000066"/>
                </a:solidFill>
              </a:rPr>
              <a:t>применительно </a:t>
            </a:r>
            <a:r>
              <a:rPr lang="ru-RU" sz="3200" b="1" dirty="0">
                <a:solidFill>
                  <a:srgbClr val="000066"/>
                </a:solidFill>
              </a:rPr>
              <a:t>к </a:t>
            </a:r>
            <a:r>
              <a:rPr lang="ru-RU" sz="3200" b="1" dirty="0" err="1">
                <a:solidFill>
                  <a:srgbClr val="000066"/>
                </a:solidFill>
              </a:rPr>
              <a:t>биоинвазиям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47806" cy="4764187"/>
          </a:xfrm>
        </p:spPr>
        <p:txBody>
          <a:bodyPr/>
          <a:lstStyle/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Акклиматизация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процесс формирования независимой популяции из группы </a:t>
            </a:r>
            <a:r>
              <a:rPr lang="ru-RU" sz="1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трансплантантов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природных условиях,</a:t>
            </a:r>
          </a:p>
          <a:p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Интродукция и </a:t>
            </a:r>
            <a:r>
              <a:rPr lang="ru-RU" sz="1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биоинвазия</a:t>
            </a: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синонимы понятия "вселение", т.е. это первая фаза акклиматизации, наступившая при удачной </a:t>
            </a:r>
            <a:r>
              <a:rPr lang="ru-RU" sz="1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трансплатации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(выживание переселенцев от момента попадания в новый участок до появления следующего поколения)</a:t>
            </a:r>
          </a:p>
          <a:p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Натурализация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высшая степень акклиматизации, когда вид по своей экологии сравнился с местным,  натурализовался (размножение вселенцев, появление особей следующего поколения) </a:t>
            </a:r>
          </a:p>
          <a:p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Экзот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чужеродный (экзотический) вид </a:t>
            </a:r>
          </a:p>
          <a:p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Автотрансплантация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использование транспортных средств организмами для переселения без ведома человека </a:t>
            </a:r>
          </a:p>
          <a:p>
            <a:r>
              <a:rPr lang="ru-RU" sz="1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Ноотрансплантация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целенаправленное переселение организмов человеком </a:t>
            </a:r>
          </a:p>
          <a:p>
            <a:r>
              <a:rPr lang="ru-RU" sz="1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Котрансплантация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попутная форма переноса организмов при </a:t>
            </a:r>
            <a:r>
              <a:rPr lang="ru-RU" sz="1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ноотрансплантации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75F67-92F1-415E-A9DD-B37F85C5A717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168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каналы проникновения и их частота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1600" b="1" i="1" dirty="0">
              <a:solidFill>
                <a:srgbClr val="000066"/>
              </a:solidFill>
            </a:endParaRPr>
          </a:p>
          <a:p>
            <a:pPr marL="0" indent="0">
              <a:buNone/>
              <a:defRPr/>
            </a:pPr>
            <a:r>
              <a:rPr lang="ru-RU" sz="20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 проникновения случайных чужеродных видов продолжает интенсифицироваться. Новые виды постоянно регистрируются в различных морских и пресноводных водоемах. Самым распространенным путем самопроизвольного попадания чужеродных видов являются балластные воды и проникновение по каналам, затем - обрастания и </a:t>
            </a:r>
            <a:r>
              <a:rPr lang="ru-RU" sz="2000" i="1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аквакультура</a:t>
            </a:r>
            <a:r>
              <a:rPr lang="ru-RU" sz="2000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altLang="ru-RU" sz="20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0" indent="-285750">
              <a:buFont typeface="+mj-lt"/>
              <a:buAutoNum type="romanLcPeriod"/>
              <a:defRPr/>
            </a:pPr>
            <a:fld id="{1977643C-0C86-45C3-BA24-2D91E5BE6E0A}" type="slidenum">
              <a:rPr lang="en-US" altLang="ru-RU" smtClean="0"/>
              <a:pPr marL="285750" indent="-285750">
                <a:buFont typeface="+mj-lt"/>
                <a:buAutoNum type="romanLcPeriod"/>
                <a:defRPr/>
              </a:pPr>
              <a:t>15</a:t>
            </a:fld>
            <a:endParaRPr lang="en-US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388"/>
          </a:xfrm>
          <a:solidFill>
            <a:srgbClr val="FFCC99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Морская биогеография 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059832" y="4005064"/>
            <a:ext cx="5760640" cy="2592288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для формирования экологического мировоззрения, поскольку важнейшие экологические понятия (биоценоз, продукция, биомасса, трофические уровни) </a:t>
            </a:r>
            <a:r>
              <a:rPr lang="ru-RU" altLang="ru-RU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сформулированы на примере морской </a:t>
            </a:r>
            <a:r>
              <a:rPr lang="ru-RU" altLang="ru-RU" sz="1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биоты</a:t>
            </a:r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сообществ.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море организмы географически распределены в 3-х мерном пространстве (океанические впадины заселены до максимальных глубин).</a:t>
            </a:r>
          </a:p>
          <a:p>
            <a:pPr marL="0" indent="0">
              <a:buNone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Биогеографические подразделения не едины для суши и моря,  районирование Мирового океана отличается от районирования суши. </a:t>
            </a:r>
            <a:r>
              <a:rPr 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между биогеографическими регионами в океане значительно более </a:t>
            </a:r>
            <a:r>
              <a:rPr lang="ru-RU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постепенны и </a:t>
            </a:r>
            <a:r>
              <a:rPr 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плавны, чем на суше.</a:t>
            </a:r>
            <a:endParaRPr lang="ru-RU" altLang="ru-RU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CF00F-E203-49B0-81E2-E0D66DF33134}" type="slidenum">
              <a:rPr kumimoji="0" lang="en-US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247" y="1302404"/>
            <a:ext cx="7704137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Самостоятельный раздел биогеографии. Большей частью это морская зоогеография. Тесно связана с географией, геологией, экологией.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9" y="2328136"/>
            <a:ext cx="496855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Море как совершенно особая среда обитания живых организмов. Факторы, влияющие на распространение организмов на суше (температура, увлажнение, снеговой покров) в море существенно ослаблены, а ключевыми становятся: соленость, давление, морские течения.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2" y="3790401"/>
            <a:ext cx="1962773" cy="2931074"/>
          </a:xfrm>
          <a:prstGeom prst="rect">
            <a:avLst/>
          </a:prstGeom>
        </p:spPr>
      </p:pic>
      <p:pic>
        <p:nvPicPr>
          <p:cNvPr id="8" name="Picture 5" descr="rain_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4800"/>
            <a:ext cx="1853257" cy="157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4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вывод лекции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lvl="0" indent="0" algn="just">
              <a:buNone/>
            </a:pP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Фундаментальное исследование процесса морских </a:t>
            </a:r>
            <a:r>
              <a:rPr lang="ru-RU" sz="2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биоинвазий</a:t>
            </a: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неотъемлемой частью </a:t>
            </a:r>
            <a:r>
              <a:rPr lang="ru-RU" sz="2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морской биогеографии</a:t>
            </a: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Одним из главных векторов вселения экзотических видов является перемещение видов в составе </a:t>
            </a:r>
            <a:r>
              <a:rPr lang="ru-RU" sz="2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судовых балластных вод</a:t>
            </a: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Многочисленные исследования балластных вод, проведенные в различных частях Мирового </a:t>
            </a:r>
            <a:r>
              <a:rPr lang="ru-RU" sz="2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океана</a:t>
            </a: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показали значительный вклад </a:t>
            </a:r>
            <a:r>
              <a:rPr lang="ru-RU" sz="24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морского транспорта</a:t>
            </a:r>
            <a:r>
              <a:rPr lang="ru-RU" sz="2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трансграничном перемещении водных организмов. Многие из этих организмов способны не только выживать в балластных водах, но и адаптироваться к новым условиям при сбросе балласта.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0" marR="0" lvl="0" indent="-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fld id="{1977643C-0C86-45C3-BA24-2D91E5BE6E0A}" type="slidenum">
              <a:rPr kumimoji="0" lang="en-US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285750" marR="0" lvl="0" indent="-28575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t>17</a:t>
            </a:fld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0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9CEEAA-4F3B-4F60-99B0-F80F569A8D6A}" type="slidenum">
              <a:rPr lang="ru-RU" altLang="ru-RU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908175" y="338088"/>
            <a:ext cx="53276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33CC"/>
                </a:solidFill>
                <a:latin typeface="Arial" panose="020B0604020202020204" pitchFamily="34" charset="0"/>
              </a:rPr>
              <a:t>Морские </a:t>
            </a:r>
            <a:r>
              <a:rPr lang="ru-RU" altLang="ru-RU" sz="2400" i="1" dirty="0" err="1">
                <a:solidFill>
                  <a:srgbClr val="0033CC"/>
                </a:solidFill>
                <a:latin typeface="Arial" panose="020B0604020202020204" pitchFamily="34" charset="0"/>
              </a:rPr>
              <a:t>биоинвазии</a:t>
            </a:r>
            <a:r>
              <a:rPr lang="ru-RU" altLang="ru-RU" sz="2400" i="1" dirty="0">
                <a:solidFill>
                  <a:srgbClr val="0033CC"/>
                </a:solidFill>
                <a:latin typeface="Arial" panose="020B0604020202020204" pitchFamily="34" charset="0"/>
              </a:rPr>
              <a:t> разных представителей животных и растений значительно расширили ареалы и обусловили существенные биогеографические изменения </a:t>
            </a:r>
            <a:r>
              <a:rPr lang="ru-RU" altLang="ru-RU" sz="2400" i="1" dirty="0" err="1">
                <a:solidFill>
                  <a:srgbClr val="0033CC"/>
                </a:solidFill>
                <a:latin typeface="Arial" panose="020B0604020202020204" pitchFamily="34" charset="0"/>
              </a:rPr>
              <a:t>биоты</a:t>
            </a:r>
            <a:r>
              <a:rPr lang="ru-RU" altLang="ru-RU" sz="2400" i="1" dirty="0">
                <a:solidFill>
                  <a:srgbClr val="0033CC"/>
                </a:solidFill>
                <a:latin typeface="Arial" panose="020B0604020202020204" pitchFamily="34" charset="0"/>
              </a:rPr>
              <a:t> и сообществ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215900" y="3011488"/>
            <a:ext cx="7812088" cy="1200329"/>
          </a:xfrm>
          <a:prstGeom prst="rect">
            <a:avLst/>
          </a:prstGeom>
          <a:solidFill>
            <a:srgbClr val="FFCC99"/>
          </a:solidFill>
          <a:ln w="19050">
            <a:solidFill>
              <a:srgbClr val="800000"/>
            </a:solidFill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Результаты </a:t>
            </a:r>
            <a:r>
              <a:rPr lang="ru-RU" altLang="ru-RU" sz="1800" dirty="0" err="1"/>
              <a:t>биоинвазий</a:t>
            </a:r>
            <a:r>
              <a:rPr lang="ru-RU" altLang="ru-RU" sz="1800" dirty="0"/>
              <a:t> непредсказуемы и большей частью имеют </a:t>
            </a:r>
            <a:r>
              <a:rPr lang="ru-RU" altLang="ru-RU" sz="1800" dirty="0" smtClean="0"/>
              <a:t>негативный характер </a:t>
            </a:r>
            <a:r>
              <a:rPr lang="ru-RU" altLang="ru-RU" sz="1800" dirty="0"/>
              <a:t>из-за увеличения объемов организмов-</a:t>
            </a:r>
            <a:r>
              <a:rPr lang="ru-RU" altLang="ru-RU" sz="1800" dirty="0" err="1"/>
              <a:t>обрастателей</a:t>
            </a:r>
            <a:r>
              <a:rPr lang="ru-RU" altLang="ru-RU" sz="1800" dirty="0"/>
              <a:t>, фактических или потенциальных паразитов или </a:t>
            </a:r>
            <a:r>
              <a:rPr lang="ru-RU" altLang="ru-RU" sz="1800" dirty="0" err="1"/>
              <a:t>вследствии</a:t>
            </a:r>
            <a:r>
              <a:rPr lang="ru-RU" altLang="ru-RU" sz="1800" dirty="0"/>
              <a:t> увеличения </a:t>
            </a:r>
            <a:r>
              <a:rPr lang="ru-RU" altLang="ru-RU" sz="1800" dirty="0" smtClean="0"/>
              <a:t>разных форм </a:t>
            </a:r>
            <a:r>
              <a:rPr lang="ru-RU" altLang="ru-RU" sz="1800" dirty="0"/>
              <a:t>конкуренции для </a:t>
            </a:r>
            <a:r>
              <a:rPr lang="ru-RU" altLang="ru-RU" sz="1800" dirty="0" smtClean="0"/>
              <a:t>местных </a:t>
            </a:r>
            <a:r>
              <a:rPr lang="ru-RU" altLang="ru-RU" sz="1800" dirty="0"/>
              <a:t>представителей </a:t>
            </a:r>
            <a:r>
              <a:rPr lang="ru-RU" altLang="ru-RU" sz="1800" dirty="0" err="1"/>
              <a:t>биоты</a:t>
            </a:r>
            <a:endParaRPr lang="ru-RU" altLang="ru-RU" sz="18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92166" name="Picture 5" descr="j01892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65735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 descr="j02938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620688"/>
            <a:ext cx="1862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7" descr="j03033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682401"/>
            <a:ext cx="9223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728" y="4883278"/>
            <a:ext cx="7206431" cy="1200329"/>
          </a:xfrm>
          <a:prstGeom prst="rect">
            <a:avLst/>
          </a:prstGeom>
          <a:solidFill>
            <a:srgbClr val="FFCC99"/>
          </a:solidFill>
          <a:ln w="28575">
            <a:solidFill>
              <a:srgbClr val="A51316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</a:rPr>
              <a:t>Даже в случае преднамеренной интродукции вселение новых видов изменяет структуру экосистем, оказывает влияние на аборигенную </a:t>
            </a:r>
            <a:r>
              <a:rPr lang="ru-RU" sz="1800" dirty="0" err="1">
                <a:latin typeface="+mn-lt"/>
              </a:rPr>
              <a:t>биоту</a:t>
            </a:r>
            <a:r>
              <a:rPr lang="ru-RU" sz="1800" dirty="0">
                <a:latin typeface="+mn-lt"/>
              </a:rPr>
              <a:t> и изменяет естественное биоразнообразие. Биогеографическая значимость всех </a:t>
            </a:r>
            <a:r>
              <a:rPr lang="ru-RU" sz="1800" dirty="0" err="1">
                <a:latin typeface="+mn-lt"/>
              </a:rPr>
              <a:t>биоинвазий</a:t>
            </a:r>
            <a:r>
              <a:rPr lang="ru-RU" sz="1800" dirty="0">
                <a:latin typeface="+mn-lt"/>
              </a:rPr>
              <a:t> в любом случае исключительно велика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0DD381-D47B-4137-863D-351488BDF904}" type="slidenum">
              <a:rPr lang="ru-RU" altLang="ru-RU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987675" y="1366055"/>
            <a:ext cx="4205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</a:rPr>
              <a:t>Какие виды обладают повышенной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способностью к миграциям?</a:t>
            </a:r>
            <a:endParaRPr lang="ru-RU" sz="2000" dirty="0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2771775" y="2744787"/>
            <a:ext cx="6048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</a:rPr>
              <a:t>Каковы условия обитания организмов, попавших в балластные воды? </a:t>
            </a: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195736" y="4685496"/>
            <a:ext cx="64807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</a:rPr>
              <a:t>Каковы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пути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</a:rPr>
              <a:t>отторжения чужеродных 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видов? </a:t>
            </a:r>
            <a:endParaRPr lang="ru-RU" sz="140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771775" y="2424113"/>
            <a:ext cx="4752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971550" y="237124"/>
            <a:ext cx="712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sz="3600" dirty="0">
                <a:solidFill>
                  <a:srgbClr val="002060"/>
                </a:solidFill>
              </a:rPr>
              <a:t>Вопросы, требующие решения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068168"/>
            <a:ext cx="2060627" cy="2383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64" y="1103183"/>
            <a:ext cx="1948122" cy="146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96" y="4817048"/>
            <a:ext cx="2141422" cy="1721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Морские </a:t>
            </a: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биоинвазии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1600" b="1" i="1" dirty="0">
              <a:solidFill>
                <a:srgbClr val="000066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Проблема вселения видов, в частности, морских </a:t>
            </a:r>
            <a:r>
              <a:rPr lang="ru-RU" sz="2400" dirty="0" err="1">
                <a:solidFill>
                  <a:srgbClr val="000066"/>
                </a:solidFill>
                <a:latin typeface="Arial" panose="020B0604020202020204" pitchFamily="34" charset="0"/>
              </a:rPr>
              <a:t>биоинвазий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, входит в число важнейших экологических проблем конца ХХ – начала XXI веков. За последние десятилетия в связи с бурным развитием судоходства участились случаи расселения видов с помощью судов в самые различные районы Мирового океана. Происходит вселение не только отдельных животных - иногда это глобальные перемены на уровне целых фаун.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0" marR="0" lvl="0" indent="-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fld id="{860584FE-4088-4E41-8D08-617B2E4817F7}" type="slidenum">
              <a:rPr kumimoji="0" lang="en-US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285750" marR="0" lvl="0" indent="-28575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t>2</a:t>
            </a:fld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9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406291"/>
            <a:ext cx="7921252" cy="1569660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Варианты заданий и  направлений проектной деятельности для школьников</a:t>
            </a:r>
            <a:b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9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4005063"/>
            <a:ext cx="8065268" cy="1116972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ru-RU" altLang="ru-RU" sz="1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Выделить «горячие точки» биологического загрязнения  в морях России и предложить меры  сохранения  естественного биоразнообразия (морские ООПТ, мониторинг, контроль чужеродных видов)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GB" altLang="ru-RU" sz="14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63" y="2060575"/>
            <a:ext cx="7850261" cy="536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AutoNum type="arabicParenR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Подготовить Атлас чужеродных видов Черного (Каспийского, Азовского, Белого, Японского моря) с биогеографическими характеристиками вселенцев</a:t>
            </a:r>
            <a:endParaRPr lang="ru-RU" sz="1400" i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2708920"/>
            <a:ext cx="7777236" cy="10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ru-RU" alt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 примере островной биогеографии: 1) реконструировать процесс вселения заносных видов с выделением всех стадий акклиматизации; 2) сравнить </a:t>
            </a:r>
            <a:r>
              <a:rPr lang="ru-RU" altLang="ru-RU" sz="1400" i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биоту</a:t>
            </a:r>
            <a:r>
              <a:rPr lang="ru-RU" alt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материкового и океанического острова; 3) выделить географические факторы, способствующие и препятствующие заселению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559767"/>
            <a:ext cx="3744416" cy="21340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628650" y="404813"/>
            <a:ext cx="7886700" cy="828675"/>
          </a:xfrm>
          <a:solidFill>
            <a:srgbClr val="FFCC99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3600"/>
              <a:t>В лекции использована литература</a:t>
            </a:r>
          </a:p>
        </p:txBody>
      </p:sp>
      <p:sp>
        <p:nvSpPr>
          <p:cNvPr id="95235" name="Объект 2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764088"/>
          </a:xfrm>
          <a:solidFill>
            <a:srgbClr val="DDDDDD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1800" b="1" i="1" dirty="0"/>
              <a:t>Биологические инвазии </a:t>
            </a:r>
            <a:r>
              <a:rPr lang="ru-RU" altLang="ru-RU" sz="1800" i="1" dirty="0"/>
              <a:t>в водных и наземных экосистемах. М: КМК, 2004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1800" b="1" i="1" dirty="0"/>
              <a:t>Биологическая безопасность</a:t>
            </a:r>
            <a:r>
              <a:rPr lang="ru-RU" sz="1800" dirty="0"/>
              <a:t> дальневосточных морей Российской Федерации, 2014</a:t>
            </a:r>
            <a:endParaRPr lang="ru-RU" altLang="ru-RU" sz="1800" i="1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1800" b="1" i="1" dirty="0"/>
              <a:t>Звягинцев А.Ю., Гук Ю.Г</a:t>
            </a:r>
            <a:r>
              <a:rPr lang="ru-RU" altLang="ru-RU" sz="1800" i="1" dirty="0"/>
              <a:t>. Оценка экологических рисков, возникающих в результате </a:t>
            </a:r>
            <a:r>
              <a:rPr lang="ru-RU" altLang="ru-RU" sz="1800" i="1" dirty="0" err="1"/>
              <a:t>биоинвазий</a:t>
            </a:r>
            <a:r>
              <a:rPr lang="ru-RU" altLang="ru-RU" sz="1800" i="1" dirty="0"/>
              <a:t> в морские прибрежные экосистемы Приморского края //Известия ТИНРО, Владивосток, 2006, т.15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1800" b="1" i="1" dirty="0" err="1"/>
              <a:t>Кафанов</a:t>
            </a:r>
            <a:r>
              <a:rPr lang="ru-RU" altLang="ru-RU" sz="1800" b="1" i="1" dirty="0"/>
              <a:t> А.И., Кудряшов В.А</a:t>
            </a:r>
            <a:r>
              <a:rPr lang="ru-RU" altLang="ru-RU" sz="1800" i="1" dirty="0"/>
              <a:t>. Морская биогеография. М: Наука, 2000</a:t>
            </a:r>
          </a:p>
          <a:p>
            <a:pPr marL="0" indent="0">
              <a:buNone/>
            </a:pPr>
            <a:r>
              <a:rPr lang="ru-RU" altLang="ru-RU" sz="1800" b="1" dirty="0"/>
              <a:t>5.  Шиганова Т.А. </a:t>
            </a:r>
            <a:r>
              <a:rPr lang="ru-RU" sz="1800" dirty="0"/>
              <a:t>Чужеродные виды в экосистемах южных внутренних морей Евразии, 2009</a:t>
            </a:r>
          </a:p>
          <a:p>
            <a:pPr marL="0" indent="0" eaLnBrk="1" hangingPunct="1">
              <a:buNone/>
            </a:pPr>
            <a:r>
              <a:rPr lang="ru-RU" altLang="ru-RU" sz="1800" b="1" i="1" dirty="0"/>
              <a:t>6. Программа ГлоБалласт </a:t>
            </a:r>
            <a:r>
              <a:rPr lang="en-US" altLang="ru-RU" sz="1800" b="1" i="1" dirty="0"/>
              <a:t>https://www.imo.org/</a:t>
            </a:r>
            <a:endParaRPr lang="ru-RU" altLang="ru-RU" sz="1800" b="1" i="1" dirty="0"/>
          </a:p>
          <a:p>
            <a:pPr marL="0" indent="0" eaLnBrk="1" hangingPunct="1">
              <a:buNone/>
            </a:pPr>
            <a:r>
              <a:rPr lang="ru-RU" altLang="ru-RU" sz="1800" b="1" i="1" dirty="0"/>
              <a:t>7. Портал единой государственной системы об обстановке в Мировом океане. Раздел биоразнообразие </a:t>
            </a:r>
            <a:r>
              <a:rPr lang="en-US" altLang="ru-RU" sz="1800" b="1" i="1" dirty="0"/>
              <a:t>http://portal.esimo.ferhri.ru/portal/</a:t>
            </a:r>
            <a:endParaRPr lang="ru-RU" altLang="ru-RU" sz="1800" i="1" dirty="0"/>
          </a:p>
          <a:p>
            <a:pPr marL="0" indent="0" eaLnBrk="1" hangingPunct="1">
              <a:buNone/>
            </a:pPr>
            <a:r>
              <a:rPr lang="ru-RU" altLang="ru-RU" sz="1800" i="1" dirty="0"/>
              <a:t>+ результаты региональных исследований Белого, Черного, Аральского и  дальневосточных морей России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D782E-C479-40FD-A5F9-F058257CFA99}" type="slidenum">
              <a:rPr lang="en-US" altLang="ru-RU"/>
              <a:pPr>
                <a:defRPr/>
              </a:pPr>
              <a:t>21</a:t>
            </a:fld>
            <a:endParaRPr lang="en-US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1236E-B34C-42FF-BCE0-D7E45AF12AC3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84688" y="2349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63600" y="404813"/>
            <a:ext cx="8280400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buFont typeface="Verdana" panose="020B060403050404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Lucida Sans Unicode" panose="020B0602030504020204" pitchFamily="34" charset="0"/>
              </a:rPr>
              <a:t>Особенности арктических экосистем</a:t>
            </a:r>
            <a:endParaRPr kumimoji="0" lang="en-GB" altLang="ru-RU" sz="22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07950" y="115888"/>
            <a:ext cx="8928100" cy="6553200"/>
          </a:xfrm>
          <a:prstGeom prst="rect">
            <a:avLst/>
          </a:prstGeom>
          <a:noFill/>
          <a:ln w="7632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971550" y="1125538"/>
            <a:ext cx="7921625" cy="664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Так называют, </a:t>
            </a:r>
            <a:r>
              <a:rPr lang="ru-RU" sz="20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процессы, связанные с появлением и </a:t>
            </a:r>
            <a:r>
              <a:rPr lang="ru-RU" sz="2000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воздействием </a:t>
            </a:r>
            <a:r>
              <a:rPr lang="ru-RU" sz="20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сообщества чужеродных видов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755650" y="2492375"/>
            <a:ext cx="77771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95288" y="3057386"/>
            <a:ext cx="5138737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естественных перемещений, связанных с </a:t>
            </a:r>
            <a:r>
              <a:rPr lang="ru-RU" sz="1400" i="1" dirty="0" smtClean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колебаниями </a:t>
            </a: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численности и климатическими изменениями;</a:t>
            </a:r>
          </a:p>
          <a:p>
            <a:pPr lvl="0">
              <a:buFontTx/>
              <a:buChar char="•"/>
              <a:defRPr/>
            </a:pPr>
            <a:endParaRPr lang="ru-RU" sz="1400" i="1" dirty="0">
              <a:solidFill>
                <a:srgbClr val="00006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•"/>
              <a:defRPr/>
            </a:pP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интродукции и </a:t>
            </a:r>
            <a:r>
              <a:rPr lang="ru-RU" sz="1400" i="1" dirty="0" err="1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реинтродукции</a:t>
            </a: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важных в хозяйственном отношении («полезных») организмов (растений, насекомых, рыб, птиц</a:t>
            </a:r>
            <a:r>
              <a:rPr lang="ru-RU" sz="1400" i="1" dirty="0" smtClean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млекопитающих</a:t>
            </a: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buFontTx/>
              <a:buChar char="•"/>
              <a:defRPr/>
            </a:pPr>
            <a:endParaRPr lang="ru-RU" sz="1400" i="1" dirty="0">
              <a:solidFill>
                <a:srgbClr val="00006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•"/>
              <a:defRPr/>
            </a:pP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случайных заносов с балластными водами, с импортной сельскохозяйственной продукцией, с «полезными» </a:t>
            </a:r>
            <a:r>
              <a:rPr lang="ru-RU" sz="1400" i="1" dirty="0" err="1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интродуцентами</a:t>
            </a:r>
            <a:r>
              <a:rPr lang="ru-RU" sz="14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багажом, домашними животными, декоративными растениями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7418" name="Picture 4" descr="DSCN0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865438"/>
            <a:ext cx="3216275" cy="36544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58888" y="347663"/>
            <a:ext cx="7253287" cy="523220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00"/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</a:rPr>
              <a:t>БИОЛОГИЧЕСКИЕ ИНВАЗИИ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2044990"/>
            <a:ext cx="8137525" cy="707886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 биологическим инвазиям относятся вселения чужеродных видов, произошедшие в результате: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0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15A0-8358-4C4D-A01A-D7040CA23870}" type="slidenum">
              <a:rPr lang="en-US" altLang="ru-RU"/>
              <a:pPr>
                <a:defRPr/>
              </a:pPr>
              <a:t>4</a:t>
            </a:fld>
            <a:endParaRPr lang="en-US" altLang="ru-RU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68313" y="-6958013"/>
            <a:ext cx="9072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Однако высокая концентрация населения – это лишь внешнее проявление процесса урбанизации. Ее сопровождают многие глобальные эколо-гические проблемы: нарушение биогеохимических циклов, климата, утрата биоразнообразия, био-логические инвазии и пр. Из этого следует особая значимость городов в формировании условий жизни не только для большей части человечества, но и для всех живых существ на планете. Стреми-тельное распространение городских экосистем на планете можно рассматривать как качественно новый этап развития жизни на Земле. Хотя долгое время городская среда считалась недостойной на-учных исследований в силу своей “искусственности”, сейчас ученые рассматривают города как естественные лаборатории, где можно и нужно решать не только прикладные сугубо градострои-тельные, но и фундаментальные экологические задачи. В начале 1990-х гг. городская экология при-обрела статус самостоятельной науки. В России на актуальность проблем городской экологии уче-ные обратили внимание еще в 60–70-е годы XX века, но до сих пор ею занимаются лишь единичные исследователи</a:t>
            </a:r>
            <a:r>
              <a:rPr lang="ru-RU" altLang="ru-RU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450" y="3573463"/>
            <a:ext cx="58324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spc="3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spc="3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pc="1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76" y="116632"/>
            <a:ext cx="8540627" cy="2016224"/>
          </a:xfrm>
          <a:prstGeom prst="roundRect">
            <a:avLst>
              <a:gd name="adj" fmla="val 23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</a:pP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В начале XXI в. объемы судоходства возросли настолько, что составляют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большую часть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всей мировой перевозки грузов.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Морские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перевозки невозможны без использования балластировки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судов.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Балластировка необходима для обеспечения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устойчивости судна и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конструктивной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прочности. При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этом ежегодно в балластных танках судов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перенос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я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тся млрд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т воды, в которых зарегистрировано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тысячи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видов водных организмов </a:t>
            </a:r>
            <a:endParaRPr lang="ru-RU" altLang="ru-RU" sz="1400" i="1" dirty="0">
              <a:solidFill>
                <a:srgbClr val="00006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3" y="2420888"/>
            <a:ext cx="8420946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</a:pP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 Организмы, обрастающие суда, начали вселяться в новые местообитания уже в начале мореплавания, а со второй половины 19 в.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антропогенные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интродукции приобрели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исключительный масштаб. Многие чужеродные виды успешно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акклиматизируются в новых акваториях и наносят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экологический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и экономический ущерб </a:t>
            </a:r>
            <a:endParaRPr lang="ru-RU" altLang="ru-RU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3" y="4509120"/>
            <a:ext cx="8396612" cy="1847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0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Потенциальная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возможность причинения вреда в результате сброса водяного балласта признана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Международной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морской организацией (ИМО), </a:t>
            </a:r>
            <a:r>
              <a:rPr lang="ru-RU" sz="14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Всемирной </a:t>
            </a:r>
            <a:r>
              <a:rPr lang="ru-RU" sz="1400" i="1" dirty="0">
                <a:solidFill>
                  <a:srgbClr val="000066"/>
                </a:solidFill>
                <a:cs typeface="Arial" panose="020B0604020202020204" pitchFamily="34" charset="0"/>
              </a:rPr>
              <a:t>организацией здравоохранения, которая обеспокоена ролью водяного балласта в качестве среды распространения возбудителей эпидемических заболеваний</a:t>
            </a:r>
            <a:endParaRPr lang="ru-RU" altLang="ru-RU" sz="1400" i="1" dirty="0">
              <a:solidFill>
                <a:srgbClr val="00006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«экологическая рулетка»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628650" y="2060574"/>
            <a:ext cx="7886700" cy="4536777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lvl="0"/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интродукции чужеродных видов с балластными водами судов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глобальный характер и, в силу своей непредсказуемости,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1600" b="1" i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«экологическая рулетка»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Carlton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Geller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1993). Не всякое вселение чужеродных организмов завершается ощутимыми экологическими последствиями и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экономическим ущербом, но такие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повторяются все чаще, а масштабы их последствий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возрастают.</a:t>
            </a:r>
          </a:p>
          <a:p>
            <a:pPr lvl="0"/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Среди чужеродных видов встречаются представители различных таксономических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групп: 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микропланктона и водорослей до крупных животных с подавляющим большинством представителей бентоса. В последние десятилетия, в период введения танков для балластных вод, значительно увеличилось число пелагических видов.</a:t>
            </a:r>
          </a:p>
          <a:p>
            <a:pPr lvl="0"/>
            <a:endParaRPr lang="ru-RU" sz="1400" b="1" i="1" dirty="0">
              <a:solidFill>
                <a:srgbClr val="00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1E0DE-1D21-4EBA-AA98-496F7F060207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03263" y="198846"/>
            <a:ext cx="7886700" cy="935678"/>
          </a:xfrm>
          <a:solidFill>
            <a:srgbClr val="FFCC99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Инвазионные, инвазивные,  чужеродные,  заносные, виды-вселенцы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851920" y="4293095"/>
            <a:ext cx="5111848" cy="1728193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 еще термин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криптогенетический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Cryptogenic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это вид, происхождение которого неопределенно. Часто к таким видам относят виды </a:t>
            </a:r>
            <a:r>
              <a:rPr lang="ru-RU" sz="1600" b="1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космополиты</a:t>
            </a:r>
            <a:endParaRPr lang="ru-RU" altLang="ru-RU" sz="16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22D62-B63D-4F2C-B324-921318895DCE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1354902"/>
            <a:ext cx="7704137" cy="1146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Пути, по которым происходит самопроизвольное проникновение чужеродных видов </a:t>
            </a:r>
            <a:r>
              <a:rPr lang="ru-RU" sz="1600" i="1" dirty="0" smtClean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это </a:t>
            </a:r>
            <a:r>
              <a:rPr lang="ru-RU" sz="1600" i="1" dirty="0" err="1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инвазийные</a:t>
            </a:r>
            <a:r>
              <a:rPr lang="ru-RU" sz="1600" i="1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пути (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pathways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16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Если проникновение видов по этим путям происходит систематически, такие пути называют коридорами (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invasive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corridors</a:t>
            </a:r>
            <a:r>
              <a:rPr lang="ru-RU" sz="16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2702320"/>
            <a:ext cx="640799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Вид, который появился в регионе </a:t>
            </a:r>
            <a:r>
              <a:rPr lang="ru-RU" sz="1600" i="1" dirty="0" smtClean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i="1" dirty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создал самостоятельную репродуктивную популяцию </a:t>
            </a:r>
            <a:r>
              <a:rPr lang="ru-RU" sz="1600" i="1" dirty="0" smtClean="0">
                <a:solidFill>
                  <a:srgbClr val="00006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это натурализовавшийся 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чужеродный вид (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non-native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non-indigenous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alien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exotic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introduced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species</a:t>
            </a:r>
            <a:r>
              <a:rPr lang="ru-RU" sz="16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6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508" y="2780928"/>
            <a:ext cx="8161368" cy="10515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endParaRPr lang="ru-RU" sz="1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0766" y="1252184"/>
            <a:ext cx="8134316" cy="9526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8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/>
          </a:p>
        </p:txBody>
      </p:sp>
      <p:sp>
        <p:nvSpPr>
          <p:cNvPr id="15368" name="Rectangle 1"/>
          <p:cNvSpPr>
            <a:spLocks noGrp="1" noChangeArrowheads="1"/>
          </p:cNvSpPr>
          <p:nvPr>
            <p:ph type="title"/>
          </p:nvPr>
        </p:nvSpPr>
        <p:spPr>
          <a:xfrm>
            <a:off x="744538" y="1412260"/>
            <a:ext cx="7499350" cy="783869"/>
          </a:xfr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чужеродные виды могут существенно изменить среду обитания аборигенных видов (особенно в случаях, когда виды являются «ключевыми видами» сообщества) путем изменения структуры и функции экосистемы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4077072"/>
            <a:ext cx="8303290" cy="874075"/>
          </a:xfrm>
          <a:prstGeom prst="roundRect">
            <a:avLst>
              <a:gd name="adj" fmla="val 4684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чужеродные виды могут стать хищниками по отношению к аборигенным видам и также способствовать их вытеснению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60350"/>
            <a:ext cx="7972425" cy="954107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Чужеродные виды как лимитирующие факторы для аборигенных видов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39344"/>
            <a:ext cx="8316045" cy="1045840"/>
          </a:xfrm>
          <a:prstGeom prst="roundRect">
            <a:avLst/>
          </a:prstGeom>
          <a:noFill/>
          <a:ln>
            <a:solidFill>
              <a:srgbClr val="A5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6" y="5263480"/>
            <a:ext cx="8455885" cy="13473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59" y="2996952"/>
            <a:ext cx="7900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чужеродные виды могут или переносить или сами вызывать заболевания или зараженность паразитами аборигенных видов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852762" cy="1430040"/>
          </a:xfrm>
        </p:spPr>
        <p:txBody>
          <a:bodyPr/>
          <a:lstStyle/>
          <a:p>
            <a:pPr marL="228600" indent="-228600"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Гребневик</a:t>
            </a:r>
            <a:b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dirty="0" err="1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мнемиопсис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67544" y="2420889"/>
            <a:ext cx="8047806" cy="32403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наших южных морей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настоящим бедствием. В начале 1980-х гребневик приплыл в Россию с балластными водами судов из Северной Америки. Обосновавшись в Чёрном и Азовском морях,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поедать зоопланктон и икру местных рыб — хамсы, тюльки и ставриды. </a:t>
            </a:r>
            <a:endParaRPr lang="ru-RU" altLang="ru-RU" sz="1400" i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Нашествие этого вида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обернулось экологической и хозяйственной катастрофой. Биомасса кормового зоопланктона в Чёрном море снизилась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группы морских беспозвоночных из него полностью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исчезли. </a:t>
            </a:r>
            <a:endParaRPr lang="ru-RU" altLang="ru-RU" sz="14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гребневик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Волго-Донской канал проник в Каспийское море, где уничтожил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большую часть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зоопланктона. Это привело к значительному сокращению популяции кильки,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питаются осетровые и тюлени, их численность тоже резко уменьшилась.</a:t>
            </a:r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Причиной массового развития этого вселенца стало отсутствие хищников, способных контролировать его численность: </a:t>
            </a:r>
            <a:r>
              <a:rPr lang="ru-RU" sz="1400" i="1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мнемиопсиса</a:t>
            </a:r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никто не ел. </a:t>
            </a:r>
            <a:endParaRPr lang="ru-RU" altLang="ru-RU" sz="14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D0954-660C-4040-8A80-FC55CFA005C6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  <p:pic>
        <p:nvPicPr>
          <p:cNvPr id="922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82" y="389443"/>
            <a:ext cx="26781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5783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Гребневики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Ctenophora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морские животные, похожие на медуз, но не родственные им. Гребневик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мнемиопсис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Mnemiopsis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leidyi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Agassiz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1865),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хищный 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планктонный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организм, 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в постоянном движении и беспрерывно ест.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2736304" cy="1313583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66"/>
                </a:solidFill>
              </a:rPr>
              <a:t/>
            </a:r>
            <a:br>
              <a:rPr lang="ru-RU" altLang="ru-RU" sz="2800" dirty="0">
                <a:solidFill>
                  <a:srgbClr val="000066"/>
                </a:solidFill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Китайский мохнаторукий краб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83568" y="2996952"/>
            <a:ext cx="7831782" cy="230425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этого вида — Жёлтое море.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Европу вместе с балластными водами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судов. Взрослые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обитают в пресных водах, но для размножения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моря.</a:t>
            </a:r>
            <a:r>
              <a:rPr 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Китайский краб обладает поразительной способностью к миграции.</a:t>
            </a:r>
          </a:p>
          <a:p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Китайский мохнаторукий краб наносит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</a:t>
            </a:r>
            <a:r>
              <a:rPr lang="ru-RU" altLang="ru-RU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аквакультурам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поедает икру лосося, уничтожает растительную пищу местных рыб, разрывает сети и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съедает рыбу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Кроме того,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длинные норы разрушают участки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берегов и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отмелей.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негативным изменениям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гидрологического режима и 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обрушению </a:t>
            </a: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берегов</a:t>
            </a:r>
            <a:r>
              <a:rPr lang="ru-RU" altLang="ru-RU" sz="1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ru-RU" sz="14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разносчиком опасной болезни — рачьей чумы.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26D46-65C0-4B99-8A99-1268B96EB49C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0289"/>
            <a:ext cx="28829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7950" y="116632"/>
            <a:ext cx="214649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Китайский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/>
              </a:rPr>
              <a:t>мохнорукий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 краб –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/>
              </a:rPr>
              <a:t>Eriocheiris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/>
              </a:rPr>
              <a:t>sinensis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ru-RU" sz="1200" i="1" dirty="0" err="1">
                <a:solidFill>
                  <a:prstClr val="black"/>
                </a:solidFill>
                <a:latin typeface="Calibri" panose="020F0502020204030204"/>
              </a:rPr>
              <a:t>Milne-Edwards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 1854) был впервые описан в прибрежных районах  Желтого моря .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Это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ракообразное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относительно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некрупных размеров</a:t>
            </a:r>
            <a:endParaRPr lang="ru-RU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5918</TotalTime>
  <Words>2149</Words>
  <Application>Microsoft Office PowerPoint</Application>
  <PresentationFormat>Экран (4:3)</PresentationFormat>
  <Paragraphs>133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Lucida Sans Unicode</vt:lpstr>
      <vt:lpstr>Times New Roman</vt:lpstr>
      <vt:lpstr>Verdana</vt:lpstr>
      <vt:lpstr>Office Theme</vt:lpstr>
      <vt:lpstr>2_Office Theme</vt:lpstr>
      <vt:lpstr>Презентация PowerPoint</vt:lpstr>
      <vt:lpstr>Морские биоинвазии</vt:lpstr>
      <vt:lpstr>Презентация PowerPoint</vt:lpstr>
      <vt:lpstr>Презентация PowerPoint</vt:lpstr>
      <vt:lpstr>Глобальная «экологическая рулетка»</vt:lpstr>
      <vt:lpstr>Инвазионные, инвазивные,  чужеродные,  заносные, виды-вселенцы</vt:lpstr>
      <vt:lpstr>чужеродные виды могут существенно изменить среду обитания аборигенных видов (особенно в случаях, когда виды являются «ключевыми видами» сообщества) путем изменения структуры и функции экосистемы</vt:lpstr>
      <vt:lpstr>  Гребневик мнемиопсис</vt:lpstr>
      <vt:lpstr> Китайский мохнаторукий краб  </vt:lpstr>
      <vt:lpstr>Рапана </vt:lpstr>
      <vt:lpstr>Презентация PowerPoint</vt:lpstr>
      <vt:lpstr>ФАКТОРЫ (ВЕКТОРЫ)</vt:lpstr>
      <vt:lpstr>Презентация PowerPoint</vt:lpstr>
      <vt:lpstr>Еще несколько терминов применительно к биоинвазиям</vt:lpstr>
      <vt:lpstr>Главные каналы проникновения и их частота</vt:lpstr>
      <vt:lpstr>Морская биогеография </vt:lpstr>
      <vt:lpstr>Основной вывод лекции</vt:lpstr>
      <vt:lpstr>Презентация PowerPoint</vt:lpstr>
      <vt:lpstr>Презентация PowerPoint</vt:lpstr>
      <vt:lpstr>Варианты заданий и  направлений проектной деятельности для школьников  </vt:lpstr>
      <vt:lpstr>В лекции использована литература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Elena_k</cp:lastModifiedBy>
  <cp:revision>523</cp:revision>
  <dcterms:created xsi:type="dcterms:W3CDTF">2005-11-13T12:08:18Z</dcterms:created>
  <dcterms:modified xsi:type="dcterms:W3CDTF">2023-09-21T18:42:31Z</dcterms:modified>
</cp:coreProperties>
</file>