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4" r:id="rId3"/>
    <p:sldId id="257" r:id="rId4"/>
    <p:sldId id="258" r:id="rId5"/>
    <p:sldId id="275" r:id="rId6"/>
    <p:sldId id="263" r:id="rId7"/>
    <p:sldId id="260" r:id="rId8"/>
    <p:sldId id="259" r:id="rId9"/>
    <p:sldId id="261" r:id="rId10"/>
    <p:sldId id="262" r:id="rId11"/>
    <p:sldId id="264" r:id="rId12"/>
    <p:sldId id="358" r:id="rId13"/>
    <p:sldId id="359" r:id="rId14"/>
    <p:sldId id="360" r:id="rId15"/>
    <p:sldId id="361" r:id="rId16"/>
    <p:sldId id="265" r:id="rId17"/>
    <p:sldId id="368" r:id="rId18"/>
    <p:sldId id="369" r:id="rId19"/>
    <p:sldId id="399" r:id="rId20"/>
    <p:sldId id="400" r:id="rId21"/>
    <p:sldId id="372" r:id="rId22"/>
    <p:sldId id="373" r:id="rId23"/>
    <p:sldId id="374" r:id="rId24"/>
    <p:sldId id="375" r:id="rId25"/>
    <p:sldId id="405" r:id="rId26"/>
    <p:sldId id="402" r:id="rId27"/>
    <p:sldId id="376" r:id="rId28"/>
    <p:sldId id="378" r:id="rId29"/>
    <p:sldId id="379" r:id="rId30"/>
    <p:sldId id="380" r:id="rId31"/>
    <p:sldId id="398" r:id="rId32"/>
    <p:sldId id="401" r:id="rId33"/>
    <p:sldId id="336" r:id="rId34"/>
    <p:sldId id="327" r:id="rId35"/>
    <p:sldId id="386" r:id="rId36"/>
    <p:sldId id="404" r:id="rId37"/>
    <p:sldId id="387" r:id="rId38"/>
    <p:sldId id="403" r:id="rId39"/>
    <p:sldId id="388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5332" autoAdjust="0"/>
  </p:normalViewPr>
  <p:slideViewPr>
    <p:cSldViewPr snapToGrid="0">
      <p:cViewPr>
        <p:scale>
          <a:sx n="33" d="100"/>
          <a:sy n="33" d="100"/>
        </p:scale>
        <p:origin x="2443" y="117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6FDAD-5847-4DE0-8400-58E658768F29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112E3-AA79-40BD-ADC0-DA7C9BD6B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7%D0%B0%D0%BA%D0%B8%D1%81%D0%BB%D0%B5%D0%BD%D0%B8%D0%B5_%D0%BE%D0%BA%D0%B5%D0%B0%D0%BD%D0%B0#cite_note-8" TargetMode="External"/><Relationship Id="rId3" Type="http://schemas.openxmlformats.org/officeDocument/2006/relationships/hyperlink" Target="https://ru.wikipedia.org/wiki/%D0%9F%D0%B8%D1%89%D0%B5%D0%B2%D0%B0%D1%8F_%D1%86%D0%B5%D0%BF%D1%8C" TargetMode="External"/><Relationship Id="rId7" Type="http://schemas.openxmlformats.org/officeDocument/2006/relationships/hyperlink" Target="https://ru.wikipedia.org/wiki/%D0%97%D0%B0%D0%BA%D0%B8%D1%81%D0%BB%D0%B5%D0%BD%D0%B8%D0%B5_%D0%BE%D0%BA%D0%B5%D0%B0%D0%BD%D0%B0#cite_note-7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7%D0%B0%D0%BA%D0%B8%D1%81%D0%BB%D0%B5%D0%BD%D0%B8%D0%B5_%D0%BE%D0%BA%D0%B5%D0%B0%D0%BD%D0%B0#cite_note-6" TargetMode="External"/><Relationship Id="rId5" Type="http://schemas.openxmlformats.org/officeDocument/2006/relationships/hyperlink" Target="https://ru.wikipedia.org/wiki/%D0%97%D0%B0%D0%BA%D0%B8%D1%81%D0%BB%D0%B5%D0%BD%D0%B8%D0%B5_%D0%BE%D0%BA%D0%B5%D0%B0%D0%BD%D0%B0#cite_note-5" TargetMode="External"/><Relationship Id="rId4" Type="http://schemas.openxmlformats.org/officeDocument/2006/relationships/hyperlink" Target="https://ru.wikipedia.org/wiki/%D0%97%D0%B0%D0%BA%D0%B8%D1%81%D0%BB%D0%B5%D0%BD%D0%B8%D0%B5_%D0%BE%D0%BA%D0%B5%D0%B0%D0%BD%D0%B0#cite_note-4" TargetMode="External"/><Relationship Id="rId9" Type="http://schemas.openxmlformats.org/officeDocument/2006/relationships/hyperlink" Target="https://ru.wikipedia.org/wiki/%D0%97%D0%B0%D0%BA%D0%B8%D1%81%D0%BB%D0%B5%D0%BD%D0%B8%D0%B5_%D0%BE%D0%BA%D0%B5%D0%B0%D0%BD%D0%B0#cite_note-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0.4</a:t>
            </a:r>
            <a:r>
              <a:rPr lang="ru-RU" baseline="0" dirty="0" smtClean="0"/>
              <a:t> мм в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12E3-AA79-40BD-ADC0-DA7C9BD6BFE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1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Последствия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закисления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касаются, прежде всего, живых организмов, чьи раковины образованы из углекислого кальция. В результате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закисления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ослабевает их способность образовывать раковины. Так как эти виды часто служат основой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Пищевая цепь"/>
              </a:rPr>
              <a:t>пищевых цепей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океанах, следующие серьезные последствия могут коснуться морских животных, а в будущем и людей.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1890 года кислотность океана повысилась (рН упал с 8.2 до 8.1), что соответствует увеличению количества ионов водорода на 30%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[4]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[5]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[6]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[7]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[8]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1995−2010 годах в верхних 100 метрах океана в точках наблюдения между Гавайями и Аляской количество ионов водорода увеличилось на 6 %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[9]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океане возле Гавайских островов рН уже достигает 8</a:t>
            </a:r>
            <a:endParaRPr lang="ru-RU" dirty="0" smtClean="0"/>
          </a:p>
          <a:p>
            <a:r>
              <a:rPr lang="ru-RU" dirty="0" smtClean="0"/>
              <a:t>Хотя продолжающееся </a:t>
            </a:r>
            <a:r>
              <a:rPr lang="ru-RU" dirty="0" err="1" smtClean="0"/>
              <a:t>закисление</a:t>
            </a:r>
            <a:r>
              <a:rPr lang="ru-RU" dirty="0" smtClean="0"/>
              <a:t> океана частично является антропогенным по происхождению, оно происходило ранее в истории Земли и в результате экологический коллапс в океанах имел долгосрочные последствия для глобального круговорота углерода и климата.  Наиболее ярким примером является палеоцен-эоценовый тепловой максимум, который произошел примерно 56 миллионов лет назад, когда огромное количество углерода попало в океан и атмосферу и привело к растворению карбонатных отложений во всех океанских бассейнах.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12E3-AA79-40BD-ADC0-DA7C9BD6BFE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12E3-AA79-40BD-ADC0-DA7C9BD6BFE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9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B2FCA-A82D-4FCC-A6D0-53442055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3C6714-2017-475F-80ED-34F7BA62E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25066E-DB2C-4694-A28B-A0B4AAE9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63AF8-9D74-442A-B61B-536B90D8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3FD35-40DE-462A-8B29-0F5543C8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1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4D48B-9BFF-460E-9B10-3DE60775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13933B-6DB4-4990-A2AE-E52A5A55E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D19796-7E65-4CE4-9C41-86D23DF2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945090-378F-4BF3-A4CF-DADC7CBE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BBF15-F0AA-4E4C-BA7B-0CC569D1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9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45C575-BB62-4AD0-BF6F-3AC739374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56A146-A53B-4153-8114-4B95D4F8C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6BF44-D7AF-45E4-86F4-2D2E1512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FC57D-0C4A-47C7-9E23-9276A593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8C5DF-25A6-4E17-AD4C-44316EC5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8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4246B-0F3C-44D6-992A-069C9A1C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1C05E-2E3D-4C00-8F33-CC78D735F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589C60-F246-4DC2-A69B-12C0F2EE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E9CAA-CB33-4A8D-BA09-9DEE51418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62410-49C6-4DE9-B501-590A4BEB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97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18689-0835-4F19-A6A5-F2E7B1CF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4E525-4807-462A-823F-7C72F8988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2813D-31C0-407C-BC6B-BF66981D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D741D7-D46A-4534-BFE7-417A7A82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127DC0-8056-4B83-8736-DA8B6511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49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79C12-D23C-43FB-8288-B58A0BC3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A6989-1F7C-49B5-A7E4-6386FA50D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9A12B6-382A-4CD9-9E12-717213F0A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91F8F-3989-46FB-B784-47D60436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A7D51-E2DB-446E-AE84-45C54346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4A84F-74F2-4B8A-BF47-5B3AB1C4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17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AC3DD-B366-4A0E-AE6B-055CB3D2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52ED16-E8BB-440A-933B-0F74A951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06F092-50A2-4B5F-9E39-179C80D9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AB3A3A-5300-4C71-A52C-B404309C6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0E5140-C70D-4790-A3D7-F0DCFD62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1CF1BE-A03C-4842-8A63-9E1A2D19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ADDCA6-AC5E-4C55-80E1-1D6A5CC3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4E1805-4D2A-4798-B09B-36BA245B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9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D4583-1275-48F9-9053-47CE7C73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1F5AA1-228C-489E-AEC1-2A9A051E6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D2EBA-E333-4821-8DF4-BED15597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A85BC2-22DF-45EC-8922-405C9BC6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6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033112-3D34-4C6F-8396-BD826FAB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967D4F-D798-4766-A017-784ABBD7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F8EE04-440C-465D-A4A2-9C647F9A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9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FAFA3-398B-4617-9147-FB6428B1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6C5251-AD80-4405-87E7-897EC1DD9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86091-D11B-4C57-83EA-0D23638D4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C8EA9-F0B8-446A-B71C-45A84D5B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12BF23-AF8E-4B2E-B315-5079546E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9F0BCE-5283-4605-9E88-9EEAB33B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3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75E4B-E98D-46BA-A875-1FFF25FD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601BB5-ACF0-4D1C-81F5-FCD4DC293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8840C-6545-4D62-872F-B0D4298FF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D80697-290B-4659-9536-7AF660FA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79B4F-ED95-471E-B9A3-ED9322A7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2435FA-5C8D-41B9-B841-57CC0989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3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33650-D503-45C5-9814-52CE74DB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2702A-DEDF-4121-BE93-0745A6CD3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39EF0-E599-45C2-A480-ABF45BA8A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A0E4C-852F-4F1E-B530-853DAA5BBD9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C08E4-9799-4979-8D44-B2709EA52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BA5A5-59D7-4733-BE1A-A2388C263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072C-529C-48E0-9A01-80C4BA9EC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17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EB6AC-08C9-4607-92DE-BAB1628C6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Климат океана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A5D8BC-A29F-46E1-B698-396B6CE95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2901" y="4442873"/>
            <a:ext cx="3495674" cy="179600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Кукушкин </a:t>
            </a:r>
            <a:r>
              <a:rPr lang="ru-RU" dirty="0" smtClean="0"/>
              <a:t>Владимир Михайлович</a:t>
            </a:r>
          </a:p>
          <a:p>
            <a:r>
              <a:rPr lang="ru-RU" dirty="0" smtClean="0"/>
              <a:t>Кафедра океанологии географический факультет МГУ</a:t>
            </a:r>
            <a:endParaRPr lang="ru-RU" dirty="0"/>
          </a:p>
          <a:p>
            <a:r>
              <a:rPr lang="ru-RU" dirty="0" err="1" smtClean="0"/>
              <a:t>м.н.с</a:t>
            </a:r>
            <a:r>
              <a:rPr lang="ru-RU" dirty="0" smtClean="0"/>
              <a:t>. Лаборатории морской </a:t>
            </a:r>
            <a:r>
              <a:rPr lang="ru-RU" dirty="0" err="1" smtClean="0"/>
              <a:t>метеорологиии</a:t>
            </a:r>
            <a:r>
              <a:rPr lang="ru-RU" dirty="0" smtClean="0"/>
              <a:t> ИО РАН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575F3-B361-4FDB-9F66-4B5BBB071463}"/>
              </a:ext>
            </a:extLst>
          </p:cNvPr>
          <p:cNvSpPr txBox="1"/>
          <p:nvPr/>
        </p:nvSpPr>
        <p:spPr>
          <a:xfrm>
            <a:off x="780222" y="5009322"/>
            <a:ext cx="418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28.08.23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86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Парниковые </a:t>
            </a:r>
            <a:r>
              <a:rPr lang="ru-RU" dirty="0" err="1"/>
              <a:t>газы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2EA444-FBE3-4F33-95D1-3F555B9B9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35" y="1564367"/>
            <a:ext cx="9041999" cy="4904313"/>
          </a:xfrm>
        </p:spPr>
      </p:pic>
      <p:sp>
        <p:nvSpPr>
          <p:cNvPr id="3" name="TextBox 2"/>
          <p:cNvSpPr txBox="1"/>
          <p:nvPr/>
        </p:nvSpPr>
        <p:spPr>
          <a:xfrm>
            <a:off x="2152650" y="5822349"/>
            <a:ext cx="30289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Парниковые газы в атмосфере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43750" y="5717574"/>
            <a:ext cx="30289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Антропогенные парниковые газы в атмосфере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06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Обратные связи в климатической системе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682" y="1825625"/>
            <a:ext cx="4547118" cy="4351338"/>
          </a:xfrm>
        </p:spPr>
        <p:txBody>
          <a:bodyPr/>
          <a:lstStyle/>
          <a:p>
            <a:r>
              <a:rPr lang="ru-RU" dirty="0"/>
              <a:t>Положительные – усиливают первичные изменения</a:t>
            </a:r>
          </a:p>
          <a:p>
            <a:r>
              <a:rPr lang="ru-RU" dirty="0"/>
              <a:t>Отрицательные - ослабляют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787599-27C8-491B-81F6-DEFA25EC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0" y="1268881"/>
            <a:ext cx="6342708" cy="55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4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2063552" y="332657"/>
            <a:ext cx="4095961" cy="2689621"/>
            <a:chOff x="539552" y="332656"/>
            <a:chExt cx="4095961" cy="268962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39552" y="332656"/>
              <a:ext cx="3960440" cy="2689621"/>
              <a:chOff x="1475656" y="1340767"/>
              <a:chExt cx="3960440" cy="2689621"/>
            </a:xfrm>
          </p:grpSpPr>
          <p:sp>
            <p:nvSpPr>
              <p:cNvPr id="2" name="Стрелка вправо 1"/>
              <p:cNvSpPr/>
              <p:nvPr/>
            </p:nvSpPr>
            <p:spPr>
              <a:xfrm>
                <a:off x="1475656" y="1340767"/>
                <a:ext cx="1626480" cy="48463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3" name="Выгнутая вправо стрелка 2"/>
              <p:cNvSpPr/>
              <p:nvPr/>
            </p:nvSpPr>
            <p:spPr>
              <a:xfrm>
                <a:off x="4206240" y="1438100"/>
                <a:ext cx="1229856" cy="2592288"/>
              </a:xfrm>
              <a:prstGeom prst="curvedLeftArrow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FFFF00"/>
                  </a:gs>
                  <a:gs pos="75000">
                    <a:srgbClr val="FF9900"/>
                  </a:gs>
                  <a:gs pos="100000">
                    <a:srgbClr val="FF9900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Выгнутая вправо стрелка 4"/>
              <p:cNvSpPr/>
              <p:nvPr/>
            </p:nvSpPr>
            <p:spPr>
              <a:xfrm rot="10800000">
                <a:off x="2771800" y="1340767"/>
                <a:ext cx="1307584" cy="2575545"/>
              </a:xfrm>
              <a:prstGeom prst="curvedLeftArrow">
                <a:avLst/>
              </a:prstGeom>
              <a:gradFill flip="none" rotWithShape="1">
                <a:gsLst>
                  <a:gs pos="0">
                    <a:srgbClr val="FF9900"/>
                  </a:gs>
                  <a:gs pos="30000">
                    <a:srgbClr val="FF9900"/>
                  </a:gs>
                  <a:gs pos="64999">
                    <a:srgbClr val="FF0000"/>
                  </a:gs>
                  <a:gs pos="100000">
                    <a:srgbClr val="FF0000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354393" y="413957"/>
              <a:ext cx="1281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Начальная </a:t>
              </a:r>
            </a:p>
            <a:p>
              <a:pPr algn="ctr"/>
              <a:r>
                <a:rPr lang="ru-RU" dirty="0"/>
                <a:t>реакция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9112" y="1297263"/>
              <a:ext cx="2148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Начальная реакция </a:t>
              </a:r>
            </a:p>
            <a:p>
              <a:pPr algn="ctr"/>
              <a:r>
                <a:rPr lang="ru-RU" dirty="0"/>
                <a:t>усиливается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384033" y="3645024"/>
            <a:ext cx="3960440" cy="2689621"/>
            <a:chOff x="1475656" y="1340767"/>
            <a:chExt cx="3960440" cy="2689621"/>
          </a:xfrm>
        </p:grpSpPr>
        <p:sp>
          <p:nvSpPr>
            <p:cNvPr id="9" name="Стрелка вправо 8"/>
            <p:cNvSpPr/>
            <p:nvPr/>
          </p:nvSpPr>
          <p:spPr>
            <a:xfrm>
              <a:off x="1475656" y="1340767"/>
              <a:ext cx="1626480" cy="484632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0" name="Выгнутая вправо стрелка 9"/>
            <p:cNvSpPr/>
            <p:nvPr/>
          </p:nvSpPr>
          <p:spPr>
            <a:xfrm>
              <a:off x="4206240" y="1438100"/>
              <a:ext cx="1229856" cy="2592288"/>
            </a:xfrm>
            <a:prstGeom prst="curvedLeftArrow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92D050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100000">
                  <a:srgbClr val="00B0F0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Выгнутая вправо стрелка 10"/>
            <p:cNvSpPr/>
            <p:nvPr/>
          </p:nvSpPr>
          <p:spPr>
            <a:xfrm rot="10800000">
              <a:off x="2771800" y="1340767"/>
              <a:ext cx="1307584" cy="2575545"/>
            </a:xfrm>
            <a:prstGeom prst="curvedLeftArrow">
              <a:avLst/>
            </a:prstGeom>
            <a:gradFill flip="none" rotWithShape="1">
              <a:gsLst>
                <a:gs pos="0">
                  <a:srgbClr val="00B0F0"/>
                </a:gs>
                <a:gs pos="30000">
                  <a:srgbClr val="2FA6FF"/>
                </a:gs>
                <a:gs pos="64999">
                  <a:srgbClr val="0000FF"/>
                </a:gs>
                <a:gs pos="100000">
                  <a:schemeClr val="tx2"/>
                </a:gs>
                <a:gs pos="100000">
                  <a:srgbClr val="C000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21877" y="106824"/>
            <a:ext cx="235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Внешнее воздействие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44073" y="32047"/>
            <a:ext cx="38201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Положительные обратные связи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/>
              <a:t>Водяной пар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/>
              <a:t>Альбедо снега/льда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/>
              <a:t>Облака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5514" y="3138218"/>
            <a:ext cx="38201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Отрицательные обратные связи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/>
              <a:t>Длинноволновая радиация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/>
              <a:t>Облака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3513" y="3063876"/>
            <a:ext cx="886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----------------------------------------------------------------------------------------------------------------------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932DE7-950A-44AA-8A65-4476B418E2CB}"/>
              </a:ext>
            </a:extLst>
          </p:cNvPr>
          <p:cNvSpPr txBox="1"/>
          <p:nvPr/>
        </p:nvSpPr>
        <p:spPr>
          <a:xfrm>
            <a:off x="7981661" y="4609631"/>
            <a:ext cx="2148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Начальная реакция </a:t>
            </a:r>
          </a:p>
          <a:p>
            <a:pPr algn="ctr"/>
            <a:r>
              <a:rPr lang="ru-RU" dirty="0"/>
              <a:t>ослабляется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E21434-A62A-47BE-8888-7BECDC0A1FC9}"/>
              </a:ext>
            </a:extLst>
          </p:cNvPr>
          <p:cNvSpPr txBox="1"/>
          <p:nvPr/>
        </p:nvSpPr>
        <p:spPr>
          <a:xfrm>
            <a:off x="9409980" y="368677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Начальная </a:t>
            </a:r>
          </a:p>
          <a:p>
            <a:pPr algn="ctr"/>
            <a:r>
              <a:rPr lang="ru-RU" dirty="0"/>
              <a:t>реакция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3D0B7-4109-40F5-ADFA-CC4F2BAE6CB8}"/>
              </a:ext>
            </a:extLst>
          </p:cNvPr>
          <p:cNvSpPr txBox="1"/>
          <p:nvPr/>
        </p:nvSpPr>
        <p:spPr>
          <a:xfrm>
            <a:off x="5845347" y="3391747"/>
            <a:ext cx="235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Внешнее воздействие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96777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300736" y="1"/>
            <a:ext cx="431554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Водяной пар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15881" y="2133171"/>
            <a:ext cx="4009158" cy="2689621"/>
            <a:chOff x="1020322" y="2276872"/>
            <a:chExt cx="4009158" cy="268962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039860" y="2276872"/>
              <a:ext cx="3989620" cy="2689621"/>
              <a:chOff x="539552" y="332656"/>
              <a:chExt cx="3989620" cy="2689621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539552" y="332656"/>
                <a:ext cx="3960440" cy="2689621"/>
                <a:chOff x="1475656" y="1340767"/>
                <a:chExt cx="3960440" cy="2689621"/>
              </a:xfrm>
            </p:grpSpPr>
            <p:sp>
              <p:nvSpPr>
                <p:cNvPr id="2" name="Стрелка вправо 1"/>
                <p:cNvSpPr/>
                <p:nvPr/>
              </p:nvSpPr>
              <p:spPr>
                <a:xfrm>
                  <a:off x="1475656" y="1340767"/>
                  <a:ext cx="1626480" cy="484632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" name="Выгнутая вправо стрелка 2"/>
                <p:cNvSpPr/>
                <p:nvPr/>
              </p:nvSpPr>
              <p:spPr>
                <a:xfrm>
                  <a:off x="4206240" y="1438100"/>
                  <a:ext cx="1229856" cy="2592288"/>
                </a:xfrm>
                <a:prstGeom prst="curvedLeftArrow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FFFF00"/>
                    </a:gs>
                    <a:gs pos="75000">
                      <a:srgbClr val="FF9900"/>
                    </a:gs>
                    <a:gs pos="100000">
                      <a:srgbClr val="FF9900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" name="Выгнутая вправо стрелка 4"/>
                <p:cNvSpPr/>
                <p:nvPr/>
              </p:nvSpPr>
              <p:spPr>
                <a:xfrm rot="10800000">
                  <a:off x="2771800" y="1340767"/>
                  <a:ext cx="1307584" cy="2575545"/>
                </a:xfrm>
                <a:prstGeom prst="curvedLeftArrow">
                  <a:avLst/>
                </a:prstGeom>
                <a:gradFill flip="none" rotWithShape="1">
                  <a:gsLst>
                    <a:gs pos="0">
                      <a:srgbClr val="FF9900"/>
                    </a:gs>
                    <a:gs pos="30000">
                      <a:srgbClr val="FF9900"/>
                    </a:gs>
                    <a:gs pos="64999">
                      <a:srgbClr val="FF0000"/>
                    </a:gs>
                    <a:gs pos="100000">
                      <a:srgbClr val="FF0000"/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2772936" y="612783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Нагрев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26536" y="2057720"/>
                <a:ext cx="26026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Увеличение содержания</a:t>
                </a:r>
              </a:p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Водяного пара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734777" y="2328037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0322" y="3140968"/>
              <a:ext cx="23126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/>
                  </a:solidFill>
                </a:rPr>
                <a:t>Больше радиации </a:t>
              </a:r>
            </a:p>
            <a:p>
              <a:pPr algn="ctr"/>
              <a:r>
                <a:rPr lang="ru-RU" dirty="0">
                  <a:solidFill>
                    <a:prstClr val="black"/>
                  </a:solidFill>
                </a:rPr>
                <a:t>Задерживается </a:t>
              </a:r>
            </a:p>
            <a:p>
              <a:pPr algn="ctr"/>
              <a:r>
                <a:rPr lang="ru-RU" dirty="0">
                  <a:solidFill>
                    <a:prstClr val="black"/>
                  </a:solidFill>
                </a:rPr>
                <a:t>Парниковыми газами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62324" y="836713"/>
            <a:ext cx="910567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/>
              <a:t>Нагретый воздух поглощает в себя больше газов!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004549" y="5024592"/>
            <a:ext cx="5170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из мощнейших климатических связей!</a:t>
            </a:r>
          </a:p>
        </p:txBody>
      </p:sp>
    </p:spTree>
    <p:extLst>
      <p:ext uri="{BB962C8B-B14F-4D97-AF65-F5344CB8AC3E}">
        <p14:creationId xmlns:p14="http://schemas.microsoft.com/office/powerpoint/2010/main" val="4629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19736" y="1"/>
            <a:ext cx="496855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Альбедо льда и снега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899627" y="3010248"/>
            <a:ext cx="4257097" cy="2694560"/>
            <a:chOff x="1021713" y="2276872"/>
            <a:chExt cx="4257097" cy="269456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039860" y="2276872"/>
              <a:ext cx="4238950" cy="2694560"/>
              <a:chOff x="539552" y="332656"/>
              <a:chExt cx="4238950" cy="2694560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539552" y="332656"/>
                <a:ext cx="3960440" cy="2689621"/>
                <a:chOff x="1475656" y="1340767"/>
                <a:chExt cx="3960440" cy="2689621"/>
              </a:xfrm>
            </p:grpSpPr>
            <p:sp>
              <p:nvSpPr>
                <p:cNvPr id="2" name="Стрелка вправо 1"/>
                <p:cNvSpPr/>
                <p:nvPr/>
              </p:nvSpPr>
              <p:spPr>
                <a:xfrm>
                  <a:off x="1475656" y="1340767"/>
                  <a:ext cx="1626480" cy="484632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" name="Выгнутая вправо стрелка 2"/>
                <p:cNvSpPr/>
                <p:nvPr/>
              </p:nvSpPr>
              <p:spPr>
                <a:xfrm>
                  <a:off x="4206240" y="1438100"/>
                  <a:ext cx="1229856" cy="2592288"/>
                </a:xfrm>
                <a:prstGeom prst="curvedLeftArrow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FFFF00"/>
                    </a:gs>
                    <a:gs pos="75000">
                      <a:srgbClr val="FF9900"/>
                    </a:gs>
                    <a:gs pos="100000">
                      <a:srgbClr val="FF9900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" name="Выгнутая вправо стрелка 4"/>
                <p:cNvSpPr/>
                <p:nvPr/>
              </p:nvSpPr>
              <p:spPr>
                <a:xfrm rot="10800000">
                  <a:off x="2771800" y="1340767"/>
                  <a:ext cx="1307584" cy="2575545"/>
                </a:xfrm>
                <a:prstGeom prst="curvedLeftArrow">
                  <a:avLst/>
                </a:prstGeom>
                <a:gradFill flip="none" rotWithShape="1">
                  <a:gsLst>
                    <a:gs pos="0">
                      <a:srgbClr val="FF9900"/>
                    </a:gs>
                    <a:gs pos="30000">
                      <a:srgbClr val="FF9900"/>
                    </a:gs>
                    <a:gs pos="64999">
                      <a:srgbClr val="FF0000"/>
                    </a:gs>
                    <a:gs pos="100000">
                      <a:srgbClr val="FF0000"/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561179" y="429988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Нагрев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61779" y="2380885"/>
                <a:ext cx="30167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Уменьшается отражательная</a:t>
                </a:r>
              </a:p>
              <a:p>
                <a:pPr algn="ctr"/>
                <a:r>
                  <a:rPr lang="ru-RU" dirty="0">
                    <a:solidFill>
                      <a:prstClr val="black"/>
                    </a:solidFill>
                  </a:rPr>
                  <a:t>способность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21713" y="3140968"/>
              <a:ext cx="23098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/>
                  </a:solidFill>
                </a:rPr>
                <a:t>Поглощается больше </a:t>
              </a:r>
            </a:p>
            <a:p>
              <a:pPr algn="ctr"/>
              <a:r>
                <a:rPr lang="ru-RU" dirty="0">
                  <a:solidFill>
                    <a:prstClr val="black"/>
                  </a:solidFill>
                </a:rPr>
                <a:t>радиации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59049" y="2700135"/>
              <a:ext cx="1938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/>
                  </a:solidFill>
                </a:rPr>
                <a:t>Усиление нагрева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62324" y="836713"/>
            <a:ext cx="910567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6903" y="5901670"/>
            <a:ext cx="4968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Важнейшая связь для полярных регионов!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41286" y="3974855"/>
            <a:ext cx="199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Таяние льда/снега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5521" y="975211"/>
            <a:ext cx="859571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/>
              <a:t>Альбедо льда и снега большее из всех поверхностей Земли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84460" y="2786470"/>
            <a:ext cx="269817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Альбедо</a:t>
            </a:r>
            <a:endParaRPr lang="en-US" sz="1600" b="1" dirty="0"/>
          </a:p>
          <a:p>
            <a:pPr algn="ctr"/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Свежий снег/лед</a:t>
            </a:r>
            <a:r>
              <a:rPr lang="en-US" sz="1600" dirty="0"/>
              <a:t>: 80-90%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Таящий снег</a:t>
            </a:r>
            <a:r>
              <a:rPr lang="en-US" sz="1600" dirty="0"/>
              <a:t>: 40-70%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Облака</a:t>
            </a:r>
            <a:r>
              <a:rPr lang="en-US" sz="1600" dirty="0"/>
              <a:t>: 40-90%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Песок</a:t>
            </a:r>
            <a:r>
              <a:rPr lang="en-US" sz="1600" dirty="0"/>
              <a:t>: 30-50%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Почва</a:t>
            </a:r>
            <a:r>
              <a:rPr lang="en-US" sz="1600" dirty="0"/>
              <a:t>: 5-30%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Тундра</a:t>
            </a:r>
            <a:r>
              <a:rPr lang="en-US" sz="1600" dirty="0"/>
              <a:t>: 15-35%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Лиственные леса</a:t>
            </a:r>
            <a:r>
              <a:rPr lang="en-US" sz="1600" dirty="0"/>
              <a:t>: 18-25%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Хвойные леса</a:t>
            </a:r>
            <a:r>
              <a:rPr lang="en-US" sz="1600" dirty="0"/>
              <a:t>: 5-20%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Вода: </a:t>
            </a:r>
            <a:r>
              <a:rPr lang="en-US" sz="1600" dirty="0"/>
              <a:t>5-10%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1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19736" y="1"/>
            <a:ext cx="532859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Длинноволговая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радиация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(-)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2324" y="836713"/>
            <a:ext cx="910567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806126" y="2877009"/>
            <a:ext cx="5029116" cy="2770471"/>
            <a:chOff x="4860032" y="3564174"/>
            <a:chExt cx="5029116" cy="2770471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4860032" y="3645024"/>
              <a:ext cx="3960440" cy="2689621"/>
              <a:chOff x="1475656" y="1340767"/>
              <a:chExt cx="3960440" cy="2689621"/>
            </a:xfrm>
          </p:grpSpPr>
          <p:sp>
            <p:nvSpPr>
              <p:cNvPr id="31" name="Стрелка вправо 30"/>
              <p:cNvSpPr/>
              <p:nvPr/>
            </p:nvSpPr>
            <p:spPr>
              <a:xfrm>
                <a:off x="1475656" y="1340767"/>
                <a:ext cx="1626480" cy="48463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Выгнутая вправо стрелка 31"/>
              <p:cNvSpPr/>
              <p:nvPr/>
            </p:nvSpPr>
            <p:spPr>
              <a:xfrm>
                <a:off x="4206240" y="1438100"/>
                <a:ext cx="1229856" cy="2592288"/>
              </a:xfrm>
              <a:prstGeom prst="curvedLeftArrow">
                <a:avLst/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92D050"/>
                  </a:gs>
                  <a:gs pos="75000">
                    <a:schemeClr val="accent5">
                      <a:lumMod val="60000"/>
                      <a:lumOff val="40000"/>
                    </a:schemeClr>
                  </a:gs>
                  <a:gs pos="100000">
                    <a:srgbClr val="00B0F0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Выгнутая вправо стрелка 32"/>
              <p:cNvSpPr/>
              <p:nvPr/>
            </p:nvSpPr>
            <p:spPr>
              <a:xfrm rot="10800000">
                <a:off x="2771800" y="1340767"/>
                <a:ext cx="1307584" cy="2575545"/>
              </a:xfrm>
              <a:prstGeom prst="curvedLeftArrow">
                <a:avLst/>
              </a:prstGeom>
              <a:gradFill flip="none" rotWithShape="1">
                <a:gsLst>
                  <a:gs pos="0">
                    <a:srgbClr val="00B0F0"/>
                  </a:gs>
                  <a:gs pos="30000">
                    <a:srgbClr val="2FA6FF"/>
                  </a:gs>
                  <a:gs pos="64999">
                    <a:srgbClr val="0000FF"/>
                  </a:gs>
                  <a:gs pos="100000">
                    <a:schemeClr val="tx2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190910" y="3564174"/>
              <a:ext cx="26982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Увеличение температуры</a:t>
              </a:r>
            </a:p>
            <a:p>
              <a:pPr algn="ctr"/>
              <a:r>
                <a:rPr lang="ru-RU" dirty="0"/>
                <a:t>поверхности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145418" y="4665307"/>
            <a:ext cx="255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Увеличенное излучение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0840" y="3523341"/>
            <a:ext cx="279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Уменьшение температуры</a:t>
            </a:r>
          </a:p>
          <a:p>
            <a:pPr algn="ctr"/>
            <a:r>
              <a:rPr lang="ru-RU" dirty="0"/>
              <a:t>поверхности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7113" y="1556793"/>
            <a:ext cx="8697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По закону Стефана-Больцмана </a:t>
            </a:r>
          </a:p>
          <a:p>
            <a:r>
              <a:rPr lang="ru-RU" sz="3200" dirty="0"/>
              <a:t>				</a:t>
            </a:r>
            <a:r>
              <a:rPr lang="en-US" sz="3200" dirty="0"/>
              <a:t>R=σT</a:t>
            </a:r>
            <a:r>
              <a:rPr lang="en-US" sz="3200" baseline="30000" dirty="0"/>
              <a:t>4</a:t>
            </a:r>
            <a:r>
              <a:rPr lang="en-US" sz="3200" dirty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2349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420" y="2557819"/>
            <a:ext cx="6761584" cy="1325563"/>
          </a:xfrm>
        </p:spPr>
        <p:txBody>
          <a:bodyPr/>
          <a:lstStyle/>
          <a:p>
            <a:r>
              <a:rPr lang="ru-RU" dirty="0"/>
              <a:t>Что же изменилось?</a:t>
            </a:r>
          </a:p>
        </p:txBody>
      </p:sp>
    </p:spTree>
    <p:extLst>
      <p:ext uri="{BB962C8B-B14F-4D97-AF65-F5344CB8AC3E}">
        <p14:creationId xmlns:p14="http://schemas.microsoft.com/office/powerpoint/2010/main" val="426855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океане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Теплосодержание</a:t>
            </a:r>
          </a:p>
          <a:p>
            <a:r>
              <a:rPr lang="ru-RU" dirty="0"/>
              <a:t>Уровень моря</a:t>
            </a:r>
          </a:p>
          <a:p>
            <a:r>
              <a:rPr lang="ru-RU" dirty="0"/>
              <a:t>Закисление океана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485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Увеличение теплосодержания океана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456" y="1825625"/>
            <a:ext cx="6856343" cy="4351338"/>
          </a:xfrm>
        </p:spPr>
        <p:txBody>
          <a:bodyPr/>
          <a:lstStyle/>
          <a:p>
            <a:r>
              <a:rPr lang="ru-RU" dirty="0"/>
              <a:t>График накопления энергии в ZJ (1 ZJ = 10</a:t>
            </a:r>
            <a:r>
              <a:rPr lang="ru-RU" baseline="30000" dirty="0"/>
              <a:t>21</a:t>
            </a:r>
            <a:r>
              <a:rPr lang="ru-RU" dirty="0"/>
              <a:t> Дж) в различных компонентах климатической системы Земли относительно 1971.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F0F271-C194-4383-8263-A0C9186E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1" y="1651822"/>
            <a:ext cx="3888432" cy="520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67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77246-FB22-4DBE-9ED9-65F94E8F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Измерения температур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67473-4BEC-4EB5-B5A9-8F676F5ED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7751" cy="4351338"/>
          </a:xfrm>
        </p:spPr>
        <p:txBody>
          <a:bodyPr/>
          <a:lstStyle/>
          <a:p>
            <a:r>
              <a:rPr lang="ru-RU" dirty="0" smtClean="0"/>
              <a:t>Экспедиция судна Челленджер </a:t>
            </a:r>
            <a:r>
              <a:rPr lang="en-US" dirty="0" smtClean="0"/>
              <a:t>1870</a:t>
            </a:r>
            <a:r>
              <a:rPr lang="ru-RU" dirty="0" smtClean="0"/>
              <a:t>е</a:t>
            </a:r>
            <a:endParaRPr lang="en-US" dirty="0"/>
          </a:p>
          <a:p>
            <a:r>
              <a:rPr lang="ru-RU" dirty="0" smtClean="0"/>
              <a:t>Метеорологические наблюдения в 1920х</a:t>
            </a:r>
            <a:endParaRPr lang="en-US" dirty="0"/>
          </a:p>
          <a:p>
            <a:r>
              <a:rPr lang="ru-RU" dirty="0" smtClean="0"/>
              <a:t>Измерения батометрами и переворачивающимися термометрами в 1950х</a:t>
            </a:r>
            <a:endParaRPr lang="en-US" dirty="0"/>
          </a:p>
          <a:p>
            <a:r>
              <a:rPr lang="en-US" dirty="0"/>
              <a:t>CTD </a:t>
            </a:r>
            <a:r>
              <a:rPr lang="ru-RU" dirty="0" smtClean="0"/>
              <a:t>измерения с </a:t>
            </a:r>
            <a:r>
              <a:rPr lang="en-US" dirty="0" smtClean="0"/>
              <a:t>1960</a:t>
            </a:r>
            <a:r>
              <a:rPr lang="ru-RU" dirty="0" smtClean="0"/>
              <a:t>х</a:t>
            </a:r>
            <a:endParaRPr lang="en-US" dirty="0"/>
          </a:p>
          <a:p>
            <a:r>
              <a:rPr lang="en-US" dirty="0"/>
              <a:t>XBT </a:t>
            </a:r>
            <a:r>
              <a:rPr lang="ru-RU" dirty="0" smtClean="0"/>
              <a:t>с</a:t>
            </a:r>
            <a:r>
              <a:rPr lang="en-US" dirty="0" smtClean="0"/>
              <a:t> 1970</a:t>
            </a:r>
            <a:r>
              <a:rPr lang="ru-RU" dirty="0" smtClean="0"/>
              <a:t>х</a:t>
            </a:r>
            <a:endParaRPr lang="en-US" dirty="0"/>
          </a:p>
          <a:p>
            <a:r>
              <a:rPr lang="en-US" dirty="0"/>
              <a:t>Argo </a:t>
            </a:r>
            <a:r>
              <a:rPr lang="ru-RU" dirty="0" smtClean="0"/>
              <a:t>с</a:t>
            </a:r>
            <a:r>
              <a:rPr lang="en-US" dirty="0" smtClean="0"/>
              <a:t> 2000</a:t>
            </a:r>
            <a:r>
              <a:rPr lang="ru-RU" dirty="0" smtClean="0"/>
              <a:t>х</a:t>
            </a:r>
            <a:r>
              <a:rPr lang="en-US" dirty="0" smtClean="0"/>
              <a:t> </a:t>
            </a:r>
            <a:r>
              <a:rPr lang="en-US" dirty="0"/>
              <a:t>(!)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8E7ED0-B410-4805-A356-757495F89B44}"/>
              </a:ext>
            </a:extLst>
          </p:cNvPr>
          <p:cNvPicPr/>
          <p:nvPr/>
        </p:nvPicPr>
        <p:blipFill rotWithShape="1">
          <a:blip r:embed="rId2"/>
          <a:srcRect l="26104" t="48347" r="55361" b="5816"/>
          <a:stretch/>
        </p:blipFill>
        <p:spPr bwMode="auto">
          <a:xfrm>
            <a:off x="7223559" y="1635987"/>
            <a:ext cx="3413339" cy="4797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32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AD002-E0FD-48C7-AD6D-58E1F64C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C78905-E85D-4467-BC86-A768770CF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Определение климата и его изменений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Наблюдаемые </a:t>
            </a:r>
            <a:r>
              <a:rPr lang="ru-RU" dirty="0" err="1"/>
              <a:t>измененения</a:t>
            </a:r>
            <a:r>
              <a:rPr lang="ru-RU" dirty="0"/>
              <a:t> в </a:t>
            </a:r>
            <a:r>
              <a:rPr lang="ru-RU" dirty="0" smtClean="0"/>
              <a:t>Мировом океане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Климатические прогнозы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47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083" t="13259" r="20583" b="6593"/>
          <a:stretch/>
        </p:blipFill>
        <p:spPr>
          <a:xfrm>
            <a:off x="3627120" y="1690688"/>
            <a:ext cx="5484372" cy="4389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Приборы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334" t="28074" r="26250" b="15333"/>
          <a:stretch/>
        </p:blipFill>
        <p:spPr>
          <a:xfrm>
            <a:off x="137160" y="2437534"/>
            <a:ext cx="3779520" cy="2484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167" t="13111" r="19167" b="9111"/>
          <a:stretch/>
        </p:blipFill>
        <p:spPr>
          <a:xfrm>
            <a:off x="8473440" y="2203545"/>
            <a:ext cx="3581400" cy="25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4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океан накапливает тепло?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D5D9DDD-76B9-4FE2-A069-A0C476E58EE0}"/>
              </a:ext>
            </a:extLst>
          </p:cNvPr>
          <p:cNvGrpSpPr/>
          <p:nvPr/>
        </p:nvGrpSpPr>
        <p:grpSpPr>
          <a:xfrm>
            <a:off x="2951638" y="1257300"/>
            <a:ext cx="5430362" cy="5502263"/>
            <a:chOff x="755576" y="0"/>
            <a:chExt cx="7957692" cy="595992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36F747F-F757-4614-A510-5D818BDDD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" t="5828" b="2256"/>
            <a:stretch/>
          </p:blipFill>
          <p:spPr bwMode="auto">
            <a:xfrm>
              <a:off x="755576" y="199281"/>
              <a:ext cx="7957692" cy="576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C68B115-6FD7-4281-B092-8070DD2C098F}"/>
                </a:ext>
              </a:extLst>
            </p:cNvPr>
            <p:cNvSpPr/>
            <p:nvPr/>
          </p:nvSpPr>
          <p:spPr>
            <a:xfrm>
              <a:off x="3851920" y="0"/>
              <a:ext cx="2776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dirty="0">
                  <a:solidFill>
                    <a:prstClr val="black"/>
                  </a:solidFill>
                </a:rPr>
                <a:t>A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BB74F68-3F71-498E-86C1-5C804E4FA95E}"/>
                </a:ext>
              </a:extLst>
            </p:cNvPr>
            <p:cNvSpPr/>
            <p:nvPr/>
          </p:nvSpPr>
          <p:spPr>
            <a:xfrm>
              <a:off x="5436096" y="0"/>
              <a:ext cx="282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dirty="0">
                  <a:solidFill>
                    <a:prstClr val="black"/>
                  </a:solidFill>
                </a:rPr>
                <a:t>D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4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2457" cy="4351338"/>
          </a:xfrm>
        </p:spPr>
        <p:txBody>
          <a:bodyPr/>
          <a:lstStyle/>
          <a:p>
            <a:r>
              <a:rPr lang="ru-RU" dirty="0"/>
              <a:t>(а) Тренд температур для глубин до 700м с 1971 по 2010</a:t>
            </a:r>
          </a:p>
          <a:p>
            <a:r>
              <a:rPr lang="ru-RU" dirty="0"/>
              <a:t>(</a:t>
            </a:r>
            <a:r>
              <a:rPr lang="en-US" dirty="0"/>
              <a:t>b) </a:t>
            </a:r>
            <a:r>
              <a:rPr lang="ru-RU" dirty="0"/>
              <a:t>Зональные тренды по широтам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CBA1E2-1463-4C02-A978-E32856961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632"/>
          <a:stretch/>
        </p:blipFill>
        <p:spPr bwMode="auto">
          <a:xfrm>
            <a:off x="6706273" y="1515925"/>
            <a:ext cx="5333520" cy="469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427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83174" cy="4351338"/>
          </a:xfrm>
        </p:spPr>
        <p:txBody>
          <a:bodyPr/>
          <a:lstStyle/>
          <a:p>
            <a:r>
              <a:rPr lang="ru-RU" dirty="0"/>
              <a:t>(а) Поверхностный слой океана</a:t>
            </a:r>
          </a:p>
          <a:p>
            <a:r>
              <a:rPr lang="en-US" dirty="0"/>
              <a:t>(b)</a:t>
            </a:r>
            <a:r>
              <a:rPr lang="ru-RU" dirty="0"/>
              <a:t> Глубокий океан</a:t>
            </a:r>
          </a:p>
          <a:p>
            <a:endParaRPr lang="ru-RU" dirty="0"/>
          </a:p>
          <a:p>
            <a:r>
              <a:rPr lang="ru-RU" dirty="0"/>
              <a:t>Одно из следствий – </a:t>
            </a:r>
            <a:r>
              <a:rPr lang="ru-RU" dirty="0" err="1"/>
              <a:t>термостерическое</a:t>
            </a:r>
            <a:r>
              <a:rPr lang="ru-RU" dirty="0"/>
              <a:t> повышение уровня моря.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A37011-4D6A-477C-A01E-B1398B6AE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6285" r="2000" b="2734"/>
          <a:stretch/>
        </p:blipFill>
        <p:spPr bwMode="auto">
          <a:xfrm>
            <a:off x="6202319" y="511078"/>
            <a:ext cx="5283174" cy="60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25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Уровень моря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5328" cy="4351338"/>
          </a:xfrm>
        </p:spPr>
        <p:txBody>
          <a:bodyPr/>
          <a:lstStyle/>
          <a:p>
            <a:r>
              <a:rPr lang="ru-RU" dirty="0"/>
              <a:t>Средняя аномалия уровня моря от 1900 года для трех океанов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A17668-DCEE-4CEC-ABEB-E1DA3F5A5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r="10635"/>
          <a:stretch/>
        </p:blipFill>
        <p:spPr bwMode="auto">
          <a:xfrm>
            <a:off x="7943528" y="544296"/>
            <a:ext cx="3410272" cy="62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103" t="31482" r="39359" b="24757"/>
          <a:stretch/>
        </p:blipFill>
        <p:spPr>
          <a:xfrm>
            <a:off x="838199" y="2850103"/>
            <a:ext cx="6289845" cy="3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Угроза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569677" cy="4351338"/>
          </a:xfrm>
        </p:spPr>
        <p:txBody>
          <a:bodyPr/>
          <a:lstStyle/>
          <a:p>
            <a:r>
              <a:rPr lang="ru-RU" dirty="0" smtClean="0"/>
              <a:t>Мале, высота 2.4 м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743" t="19174" r="31924" b="14730"/>
          <a:stretch/>
        </p:blipFill>
        <p:spPr>
          <a:xfrm>
            <a:off x="4741985" y="1690688"/>
            <a:ext cx="6611815" cy="42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3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Выбросы парниковых газов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48" t="41330" r="27355" b="21519"/>
          <a:stretch/>
        </p:blipFill>
        <p:spPr>
          <a:xfrm>
            <a:off x="1899138" y="1690688"/>
            <a:ext cx="8393723" cy="38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Закисление </a:t>
            </a:r>
            <a:r>
              <a:rPr lang="ru-RU" dirty="0" err="1"/>
              <a:t>окенана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Океан содержит в 50 раз больше углекислого газа и поглощает 30% антропогенных выбросов! Как это связано с кислотностью?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3D6242-0677-4B77-9BE4-BCFE97A8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6" y="2711842"/>
            <a:ext cx="10678594" cy="28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51877-7E9E-4294-AAAB-500865341A9C}"/>
              </a:ext>
            </a:extLst>
          </p:cNvPr>
          <p:cNvSpPr txBox="1"/>
          <p:nvPr/>
        </p:nvSpPr>
        <p:spPr>
          <a:xfrm>
            <a:off x="2927074" y="589887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Среднее поглощение углекислого газа с 1980 по 2005 год</a:t>
            </a:r>
          </a:p>
        </p:txBody>
      </p:sp>
    </p:spTree>
    <p:extLst>
      <p:ext uri="{BB962C8B-B14F-4D97-AF65-F5344CB8AC3E}">
        <p14:creationId xmlns:p14="http://schemas.microsoft.com/office/powerpoint/2010/main" val="1634524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и концентрация льда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CD3A4F-3847-4118-BF2E-BCA8965F3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82"/>
          <a:stretch/>
        </p:blipFill>
        <p:spPr bwMode="auto">
          <a:xfrm>
            <a:off x="1370366" y="1747802"/>
            <a:ext cx="5315729" cy="4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F7963E6-6707-4B19-A82B-5ECE1B312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40909"/>
          <a:stretch/>
        </p:blipFill>
        <p:spPr bwMode="auto">
          <a:xfrm>
            <a:off x="6847242" y="1415147"/>
            <a:ext cx="3467496" cy="532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488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и концентрация льда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C4CAA0-D0F1-4F24-84B0-FB9C9D37D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58"/>
          <a:stretch/>
        </p:blipFill>
        <p:spPr bwMode="auto">
          <a:xfrm>
            <a:off x="1526121" y="2073656"/>
            <a:ext cx="5570275" cy="441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2676D99-A66B-43F0-AE9D-DFFADC9D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41505"/>
          <a:stretch/>
        </p:blipFill>
        <p:spPr bwMode="auto">
          <a:xfrm>
            <a:off x="6971670" y="2096526"/>
            <a:ext cx="369420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70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климат?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Климат - </a:t>
            </a:r>
            <a:r>
              <a:rPr lang="ru-RU" strike="sngStrike" dirty="0"/>
              <a:t>многолетний режим погоды</a:t>
            </a:r>
          </a:p>
          <a:p>
            <a:r>
              <a:rPr lang="ru-RU" dirty="0"/>
              <a:t>Погода - совокупность значений метеорологических элементов и атмосферных явлений, наблюдаемых в определённый момент времени в той или иной точке пространства</a:t>
            </a:r>
          </a:p>
          <a:p>
            <a:endParaRPr lang="ru-RU" dirty="0"/>
          </a:p>
          <a:p>
            <a:r>
              <a:rPr lang="ru-RU" dirty="0"/>
              <a:t>Климат – </a:t>
            </a:r>
            <a:r>
              <a:rPr lang="ru-RU" dirty="0" err="1"/>
              <a:t>долгопериодная</a:t>
            </a:r>
            <a:r>
              <a:rPr lang="ru-RU" dirty="0"/>
              <a:t> статистика параметров поверхности земли атмосферы, гидросферы, криосферы.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390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96D7-70DF-433F-B3EA-F8C1522B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и концентрация льда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FD9BF4-80AA-443B-8360-C15C6927F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1FCB3D-DD94-40C8-B70A-07B30A2C6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20" y="1511939"/>
            <a:ext cx="7179890" cy="52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21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и концентрация льда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66" t="26445" r="10000" b="11926"/>
          <a:stretch/>
        </p:blipFill>
        <p:spPr>
          <a:xfrm>
            <a:off x="838200" y="1690688"/>
            <a:ext cx="1045698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3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Термоабразия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5FA723-55C1-4325-A5CA-5EA4DE4A6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2" t="11014" r="21617" b="47320"/>
          <a:stretch/>
        </p:blipFill>
        <p:spPr>
          <a:xfrm>
            <a:off x="566532" y="2015128"/>
            <a:ext cx="5153438" cy="4161835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FC41992F-6576-4E6B-A08A-E4AD9CA823AF}"/>
              </a:ext>
            </a:extLst>
          </p:cNvPr>
          <p:cNvSpPr txBox="1">
            <a:spLocks/>
          </p:cNvSpPr>
          <p:nvPr/>
        </p:nvSpPr>
        <p:spPr>
          <a:xfrm>
            <a:off x="6386602" y="5396331"/>
            <a:ext cx="6115166" cy="55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Варандей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BC500-51D6-48D9-A2F5-1F5A0DFF1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8" t="27963" r="7240" b="31574"/>
          <a:stretch/>
        </p:blipFill>
        <p:spPr>
          <a:xfrm>
            <a:off x="5803319" y="2377439"/>
            <a:ext cx="5822149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5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/>
          <a:stretch/>
        </p:blipFill>
        <p:spPr>
          <a:xfrm>
            <a:off x="6240016" y="400847"/>
            <a:ext cx="3672408" cy="2619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699120"/>
            <a:ext cx="4162962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0" y="3465304"/>
            <a:ext cx="4135048" cy="289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70" y="392175"/>
            <a:ext cx="4043218" cy="2637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1772" y="1"/>
            <a:ext cx="398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Антропогенное воздействие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33" y="2132856"/>
            <a:ext cx="3496511" cy="23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9816" y="-9525"/>
            <a:ext cx="3454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Природное воздействие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439507"/>
            <a:ext cx="4320480" cy="2886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5487" y="2956255"/>
            <a:ext cx="357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Pinatubo, Indonesia eruption, 1991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61" y="462378"/>
            <a:ext cx="4575243" cy="2746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2" y="3325588"/>
            <a:ext cx="4492431" cy="3369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66" y="3443461"/>
            <a:ext cx="4401759" cy="29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5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B6BFB-1B30-4909-9E40-CE54E198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виноват ли человек?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3B0D3-66A4-439C-AFF1-B948B4403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Конечно же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30C47E-4F1B-4681-B4DD-63BA3909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08" y="1621051"/>
            <a:ext cx="7171115" cy="47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974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Экстремальные явления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027" t="28519" r="14230" b="8575"/>
          <a:stretch/>
        </p:blipFill>
        <p:spPr>
          <a:xfrm>
            <a:off x="1312984" y="1690688"/>
            <a:ext cx="9566032" cy="52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62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B6BFB-1B30-4909-9E40-CE54E198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же будет дальше?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3B0D3-66A4-439C-AFF1-B948B4403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C5670A-33DC-434D-A902-D06C79A5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1" y="1559414"/>
            <a:ext cx="7405937" cy="506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E62660-7D83-47C2-A54A-BFEA5C90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998" y="1559414"/>
            <a:ext cx="4559459" cy="31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6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538" t="33504" r="34487" b="11994"/>
          <a:stretch/>
        </p:blipFill>
        <p:spPr>
          <a:xfrm>
            <a:off x="7526214" y="2337719"/>
            <a:ext cx="4665785" cy="325278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1C5670A-33DC-434D-A902-D06C79A5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" y="1825625"/>
            <a:ext cx="7405937" cy="506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8EB6BFB-1B30-4909-9E40-CE54E198D3B5}"/>
              </a:ext>
            </a:extLst>
          </p:cNvPr>
          <p:cNvSpPr txBox="1">
            <a:spLocks/>
          </p:cNvSpPr>
          <p:nvPr/>
        </p:nvSpPr>
        <p:spPr>
          <a:xfrm>
            <a:off x="990600" y="353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Что же будет дальше?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967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B6BFB-1B30-4909-9E40-CE54E198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26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53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обуславливает климат?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8228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основном радиационное воздействие</a:t>
            </a:r>
          </a:p>
          <a:p>
            <a:r>
              <a:rPr lang="ru-RU" dirty="0"/>
              <a:t>Радиация – приходящая лучистая энергия Солнца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E194AE-94CD-44BB-A314-F4E593956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7" y="746798"/>
            <a:ext cx="1826787" cy="18267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E73844-9483-4BB2-8729-E7BE08EDD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94" y="3064231"/>
            <a:ext cx="70961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AC28B-11ED-4643-BBBF-189ACE01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Поглощение и излучение радиации Землей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470FB7-778E-491E-B23B-1D1CAD837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07" y="1494387"/>
            <a:ext cx="7019338" cy="5243859"/>
          </a:xfrm>
        </p:spPr>
      </p:pic>
    </p:spTree>
    <p:extLst>
      <p:ext uri="{BB962C8B-B14F-4D97-AF65-F5344CB8AC3E}">
        <p14:creationId xmlns:p14="http://schemas.microsoft.com/office/powerpoint/2010/main" val="22274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Отражательная способность </a:t>
            </a:r>
            <a:r>
              <a:rPr lang="ru-RU" dirty="0" smtClean="0"/>
              <a:t>Земли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Альбедо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493265-FFC6-49F5-813B-7156B311E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3" y="2302133"/>
            <a:ext cx="7706558" cy="44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6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Радиационное воздействие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Оно постоянно во времени и пространстве?</a:t>
            </a:r>
          </a:p>
        </p:txBody>
      </p:sp>
      <p:pic>
        <p:nvPicPr>
          <p:cNvPr id="4" name="Picture 2" descr="https://upload.wikimedia.org/wikipedia/commons/7/79/Solar.Constant.Variations.SatData.1978-2003.jpg">
            <a:extLst>
              <a:ext uri="{FF2B5EF4-FFF2-40B4-BE49-F238E27FC236}">
                <a16:creationId xmlns:a16="http://schemas.microsoft.com/office/drawing/2014/main" id="{6FA24D24-32FE-45D1-9C0D-73874D70B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/>
          <a:stretch/>
        </p:blipFill>
        <p:spPr bwMode="auto">
          <a:xfrm>
            <a:off x="0" y="2719873"/>
            <a:ext cx="6182457" cy="412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-reading.club/illustrations/1023/1023890-i_085.jpg">
            <a:extLst>
              <a:ext uri="{FF2B5EF4-FFF2-40B4-BE49-F238E27FC236}">
                <a16:creationId xmlns:a16="http://schemas.microsoft.com/office/drawing/2014/main" id="{48C6984B-69D6-4ABE-82B5-161B35F7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28" y="2762593"/>
            <a:ext cx="5496561" cy="38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8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Климатические зоны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21794-9981-453D-85AA-877148884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8" y="1641685"/>
            <a:ext cx="8191124" cy="50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5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54E6-1A27-4156-97C0-F0F7DDDF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Парниковый эффект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FD2A1-3E07-4A65-9700-46663BFA6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 ли легко проходит радиация через атмосферу?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71EA-F9C0-4270-A75E-27C25F60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24" y="2282307"/>
            <a:ext cx="6197251" cy="4071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743286-2610-4F1F-9741-615F220A1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4" y="2790665"/>
            <a:ext cx="5670959" cy="28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0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544</Words>
  <Application>Microsoft Office PowerPoint</Application>
  <PresentationFormat>Широкоэкранный</PresentationFormat>
  <Paragraphs>150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Тема Office</vt:lpstr>
      <vt:lpstr>Климат океана</vt:lpstr>
      <vt:lpstr>План</vt:lpstr>
      <vt:lpstr>Что такое климат?</vt:lpstr>
      <vt:lpstr>Что обуславливает климат?</vt:lpstr>
      <vt:lpstr>Поглощение и излучение радиации Землей</vt:lpstr>
      <vt:lpstr>Отражательная способность Земли</vt:lpstr>
      <vt:lpstr>Радиационное воздействие</vt:lpstr>
      <vt:lpstr>Климатические зоны</vt:lpstr>
      <vt:lpstr>Парниковый эффект</vt:lpstr>
      <vt:lpstr>Парниковые газы</vt:lpstr>
      <vt:lpstr>Обратные связи в климатической системе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же изменилось?</vt:lpstr>
      <vt:lpstr>Изменения в океане</vt:lpstr>
      <vt:lpstr>Увеличение теплосодержания океана</vt:lpstr>
      <vt:lpstr>Измерения температур</vt:lpstr>
      <vt:lpstr>Приборы</vt:lpstr>
      <vt:lpstr>Как океан накапливает тепло?</vt:lpstr>
      <vt:lpstr>Теплосодержание</vt:lpstr>
      <vt:lpstr>Теплосодержание</vt:lpstr>
      <vt:lpstr>Уровень моря</vt:lpstr>
      <vt:lpstr>Угроза</vt:lpstr>
      <vt:lpstr>Выбросы парниковых газов</vt:lpstr>
      <vt:lpstr>Закисление окенана</vt:lpstr>
      <vt:lpstr>Содержание и концентрация льда</vt:lpstr>
      <vt:lpstr>Содержание и концентрация льда</vt:lpstr>
      <vt:lpstr>Содержание и концентрация льда</vt:lpstr>
      <vt:lpstr>Содержание и концентрация льда</vt:lpstr>
      <vt:lpstr>Термоабразия</vt:lpstr>
      <vt:lpstr>Презентация PowerPoint</vt:lpstr>
      <vt:lpstr>Презентация PowerPoint</vt:lpstr>
      <vt:lpstr>А виноват ли человек?</vt:lpstr>
      <vt:lpstr>Экстремальные явления</vt:lpstr>
      <vt:lpstr>Что же будет дальше?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Климат меняется, тебя касается</dc:title>
  <dc:creator>Вова</dc:creator>
  <cp:lastModifiedBy>V_K</cp:lastModifiedBy>
  <cp:revision>68</cp:revision>
  <dcterms:created xsi:type="dcterms:W3CDTF">2019-02-20T15:39:44Z</dcterms:created>
  <dcterms:modified xsi:type="dcterms:W3CDTF">2023-08-28T09:47:19Z</dcterms:modified>
</cp:coreProperties>
</file>