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Default Extension="tiff" ContentType="image/tiff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Default Extension="wmv" ContentType="video/x-ms-wmv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96"/>
  </p:notesMasterIdLst>
  <p:sldIdLst>
    <p:sldId id="256" r:id="rId3"/>
    <p:sldId id="367" r:id="rId4"/>
    <p:sldId id="516" r:id="rId5"/>
    <p:sldId id="517" r:id="rId6"/>
    <p:sldId id="518" r:id="rId7"/>
    <p:sldId id="519" r:id="rId8"/>
    <p:sldId id="520" r:id="rId9"/>
    <p:sldId id="521" r:id="rId10"/>
    <p:sldId id="522" r:id="rId11"/>
    <p:sldId id="368" r:id="rId12"/>
    <p:sldId id="523" r:id="rId13"/>
    <p:sldId id="536" r:id="rId14"/>
    <p:sldId id="524" r:id="rId15"/>
    <p:sldId id="537" r:id="rId16"/>
    <p:sldId id="538" r:id="rId17"/>
    <p:sldId id="539" r:id="rId18"/>
    <p:sldId id="555" r:id="rId19"/>
    <p:sldId id="556" r:id="rId20"/>
    <p:sldId id="557" r:id="rId21"/>
    <p:sldId id="558" r:id="rId22"/>
    <p:sldId id="542" r:id="rId23"/>
    <p:sldId id="545" r:id="rId24"/>
    <p:sldId id="546" r:id="rId25"/>
    <p:sldId id="377" r:id="rId26"/>
    <p:sldId id="525" r:id="rId27"/>
    <p:sldId id="544" r:id="rId28"/>
    <p:sldId id="547" r:id="rId29"/>
    <p:sldId id="549" r:id="rId30"/>
    <p:sldId id="551" r:id="rId31"/>
    <p:sldId id="526" r:id="rId32"/>
    <p:sldId id="561" r:id="rId33"/>
    <p:sldId id="552" r:id="rId34"/>
    <p:sldId id="553" r:id="rId35"/>
    <p:sldId id="554" r:id="rId36"/>
    <p:sldId id="559" r:id="rId37"/>
    <p:sldId id="560" r:id="rId38"/>
    <p:sldId id="527" r:id="rId39"/>
    <p:sldId id="528" r:id="rId40"/>
    <p:sldId id="529" r:id="rId41"/>
    <p:sldId id="530" r:id="rId42"/>
    <p:sldId id="511" r:id="rId43"/>
    <p:sldId id="375" r:id="rId44"/>
    <p:sldId id="357" r:id="rId45"/>
    <p:sldId id="407" r:id="rId46"/>
    <p:sldId id="418" r:id="rId47"/>
    <p:sldId id="419" r:id="rId48"/>
    <p:sldId id="420" r:id="rId49"/>
    <p:sldId id="280" r:id="rId50"/>
    <p:sldId id="285" r:id="rId51"/>
    <p:sldId id="281" r:id="rId52"/>
    <p:sldId id="412" r:id="rId53"/>
    <p:sldId id="421" r:id="rId54"/>
    <p:sldId id="282" r:id="rId55"/>
    <p:sldId id="515" r:id="rId56"/>
    <p:sldId id="395" r:id="rId57"/>
    <p:sldId id="358" r:id="rId58"/>
    <p:sldId id="398" r:id="rId59"/>
    <p:sldId id="399" r:id="rId60"/>
    <p:sldId id="400" r:id="rId61"/>
    <p:sldId id="401" r:id="rId62"/>
    <p:sldId id="402" r:id="rId63"/>
    <p:sldId id="403" r:id="rId64"/>
    <p:sldId id="404" r:id="rId65"/>
    <p:sldId id="306" r:id="rId66"/>
    <p:sldId id="307" r:id="rId67"/>
    <p:sldId id="442" r:id="rId68"/>
    <p:sldId id="308" r:id="rId69"/>
    <p:sldId id="310" r:id="rId70"/>
    <p:sldId id="499" r:id="rId71"/>
    <p:sldId id="443" r:id="rId72"/>
    <p:sldId id="447" r:id="rId73"/>
    <p:sldId id="509" r:id="rId74"/>
    <p:sldId id="510" r:id="rId75"/>
    <p:sldId id="318" r:id="rId76"/>
    <p:sldId id="319" r:id="rId77"/>
    <p:sldId id="458" r:id="rId78"/>
    <p:sldId id="461" r:id="rId79"/>
    <p:sldId id="344" r:id="rId80"/>
    <p:sldId id="345" r:id="rId81"/>
    <p:sldId id="432" r:id="rId82"/>
    <p:sldId id="451" r:id="rId83"/>
    <p:sldId id="438" r:id="rId84"/>
    <p:sldId id="440" r:id="rId85"/>
    <p:sldId id="336" r:id="rId86"/>
    <p:sldId id="335" r:id="rId87"/>
    <p:sldId id="337" r:id="rId88"/>
    <p:sldId id="338" r:id="rId89"/>
    <p:sldId id="339" r:id="rId90"/>
    <p:sldId id="532" r:id="rId91"/>
    <p:sldId id="563" r:id="rId92"/>
    <p:sldId id="562" r:id="rId93"/>
    <p:sldId id="533" r:id="rId94"/>
    <p:sldId id="534" r:id="rId9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185A"/>
    <a:srgbClr val="FFCC00"/>
    <a:srgbClr val="1E1858"/>
    <a:srgbClr val="00102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34" autoAdjust="0"/>
  </p:normalViewPr>
  <p:slideViewPr>
    <p:cSldViewPr>
      <p:cViewPr varScale="1">
        <p:scale>
          <a:sx n="91" d="100"/>
          <a:sy n="91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2DA1A-3877-499E-9E48-9B7C55EC9EDB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7E049-BBC1-4F14-8D3E-3994E8342F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4967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7E049-BBC1-4F14-8D3E-3994E8342FC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6388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0939EBC-95C8-4715-B5E2-06069E4C812D}" type="slidenum">
              <a:rPr lang="ru-RU" altLang="ru-RU"/>
              <a:pPr eaLnBrk="1" hangingPunct="1"/>
              <a:t>44</a:t>
            </a:fld>
            <a:endParaRPr lang="ru-RU" altLang="ru-RU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	В Мировом океане преобладают полусуточные приливы с двумя полными и двумя малыми водами в течении суток. Наблюдаются также и суточные приливы: с одной полной и одной малой водой в течении суток. Наиболее ярко приливы выражены в прибрежных районах, где приливные колебания уровня нередко достигают величины 5-6 м. Наибольшая величина приливных колебаний наблюдается в заливе Фанди.</a:t>
            </a:r>
          </a:p>
        </p:txBody>
      </p:sp>
    </p:spTree>
    <p:extLst>
      <p:ext uri="{BB962C8B-B14F-4D97-AF65-F5344CB8AC3E}">
        <p14:creationId xmlns:p14="http://schemas.microsoft.com/office/powerpoint/2010/main" xmlns="" val="2613046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4410929-9A04-4622-9DC7-19F2FA47D411}" type="slidenum">
              <a:rPr lang="ru-RU" altLang="ru-RU"/>
              <a:pPr eaLnBrk="1" hangingPunct="1"/>
              <a:t>51</a:t>
            </a:fld>
            <a:endParaRPr lang="ru-RU" altLang="ru-RU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В Пенжинской губе наблюдаются наибольшие приливы для российского побережья Мирового океана.</a:t>
            </a:r>
          </a:p>
        </p:txBody>
      </p:sp>
    </p:spTree>
    <p:extLst>
      <p:ext uri="{BB962C8B-B14F-4D97-AF65-F5344CB8AC3E}">
        <p14:creationId xmlns:p14="http://schemas.microsoft.com/office/powerpoint/2010/main" xmlns="" val="3988350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E16757-FA45-4A11-B53A-ED4BEBBCBCA0}" type="slidenum">
              <a:rPr lang="ru-RU" altLang="ru-RU"/>
              <a:pPr eaLnBrk="1" hangingPunct="1"/>
              <a:t>55</a:t>
            </a:fld>
            <a:endParaRPr lang="ru-RU" altLang="ru-RU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В Пенжинской губе наблюдаются наибольшие приливы для российского побережья Мирового океана.</a:t>
            </a:r>
          </a:p>
        </p:txBody>
      </p:sp>
    </p:spTree>
    <p:extLst>
      <p:ext uri="{BB962C8B-B14F-4D97-AF65-F5344CB8AC3E}">
        <p14:creationId xmlns:p14="http://schemas.microsoft.com/office/powerpoint/2010/main" xmlns="" val="1370899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F23DEF5-BF34-416F-8643-198C8AF69726}" type="slidenum">
              <a:rPr lang="ru-RU" altLang="ru-RU"/>
              <a:pPr eaLnBrk="1" hangingPunct="1"/>
              <a:t>56</a:t>
            </a:fld>
            <a:endParaRPr lang="ru-RU" altLang="ru-RU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	В виду последних событий, случившихся 11 марта на Японских островах, сейчас стала очень актуальна тема цунами. Но к катастрофическим последствиям приводят не только волны цунами. Сейчас остановимся на этом подробнее.</a:t>
            </a:r>
          </a:p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	Поговорим о различных видах наводнений. Наводнение — это затопление местности в результате подъёма уровня воды в реках, озерах, морях из-за дождей, бурного таяния снегов, ветрового нагона воды на побережье и других причин, которое наносит урон здоровью людей и даже приводит к их гибели, а также причиняет материальный ущерб.</a:t>
            </a:r>
          </a:p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	Свое внимание мы направим на наводнения, вызванные деятельностью моря.</a:t>
            </a:r>
          </a:p>
        </p:txBody>
      </p:sp>
    </p:spTree>
    <p:extLst>
      <p:ext uri="{BB962C8B-B14F-4D97-AF65-F5344CB8AC3E}">
        <p14:creationId xmlns:p14="http://schemas.microsoft.com/office/powerpoint/2010/main" xmlns="" val="123252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C912E97-2580-4395-91B3-2CFF6D65E481}" type="slidenum">
              <a:rPr lang="ru-RU" altLang="ru-RU"/>
              <a:pPr eaLnBrk="1" hangingPunct="1"/>
              <a:t>57</a:t>
            </a:fld>
            <a:endParaRPr lang="ru-RU" altLang="ru-RU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	На восточном побережье США часто происходят штормовые нагоны, вызванные тропическими циклонами, которые в Северной и Южной Америках именуются ураганами, по имени индейского бога ветра </a:t>
            </a:r>
            <a:r>
              <a:rPr lang="ru-RU" altLang="ru-RU" i="1" smtClean="0">
                <a:latin typeface="Arial" panose="020B0604020202020204" pitchFamily="34" charset="0"/>
                <a:cs typeface="Arial" panose="020B0604020202020204" pitchFamily="34" charset="0"/>
              </a:rPr>
              <a:t>Huracan</a:t>
            </a: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. На Дальнем Востоке и в Юго-Восточной Азии тропические циклоны называются тайфунами. Принято считать, что шторм переходит в ураган при скорости ветра более 117 км/час согласно Шкале Бофорта. </a:t>
            </a:r>
          </a:p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	Вы, наверное, все слышали о наводнениях в г. Санкт-Петербурге. Они происходят при нагоне штормовой волны из Финского залива. В Санкт-Петербурге морские воды сталкиваются с рекой Невой. Нева уже перестает впадать в залив и ее воды растекаются по городу.</a:t>
            </a:r>
          </a:p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	Наибольший вред штормовые нагоны приносят низменным прибрежным территориям. В нашей стране это северная часть Каспийского моря, Азовское море.   </a:t>
            </a:r>
          </a:p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	В Азии особенно страдает Бенгальский залив. В 1970 году нагонная волна высотой 7 м, вышедшая на берег по воздействием тропического циклона, унесла свыше 300 000 жизней.</a:t>
            </a:r>
          </a:p>
        </p:txBody>
      </p:sp>
    </p:spTree>
    <p:extLst>
      <p:ext uri="{BB962C8B-B14F-4D97-AF65-F5344CB8AC3E}">
        <p14:creationId xmlns:p14="http://schemas.microsoft.com/office/powerpoint/2010/main" xmlns="" val="21124209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AF908A6-257B-4D66-940E-FA0457663F15}" type="slidenum">
              <a:rPr lang="ru-RU" altLang="ru-RU"/>
              <a:pPr eaLnBrk="1" hangingPunct="1"/>
              <a:t>58</a:t>
            </a:fld>
            <a:endParaRPr lang="ru-RU" altLang="ru-RU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	На восточном побережье США часто происходят штормовые нагоны, вызванные тропическими циклонами, которые в Северной и Южной Америках именуются ураганами, по имени индейского бога ветра </a:t>
            </a:r>
            <a:r>
              <a:rPr lang="ru-RU" altLang="ru-RU" i="1" smtClean="0">
                <a:latin typeface="Arial" panose="020B0604020202020204" pitchFamily="34" charset="0"/>
                <a:cs typeface="Arial" panose="020B0604020202020204" pitchFamily="34" charset="0"/>
              </a:rPr>
              <a:t>Huracan</a:t>
            </a: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. На Дальнем Востоке и в Юго-Восточной Азии тропические циклоны называются тайфунами. Принято считать, что шторм переходит в ураган при скорости ветра более 117 км/час согласно Шкале Бофорта. </a:t>
            </a:r>
          </a:p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	Вы, наверное, все слышали о наводнениях в г. Санкт-Петербурге. Они происходят при нагоне штормовой волны из Финского залива. В Санкт-Петербурге морские воды сталкиваются с рекой Невой. Нева уже перестает впадать в залив и ее воды растекаются по городу.</a:t>
            </a:r>
          </a:p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	Наибольший вред штормовые нагоны приносят низменным прибрежным территориям. В нашей стране это северная часть Каспийского моря, Азовское море.   </a:t>
            </a:r>
          </a:p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	В Азии особенно страдает Бенгальский залив. В 1970 году нагонная волна высотой 7 м, вышедшая на берег по воздействием тропического циклона, унесла свыше 300 000 жизней.</a:t>
            </a:r>
          </a:p>
        </p:txBody>
      </p:sp>
    </p:spTree>
    <p:extLst>
      <p:ext uri="{BB962C8B-B14F-4D97-AF65-F5344CB8AC3E}">
        <p14:creationId xmlns:p14="http://schemas.microsoft.com/office/powerpoint/2010/main" xmlns="" val="22481407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0BFDBD3-532C-4EBB-9348-EB5EB11E60AF}" type="slidenum">
              <a:rPr lang="ru-RU" altLang="ru-RU"/>
              <a:pPr eaLnBrk="1" hangingPunct="1"/>
              <a:t>59</a:t>
            </a:fld>
            <a:endParaRPr lang="ru-RU" altLang="ru-RU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	На восточном побережье США часто происходят штормовые нагоны, вызванные тропическими циклонами, которые в Северной и Южной Америках именуются ураганами, по имени индейского бога ветра </a:t>
            </a:r>
            <a:r>
              <a:rPr lang="ru-RU" altLang="ru-RU" i="1" smtClean="0">
                <a:latin typeface="Arial" panose="020B0604020202020204" pitchFamily="34" charset="0"/>
                <a:cs typeface="Arial" panose="020B0604020202020204" pitchFamily="34" charset="0"/>
              </a:rPr>
              <a:t>Huracan</a:t>
            </a: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. На Дальнем Востоке и в Юго-Восточной Азии тропические циклоны называются тайфунами. Принято считать, что шторм переходит в ураган при скорости ветра более 117 км/час согласно Шкале Бофорта. </a:t>
            </a:r>
          </a:p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	Вы, наверное, все слышали о наводнениях в г. Санкт-Петербурге. Они происходят при нагоне штормовой волны из Финского залива. В Санкт-Петербурге морские воды сталкиваются с рекой Невой. Нева уже перестает впадать в залив и ее воды растекаются по городу.</a:t>
            </a:r>
          </a:p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	Наибольший вред штормовые нагоны приносят низменным прибрежным территориям. В нашей стране это северная часть Каспийского моря, Азовское море.   </a:t>
            </a:r>
          </a:p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	В Азии особенно страдает Бенгальский залив. В 1970 году нагонная волна высотой 7 м, вышедшая на берег по воздействием тропического циклона, унесла свыше 300 000 жизней.</a:t>
            </a:r>
          </a:p>
        </p:txBody>
      </p:sp>
    </p:spTree>
    <p:extLst>
      <p:ext uri="{BB962C8B-B14F-4D97-AF65-F5344CB8AC3E}">
        <p14:creationId xmlns:p14="http://schemas.microsoft.com/office/powerpoint/2010/main" xmlns="" val="21500606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C6E46D1-6AD8-4C2F-B59A-C44FD3931926}" type="slidenum">
              <a:rPr lang="ru-RU" altLang="ru-RU"/>
              <a:pPr eaLnBrk="1" hangingPunct="1"/>
              <a:t>60</a:t>
            </a:fld>
            <a:endParaRPr lang="ru-RU" altLang="ru-RU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	На восточном побережье США часто происходят штормовые нагоны, вызванные тропическими циклонами, которые в Северной и Южной Америках именуются ураганами, по имени индейского бога ветра </a:t>
            </a:r>
            <a:r>
              <a:rPr lang="ru-RU" altLang="ru-RU" i="1" smtClean="0">
                <a:latin typeface="Arial" panose="020B0604020202020204" pitchFamily="34" charset="0"/>
                <a:cs typeface="Arial" panose="020B0604020202020204" pitchFamily="34" charset="0"/>
              </a:rPr>
              <a:t>Huracan</a:t>
            </a: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. На Дальнем Востоке и в Юго-Восточной Азии тропические циклоны называются тайфунами. Принято считать, что шторм переходит в ураган при скорости ветра более 117 км/час согласно Шкале Бофорта. </a:t>
            </a:r>
          </a:p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	Вы, наверное, все слышали о наводнениях в г. Санкт-Петербурге. Они происходят при нагоне штормовой волны из Финского залива. В Санкт-Петербурге морские воды сталкиваются с рекой Невой. Нева уже перестает впадать в залив и ее воды растекаются по городу.</a:t>
            </a:r>
          </a:p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	Наибольший вред штормовые нагоны приносят низменным прибрежным территориям. В нашей стране это северная часть Каспийского моря, Азовское море.   </a:t>
            </a:r>
          </a:p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	В Азии особенно страдает Бенгальский залив. В 1970 году нагонная волна высотой 7 м, вышедшая на берег по воздействием тропического циклона, унесла свыше 300 000 жизней.</a:t>
            </a:r>
          </a:p>
        </p:txBody>
      </p:sp>
    </p:spTree>
    <p:extLst>
      <p:ext uri="{BB962C8B-B14F-4D97-AF65-F5344CB8AC3E}">
        <p14:creationId xmlns:p14="http://schemas.microsoft.com/office/powerpoint/2010/main" xmlns="" val="29948601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3A844F7-B199-44EA-BE14-143A1E2F9F5A}" type="slidenum">
              <a:rPr lang="ru-RU" altLang="ru-RU"/>
              <a:pPr eaLnBrk="1" hangingPunct="1"/>
              <a:t>64</a:t>
            </a:fld>
            <a:endParaRPr lang="ru-RU" altLang="ru-RU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Цунами (яп. 津波, где 津 — «порт, залив», 波 — «волна») — это длинные волны, порождаемые мощным воздействием на всю толщу воды в океане или другом водоёме. В основном эти в</a:t>
            </a:r>
            <a:r>
              <a:rPr lang="ru-RU" altLang="ru-RU" smtClean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олны формируются в результате сильных неглубоких землетрясений. Также цунами могут возникать из-за оползней, обвалов, вулканических извержений.</a:t>
            </a:r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3513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4853494-3113-4465-99E1-8F1BD963AB28}" type="slidenum">
              <a:rPr lang="ru-RU" altLang="ru-RU"/>
              <a:pPr eaLnBrk="1" hangingPunct="1"/>
              <a:t>67</a:t>
            </a:fld>
            <a:endParaRPr lang="ru-RU" altLang="ru-RU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Цунами (яп. 津波, где 津 — «порт, залив», 波 — «волна») — это длинные волны, порождаемые мощным воздействием на всю толщу воды в океане или другом водоёме. В основном эти в</a:t>
            </a:r>
            <a:r>
              <a:rPr lang="ru-RU" altLang="ru-RU" smtClean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олны формируются в результате сильных неглубоких землетрясений. Также цунами могут возникать из-за оползней, обвалов, вулканических извержений.</a:t>
            </a:r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149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7E049-BBC1-4F14-8D3E-3994E8342FC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63880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3AF2BCF-ABA0-459C-8A3A-B46183802D6F}" type="slidenum">
              <a:rPr lang="ru-RU" altLang="ru-RU"/>
              <a:pPr eaLnBrk="1" hangingPunct="1"/>
              <a:t>72</a:t>
            </a:fld>
            <a:endParaRPr lang="ru-RU" altLang="ru-RU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Фантастическое событие, породившее волну цунами рекордной высоты, произошло 9 июля 1958 года в бухте Литуя (Аляска). Бухта имеет Т-образную форму. Длина бухты составляет 11 км, ширина в основной внешней части -  до 3 км, максимальная глубина – около 200 м. Внутренняя часть бухты – это часть каньона Ферутер. Здесь бухта похожа на фьорд, и ее отвесные стены вздымаются на высоту от 650 до 1800 м. Во время землетрясения во внутренней части бухты произошел гигантский обвал снежно-ледовой массы вместе с коренными породами объемом около 0,3 км3. Вода, вытесненная обрушившейся массой, выплеснулась на противоположный берег, достигнув высоты </a:t>
            </a:r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524</a:t>
            </a: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метра</a:t>
            </a: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. Движение воды при этом было столь стремительным, что был выкорчеван весь лес, попавший в зону затопления, и с деревьев были содраны кора и сучья. Помимо этого гигантского всплеска образовалась волна, прошедшая через всю бухту до океана и опустившая ее берега. Волной были застигнуты в бухте три рыболовецких баркаса, один из которых затонул вместе с двумя членами экипажа. Двум остальным экипажам удалось спастись. Рыбаки сообщали о волне высотой 30 м. Следы заплеска и сломанных волной деревьев сохранялись на склоне в течении десятков лет после катастрофы. </a:t>
            </a:r>
          </a:p>
        </p:txBody>
      </p:sp>
    </p:spTree>
    <p:extLst>
      <p:ext uri="{BB962C8B-B14F-4D97-AF65-F5344CB8AC3E}">
        <p14:creationId xmlns:p14="http://schemas.microsoft.com/office/powerpoint/2010/main" xmlns="" val="40496089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3AF2BCF-ABA0-459C-8A3A-B46183802D6F}" type="slidenum">
              <a:rPr lang="ru-RU" altLang="ru-RU"/>
              <a:pPr eaLnBrk="1" hangingPunct="1"/>
              <a:t>73</a:t>
            </a:fld>
            <a:endParaRPr lang="ru-RU" altLang="ru-RU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Фантастическое событие, породившее волну цунами рекордной высоты, произошло 9 июля 1958 года в бухте Литуя (Аляска). Бухта имеет Т-образную форму. Длина бухты составляет 11 км, ширина в основной внешней части -  до 3 км, максимальная глубина – около 200 м. Внутренняя часть бухты – это часть каньона Ферутер. Здесь бухта похожа на фьорд, и ее отвесные стены вздымаются на высоту от 650 до 1800 м. Во время землетрясения во внутренней части бухты произошел гигантский обвал снежно-ледовой массы вместе с коренными породами объемом около 0,3 км3. Вода, вытесненная обрушившейся массой, выплеснулась на противоположный берег, достигнув высоты </a:t>
            </a:r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524</a:t>
            </a: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метра</a:t>
            </a: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. Движение воды при этом было столь стремительным, что был выкорчеван весь лес, попавший в зону затопления, и с деревьев были содраны кора и сучья. Помимо этого гигантского всплеска образовалась волна, прошедшая через всю бухту до океана и опустившая ее берега. Волной были застигнуты в бухте три рыболовецких баркаса, один из которых затонул вместе с двумя членами экипажа. Двум остальным экипажам удалось спастись. Рыбаки сообщали о волне высотой 30 м. Следы заплеска и сломанных волной деревьев сохранялись на склоне в течении десятков лет после катастрофы. </a:t>
            </a:r>
          </a:p>
        </p:txBody>
      </p:sp>
    </p:spTree>
    <p:extLst>
      <p:ext uri="{BB962C8B-B14F-4D97-AF65-F5344CB8AC3E}">
        <p14:creationId xmlns:p14="http://schemas.microsoft.com/office/powerpoint/2010/main" xmlns="" val="39413853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3AF2BCF-ABA0-459C-8A3A-B46183802D6F}" type="slidenum">
              <a:rPr lang="ru-RU" altLang="ru-RU"/>
              <a:pPr eaLnBrk="1" hangingPunct="1"/>
              <a:t>74</a:t>
            </a:fld>
            <a:endParaRPr lang="ru-RU" altLang="ru-RU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Фантастическое событие, породившее волну цунами рекордной высоты, произошло 9 июля 1958 года в бухте Литуя (Аляска). Бухта имеет Т-образную форму. Длина бухты составляет 11 км, ширина в основной внешней части -  до 3 км, максимальная глубина – около 200 м. Внутренняя часть бухты – это часть каньона Ферутер. Здесь бухта похожа на фьорд, и ее отвесные стены вздымаются на высоту от 650 до 1800 м. Во время землетрясения во внутренней части бухты произошел гигантский обвал снежно-ледовой массы вместе с коренными породами объемом около 0,3 км3. Вода, вытесненная обрушившейся массой, выплеснулась на противоположный берег, достигнув высоты </a:t>
            </a:r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524</a:t>
            </a: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метра</a:t>
            </a: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. Движение воды при этом было столь стремительным, что был выкорчеван весь лес, попавший в зону затопления, и с деревьев были содраны кора и сучья. Помимо этого гигантского всплеска образовалась волна, прошедшая через всю бухту до океана и опустившая ее берега. Волной были застигнуты в бухте три рыболовецких баркаса, один из которых затонул вместе с двумя членами экипажа. Двум остальным экипажам удалось спастись. Рыбаки сообщали о волне высотой 30 м. Следы заплеска и сломанных волной деревьев сохранялись на склоне в течении десятков лет после катастрофы. </a:t>
            </a:r>
          </a:p>
        </p:txBody>
      </p:sp>
    </p:spTree>
    <p:extLst>
      <p:ext uri="{BB962C8B-B14F-4D97-AF65-F5344CB8AC3E}">
        <p14:creationId xmlns:p14="http://schemas.microsoft.com/office/powerpoint/2010/main" xmlns="" val="34070575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60A052C-7D25-4E00-88A1-F67E604AFD5C}" type="slidenum">
              <a:rPr lang="ru-RU" altLang="ru-RU"/>
              <a:pPr eaLnBrk="1" hangingPunct="1"/>
              <a:t>75</a:t>
            </a:fld>
            <a:endParaRPr lang="ru-RU" altLang="ru-RU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Фантастическое событие, породившее волну цунами рекордной высоты, произошло 9 июля 1958 года в бухте Литуя (Аляска). Бухта имеет Т-образную форму. Длина бухты составляет 11 км, ширина в основной внешней части -  до 3 км, максимальная глубина – около 200 м. Внутренняя часть бухты – это часть каньона Ферутер. Здесь бухта похожа на фьорд, и ее отвесные стены вздымаются на высоту от 650 до 1800 м. Во время землетрясения во внутренней части бухты произошел гигантский обвал снежно-ледовой массы вместе с коренными породами объемом около 0,3 км3. Вода, вытесненная обрушившейся массой, выплеснулась на противоположный берег, достигнув высоты </a:t>
            </a:r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524</a:t>
            </a: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smtClean="0">
                <a:latin typeface="Arial" panose="020B0604020202020204" pitchFamily="34" charset="0"/>
                <a:cs typeface="Arial" panose="020B0604020202020204" pitchFamily="34" charset="0"/>
              </a:rPr>
              <a:t>метра</a:t>
            </a: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. Движение воды при этом было столь стремительным, что был выкорчеван весь лес, попавший в зону затопления, и с деревьев были содраны кора и сучья. Помимо этого гигантского всплеска образовалась волна, прошедшая через всю бухту до океана и опустившая ее берега. Волной были застигнуты в бухте три рыболовецких баркаса, один из которых затонул вместе с двумя членами экипажа. Двум остальным экипажам удалось спастись. Рыбаки сообщали о волне высотой 30 м. Следы заплеска и сломанных волной деревьев сохранялись на склоне в течении десятков лет после катастрофы. </a:t>
            </a:r>
          </a:p>
        </p:txBody>
      </p:sp>
    </p:spTree>
    <p:extLst>
      <p:ext uri="{BB962C8B-B14F-4D97-AF65-F5344CB8AC3E}">
        <p14:creationId xmlns:p14="http://schemas.microsoft.com/office/powerpoint/2010/main" xmlns="" val="2362887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i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fld id="{05E0E07E-134A-4158-AD88-90ACEEB1B20D}" type="slidenum">
              <a:rPr lang="en-CA" altLang="en-US" i="0" smtClean="0">
                <a:solidFill>
                  <a:schemeClr val="tx1"/>
                </a:solidFill>
              </a:rPr>
              <a:pPr/>
              <a:t>81</a:t>
            </a:fld>
            <a:endParaRPr lang="en-CA" altLang="en-US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54286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i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fld id="{05E0E07E-134A-4158-AD88-90ACEEB1B20D}" type="slidenum">
              <a:rPr lang="en-CA" altLang="en-US" i="0" smtClean="0">
                <a:solidFill>
                  <a:schemeClr val="tx1"/>
                </a:solidFill>
              </a:rPr>
              <a:pPr/>
              <a:t>83</a:t>
            </a:fld>
            <a:endParaRPr lang="en-CA" altLang="en-US" i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86794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374DF85-131F-4FD7-8B76-76F15A6C691A}" type="slidenum">
              <a:rPr lang="ru-RU" altLang="ru-RU"/>
              <a:pPr eaLnBrk="1" hangingPunct="1"/>
              <a:t>84</a:t>
            </a:fld>
            <a:endParaRPr lang="ru-RU" altLang="ru-RU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	Волнами-убийцами считаются волны, высота которых более чем в два раза превышает значимую высоту волн. Значимая высота волн рассчитывается для заданного периода в заданном регионе. Для этого отбирается треть всех зафиксированных волн, имеющих наибольшую высоту, и находится их средняя высота.</a:t>
            </a:r>
          </a:p>
          <a:p>
            <a:pPr eaLnBrk="1" hangingPunct="1"/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94239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03A1FB3-4097-4A0A-B4D1-31A6E25ADF61}" type="slidenum">
              <a:rPr lang="ru-RU" altLang="ru-RU"/>
              <a:pPr eaLnBrk="1" hangingPunct="1"/>
              <a:t>85</a:t>
            </a:fld>
            <a:endParaRPr lang="ru-RU" altLang="ru-RU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altLang="ru-RU" b="1" u="sng" smtClean="0">
                <a:latin typeface="Arial" panose="020B0604020202020204" pitchFamily="34" charset="0"/>
                <a:cs typeface="Arial" panose="020B0604020202020204" pitchFamily="34" charset="0"/>
              </a:rPr>
              <a:t>Волны-убийцы</a:t>
            </a: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altLang="ru-RU" i="1" smtClean="0">
                <a:latin typeface="Arial" panose="020B0604020202020204" pitchFamily="34" charset="0"/>
                <a:cs typeface="Arial" panose="020B0604020202020204" pitchFamily="34" charset="0"/>
              </a:rPr>
              <a:t>Блужда́ющие во́лны, волны-монстры</a:t>
            </a: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, англ. rogue wave — </a:t>
            </a:r>
            <a:r>
              <a:rPr lang="ru-RU" altLang="ru-RU" i="1" smtClean="0">
                <a:latin typeface="Arial" panose="020B0604020202020204" pitchFamily="34" charset="0"/>
                <a:cs typeface="Arial" panose="020B0604020202020204" pitchFamily="34" charset="0"/>
              </a:rPr>
              <a:t>волна-разбойник</a:t>
            </a: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, freak-wave — </a:t>
            </a:r>
            <a:r>
              <a:rPr lang="ru-RU" altLang="ru-RU" i="1" smtClean="0">
                <a:latin typeface="Arial" panose="020B0604020202020204" pitchFamily="34" charset="0"/>
                <a:cs typeface="Arial" panose="020B0604020202020204" pitchFamily="34" charset="0"/>
              </a:rPr>
              <a:t>волна-придурок</a:t>
            </a: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, о</a:t>
            </a:r>
            <a:r>
              <a:rPr lang="ru-RU" altLang="ru-RU" i="1" smtClean="0">
                <a:latin typeface="Arial" panose="020B0604020202020204" pitchFamily="34" charset="0"/>
                <a:cs typeface="Arial" panose="020B0604020202020204" pitchFamily="34" charset="0"/>
              </a:rPr>
              <a:t>тморозок</a:t>
            </a: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; фр. onde scelerate — </a:t>
            </a:r>
            <a:r>
              <a:rPr lang="ru-RU" altLang="ru-RU" i="1" smtClean="0">
                <a:latin typeface="Arial" panose="020B0604020202020204" pitchFamily="34" charset="0"/>
                <a:cs typeface="Arial" panose="020B0604020202020204" pitchFamily="34" charset="0"/>
              </a:rPr>
              <a:t>волна-злодейка</a:t>
            </a: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, galejade — </a:t>
            </a:r>
            <a:r>
              <a:rPr lang="ru-RU" altLang="ru-RU" i="1" smtClean="0">
                <a:latin typeface="Arial" panose="020B0604020202020204" pitchFamily="34" charset="0"/>
                <a:cs typeface="Arial" panose="020B0604020202020204" pitchFamily="34" charset="0"/>
              </a:rPr>
              <a:t>дурная шутка, розыгрыш</a:t>
            </a: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) — гигантские одиночные волны высотой 20—30 (а иногда и больше) метров, возникающие в океане и обладающие нехарактерным для морских волн поведением. Настоящие «волны-убийцы», представляющие опасность для судов и морских сооружений, имеют большие абсолютные высоты. </a:t>
            </a:r>
          </a:p>
          <a:p>
            <a:pPr eaLnBrk="1" hangingPunct="1"/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xmlns="" val="12733155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A3D6C51-3876-421D-9C62-968B67650757}" type="slidenum">
              <a:rPr lang="ru-RU" altLang="ru-RU"/>
              <a:pPr eaLnBrk="1" hangingPunct="1"/>
              <a:t>86</a:t>
            </a:fld>
            <a:endParaRPr lang="ru-RU" altLang="ru-RU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	Волнами-убийцами считаются волны, высота которых более чем в два раза превышает значимую высоту волн. Значимая высота волн рассчитывается для заданного периода в заданном регионе. Для этого отбирается треть всех зафиксированных волн, имеющих наибольшую высоту, и находится их средняя высота.</a:t>
            </a:r>
          </a:p>
          <a:p>
            <a:pPr eaLnBrk="1" hangingPunct="1"/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31683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C6CA561-3873-4ED6-A846-E1414C6CC87F}" type="slidenum">
              <a:rPr lang="ru-RU" altLang="ru-RU"/>
              <a:pPr eaLnBrk="1" hangingPunct="1"/>
              <a:t>87</a:t>
            </a:fld>
            <a:endParaRPr lang="ru-RU" altLang="ru-RU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	Волнами-убийцами считаются волны, высота которых более чем в два раза превышает значимую высоту волн. Значимая высота волн рассчитывается для заданного периода в заданном регионе. Для этого отбирается треть всех зафиксированных волн, имеющих наибольшую высоту, и находится их средняя высота.</a:t>
            </a:r>
          </a:p>
          <a:p>
            <a:pPr eaLnBrk="1" hangingPunct="1"/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3261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7E049-BBC1-4F14-8D3E-3994E8342FC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63880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3810A49-D985-40B2-8EE5-A98D52EDA070}" type="slidenum">
              <a:rPr lang="ru-RU" altLang="ru-RU"/>
              <a:pPr eaLnBrk="1" hangingPunct="1"/>
              <a:t>88</a:t>
            </a:fld>
            <a:endParaRPr lang="ru-RU" altLang="ru-RU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	За тысячи лет мореплавания люди научились бороться с опасностями водной стихии. Лоции указывают безопасный путь, синоптики предупреждают о штормах, спутники наблюдают за айсбергами и другими опасными объектами. Однако до сих пор непонятно, как уберечься от тридцатиметровой волны, которая неожиданно возникает без видимых причин. Еще пятнадцать лет назад загадочные волны-убийцы считались выдумкой.</a:t>
            </a:r>
          </a:p>
        </p:txBody>
      </p:sp>
    </p:spTree>
    <p:extLst>
      <p:ext uri="{BB962C8B-B14F-4D97-AF65-F5344CB8AC3E}">
        <p14:creationId xmlns:p14="http://schemas.microsoft.com/office/powerpoint/2010/main" xmlns="" val="41462656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3810A49-D985-40B2-8EE5-A98D52EDA070}" type="slidenum">
              <a:rPr lang="ru-RU" altLang="ru-RU"/>
              <a:pPr eaLnBrk="1" hangingPunct="1"/>
              <a:t>89</a:t>
            </a:fld>
            <a:endParaRPr lang="ru-RU" altLang="ru-RU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	За тысячи лет мореплавания люди научились бороться с опасностями водной стихии. Лоции указывают безопасный путь, синоптики предупреждают о штормах, спутники наблюдают за айсбергами и другими опасными объектами. Однако до сих пор непонятно, как уберечься от тридцатиметровой волны, которая неожиданно возникает без видимых причин. Еще пятнадцать лет назад загадочные волны-убийцы считались выдумкой.</a:t>
            </a:r>
          </a:p>
        </p:txBody>
      </p:sp>
    </p:spTree>
    <p:extLst>
      <p:ext uri="{BB962C8B-B14F-4D97-AF65-F5344CB8AC3E}">
        <p14:creationId xmlns:p14="http://schemas.microsoft.com/office/powerpoint/2010/main" xmlns="" val="4146265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7E049-BBC1-4F14-8D3E-3994E8342FC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6388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7E049-BBC1-4F14-8D3E-3994E8342FC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6388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7E049-BBC1-4F14-8D3E-3994E8342FC4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6388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7E049-BBC1-4F14-8D3E-3994E8342FC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6388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7E049-BBC1-4F14-8D3E-3994E8342FC4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6388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93702-7C35-4FF9-BFC2-D556B98AF27B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2058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uario\Mis documentos\132\Diapositiva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7 Imagen" descr="2784104897_054121d4d5_o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23528" y="2420888"/>
            <a:ext cx="3981822" cy="3981822"/>
          </a:xfrm>
          <a:prstGeom prst="rect">
            <a:avLst/>
          </a:prstGeom>
        </p:spPr>
      </p:pic>
      <p:pic>
        <p:nvPicPr>
          <p:cNvPr id="9" name="图片 1" descr="未标题-2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32000" y="1484784"/>
            <a:ext cx="5400600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C295F-B6AB-4AD3-9AE0-8ED8CAFAC4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4031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17619E-634C-4730-AB87-487F50A0019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981666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1640" y="404664"/>
            <a:ext cx="7355160" cy="5760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87624" y="1600200"/>
            <a:ext cx="7499176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680-6E2D-451C-8385-484B930B8E17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420B3-53D9-432E-BB6C-510EB706E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uario\Mis documentos\132\Diapositiva2.JP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Haga clic para modificar el estilo de título del patrón</a:t>
            </a:r>
            <a:endParaRPr lang="ru-RU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Haga clic para modificar el estilo de texto del patrón</a:t>
            </a:r>
          </a:p>
          <a:p>
            <a:pPr lvl="1"/>
            <a:r>
              <a:rPr lang="ru-RU" smtClean="0"/>
              <a:t>Segundo nivel</a:t>
            </a:r>
          </a:p>
          <a:p>
            <a:pPr lvl="2"/>
            <a:r>
              <a:rPr lang="ru-RU" smtClean="0"/>
              <a:t>Tercer nivel</a:t>
            </a:r>
          </a:p>
          <a:p>
            <a:pPr lvl="3"/>
            <a:r>
              <a:rPr lang="ru-RU" smtClean="0"/>
              <a:t>Cuarto nivel</a:t>
            </a:r>
          </a:p>
          <a:p>
            <a:pPr lvl="4"/>
            <a:r>
              <a:rPr lang="ru-RU" smtClean="0"/>
              <a:t>Quinto nivel</a:t>
            </a:r>
            <a:endParaRPr lang="ru-RU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18680-6E2D-451C-8385-484B930B8E17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420B3-53D9-432E-BB6C-510EB706E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8/80/Benjamin_Franklin_by_Joseph_Siffred_Duplessis.jpg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8.gif"/><Relationship Id="rId4" Type="http://schemas.openxmlformats.org/officeDocument/2006/relationships/image" Target="../media/image67.gif"/><Relationship Id="rId9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f/KatrinaNewOrleansFlooded.jpg" TargetMode="External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wmf"/><Relationship Id="rId4" Type="http://schemas.openxmlformats.org/officeDocument/2006/relationships/image" Target="../media/image106.w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microsoft.com/office/2007/relationships/media" Target="../media/media6.mp4"/><Relationship Id="rId7" Type="http://schemas.microsoft.com/office/2007/relationships/media" Target="../media/media8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9.png"/><Relationship Id="rId5" Type="http://schemas.microsoft.com/office/2007/relationships/media" Target="../media/media7.mp4"/><Relationship Id="rId10" Type="http://schemas.openxmlformats.org/officeDocument/2006/relationships/image" Target="../media/image111.png"/><Relationship Id="rId4" Type="http://schemas.openxmlformats.org/officeDocument/2006/relationships/image" Target="../media/image108.png"/><Relationship Id="rId9" Type="http://schemas.microsoft.com/office/2007/relationships/media" Target="../media/media9.mp4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12.png"/><Relationship Id="rId4" Type="http://schemas.microsoft.com/office/2007/relationships/media" Target="../media/media10.wm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w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media" Target="../media/media11.mp4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125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3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wmf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0.png"/><Relationship Id="rId7" Type="http://schemas.openxmlformats.org/officeDocument/2006/relationships/image" Target="../media/image137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png"/><Relationship Id="rId4" Type="http://schemas.openxmlformats.org/officeDocument/2006/relationships/image" Target="../media/image131.png"/><Relationship Id="rId9" Type="http://schemas.openxmlformats.org/officeDocument/2006/relationships/image" Target="../media/image139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4.jpe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10" Type="http://schemas.openxmlformats.org/officeDocument/2006/relationships/image" Target="../media/image143.jpeg"/><Relationship Id="rId4" Type="http://schemas.openxmlformats.org/officeDocument/2006/relationships/image" Target="../media/image140.jpeg"/><Relationship Id="rId9" Type="http://schemas.openxmlformats.org/officeDocument/2006/relationships/image" Target="../media/image14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gif"/><Relationship Id="rId4" Type="http://schemas.openxmlformats.org/officeDocument/2006/relationships/image" Target="../media/image1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285852" y="357166"/>
            <a:ext cx="7272808" cy="1470025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География океана</a:t>
            </a:r>
            <a:endParaRPr lang="es-ES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0032" y="5445224"/>
            <a:ext cx="377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Ст.преподаватель </a:t>
            </a:r>
            <a:r>
              <a:rPr lang="ru-RU" i="1" dirty="0" err="1" smtClean="0"/>
              <a:t>Мухаметов</a:t>
            </a:r>
            <a:r>
              <a:rPr lang="ru-RU" i="1" dirty="0" smtClean="0"/>
              <a:t> С.С.</a:t>
            </a:r>
            <a:endParaRPr lang="ru-RU" i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Основные характеристики морской воды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85852" y="1142984"/>
            <a:ext cx="78581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Самое главное свойство морской воды, основное отличие ее от всех остальных природных вод есть соленость, обозначаемая прописной латинской буквой S и характеризующая количество растворенных солей в тысячных долях или промилле (‰). </a:t>
            </a:r>
          </a:p>
          <a:p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В строгом определении, под соленостью в океанологии принято понимать выраженную в граммах массу всех твердых веществ, растворенных в 1000 г морской воды, когда все углекислые соли переведены в окислы, бром и йод замещены эквивалентным количеством хлора, а все органические вещества сожжены при 480 ᴼС. Кратко можно сказать, что соленость морской воды есть отношение массы растворенного твердого вещества к массе раствора.</a:t>
            </a:r>
          </a:p>
          <a:p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Соленость воды в океанах относительно мало меняется по пространству и во времени. За исключением районов с сильным влиянием пресного речного стока и ледовитых морей, соленость вод открытого океана повсюду находится в пределах от 32,0 до 37,5‰, а в среднем составляет около 34,7‰. Соленость вод во внутренних морях, имеющих затрудненный водообмен с океанами, изменяется в более широких пределах, а именно в диапазоне от 7‰ в Балтийском море до 42‰ в Красном. Солевой состав морских вод в открытом океане практически неизменен независимо от величины солености. 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625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Основные характеристики морской воды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85852" y="1142984"/>
            <a:ext cx="78581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Постоянство солевого состава морской воды, как писал советский гидрохимик О.А. </a:t>
            </a:r>
            <a:r>
              <a:rPr lang="ru-RU" dirty="0" err="1" smtClean="0">
                <a:solidFill>
                  <a:srgbClr val="FFFF00"/>
                </a:solidFill>
              </a:rPr>
              <a:t>Алёкин</a:t>
            </a:r>
            <a:r>
              <a:rPr lang="ru-RU" dirty="0" smtClean="0">
                <a:solidFill>
                  <a:srgbClr val="FFFF00"/>
                </a:solidFill>
              </a:rPr>
              <a:t>, «установлено твердо и может считаться главнейшей закономерностью в химии океана, сформулированной следующим образом: в воде открытого океана независимо от абсолютной концентрации количественные соотношения между концентрациями главных ионов всегда одинаковы».</a:t>
            </a:r>
          </a:p>
          <a:p>
            <a:endParaRPr lang="ru-RU" dirty="0" smtClean="0">
              <a:solidFill>
                <a:srgbClr val="FFFF00"/>
              </a:solidFill>
            </a:endParaRPr>
          </a:p>
          <a:p>
            <a:endParaRPr lang="ru-RU" dirty="0" smtClean="0">
              <a:solidFill>
                <a:srgbClr val="FFFF00"/>
              </a:solidFill>
            </a:endParaRPr>
          </a:p>
        </p:txBody>
      </p:sp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3143248"/>
            <a:ext cx="734377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5625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Определение солености морской воды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2976" y="1357298"/>
            <a:ext cx="8089972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S‰ = 0,030 + 1,805Cl‰</a:t>
            </a:r>
            <a:r>
              <a:rPr lang="ru-RU" sz="2600" dirty="0" smtClean="0">
                <a:solidFill>
                  <a:srgbClr val="FFFF00"/>
                </a:solidFill>
              </a:rPr>
              <a:t> (1899 г.) формула </a:t>
            </a:r>
            <a:r>
              <a:rPr lang="ru-RU" sz="2600" dirty="0" err="1" smtClean="0">
                <a:solidFill>
                  <a:srgbClr val="FFFF00"/>
                </a:solidFill>
              </a:rPr>
              <a:t>М.Кнудсена</a:t>
            </a:r>
            <a:r>
              <a:rPr lang="ru-RU" sz="2600" dirty="0" smtClean="0">
                <a:solidFill>
                  <a:srgbClr val="FFFF00"/>
                </a:solidFill>
              </a:rPr>
              <a:t>,</a:t>
            </a:r>
          </a:p>
          <a:p>
            <a:r>
              <a:rPr lang="ru-RU" sz="2600" dirty="0" smtClean="0">
                <a:solidFill>
                  <a:srgbClr val="FFFF00"/>
                </a:solidFill>
              </a:rPr>
              <a:t>Справедлива для диапазона 2,7 – 40,2 ‰</a:t>
            </a:r>
          </a:p>
          <a:p>
            <a:endParaRPr lang="ru-RU" sz="2600" dirty="0" smtClean="0">
              <a:solidFill>
                <a:srgbClr val="FFFF00"/>
              </a:solidFill>
            </a:endParaRPr>
          </a:p>
          <a:p>
            <a:r>
              <a:rPr lang="ru-RU" sz="2600" dirty="0" smtClean="0">
                <a:solidFill>
                  <a:srgbClr val="FFFF00"/>
                </a:solidFill>
              </a:rPr>
              <a:t>Для определения </a:t>
            </a:r>
            <a:r>
              <a:rPr lang="ru-RU" sz="2600" dirty="0" err="1" smtClean="0">
                <a:solidFill>
                  <a:srgbClr val="FFFF00"/>
                </a:solidFill>
              </a:rPr>
              <a:t>хлорности</a:t>
            </a:r>
            <a:r>
              <a:rPr lang="ru-RU" sz="2600" dirty="0" smtClean="0">
                <a:solidFill>
                  <a:srgbClr val="FFFF00"/>
                </a:solidFill>
              </a:rPr>
              <a:t> был предложен </a:t>
            </a:r>
          </a:p>
          <a:p>
            <a:r>
              <a:rPr lang="ru-RU" sz="2600" dirty="0" err="1" smtClean="0">
                <a:solidFill>
                  <a:srgbClr val="FFFF00"/>
                </a:solidFill>
              </a:rPr>
              <a:t>аргентометрический</a:t>
            </a:r>
            <a:r>
              <a:rPr lang="ru-RU" sz="2600" dirty="0" smtClean="0">
                <a:solidFill>
                  <a:srgbClr val="FFFF00"/>
                </a:solidFill>
              </a:rPr>
              <a:t> метод</a:t>
            </a:r>
          </a:p>
          <a:p>
            <a:endParaRPr lang="ru-RU" sz="2600" dirty="0" smtClean="0">
              <a:solidFill>
                <a:srgbClr val="FFFF00"/>
              </a:solidFill>
            </a:endParaRPr>
          </a:p>
          <a:p>
            <a:r>
              <a:rPr lang="en-US" sz="2600" dirty="0" err="1" smtClean="0">
                <a:solidFill>
                  <a:srgbClr val="FFFF00"/>
                </a:solidFill>
              </a:rPr>
              <a:t>Cl</a:t>
            </a:r>
            <a:r>
              <a:rPr lang="en-US" sz="2600" dirty="0" smtClean="0">
                <a:solidFill>
                  <a:srgbClr val="FFFF00"/>
                </a:solidFill>
              </a:rPr>
              <a:t>¯</a:t>
            </a:r>
            <a:r>
              <a:rPr lang="en-US" sz="2800" dirty="0" smtClean="0">
                <a:solidFill>
                  <a:srgbClr val="FFFF00"/>
                </a:solidFill>
              </a:rPr>
              <a:t> + AgNO3 ↔ </a:t>
            </a:r>
            <a:r>
              <a:rPr lang="en-US" sz="2800" dirty="0" err="1" smtClean="0">
                <a:solidFill>
                  <a:srgbClr val="FFFF00"/>
                </a:solidFill>
              </a:rPr>
              <a:t>AgCl</a:t>
            </a:r>
            <a:r>
              <a:rPr lang="en-US" sz="2800" dirty="0" smtClean="0">
                <a:solidFill>
                  <a:srgbClr val="FFFF00"/>
                </a:solidFill>
              </a:rPr>
              <a:t> + NO3¯</a:t>
            </a:r>
          </a:p>
          <a:p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ru-RU" sz="2800" b="1" dirty="0" smtClean="0">
                <a:solidFill>
                  <a:srgbClr val="FFFF00"/>
                </a:solidFill>
              </a:rPr>
              <a:t>S‰ = 1,80</a:t>
            </a:r>
            <a:r>
              <a:rPr lang="en-US" sz="2800" b="1" dirty="0" smtClean="0">
                <a:solidFill>
                  <a:srgbClr val="FFFF00"/>
                </a:solidFill>
              </a:rPr>
              <a:t>655</a:t>
            </a:r>
            <a:r>
              <a:rPr lang="ru-RU" sz="2800" b="1" dirty="0" err="1" smtClean="0">
                <a:solidFill>
                  <a:srgbClr val="FFFF00"/>
                </a:solidFill>
              </a:rPr>
              <a:t>Cl‰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(1963 </a:t>
            </a:r>
            <a:r>
              <a:rPr lang="ru-RU" sz="2800" dirty="0" smtClean="0">
                <a:solidFill>
                  <a:srgbClr val="FFFF00"/>
                </a:solidFill>
              </a:rPr>
              <a:t>г.)</a:t>
            </a:r>
            <a:endParaRPr lang="ru-RU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Основные характеристики морской воды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85852" y="1142984"/>
            <a:ext cx="785814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Наряду с соленостью, вторым из главных параметров морской воды является температура, измерение которой производится при любых океанологических исследованиях. Температура есть показатель интенсивности движения молекул вещества, в данном случае молекул воды. </a:t>
            </a:r>
          </a:p>
          <a:p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Высокоточные измерения температуры необходимы для расчета потоков тепла в океане, процессов перемешивания морских вод, сезонных изменений теплосодержания деятельного слоя и других важных характеристик морской среды.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Температура в океанологии обычно измеряется по стоградусной шкале Цельсия (</a:t>
            </a:r>
            <a:r>
              <a:rPr lang="ru-RU" baseline="30000" dirty="0" smtClean="0">
                <a:solidFill>
                  <a:srgbClr val="FFFF00"/>
                </a:solidFill>
              </a:rPr>
              <a:t>ᴼ</a:t>
            </a:r>
            <a:r>
              <a:rPr lang="ru-RU" dirty="0" smtClean="0">
                <a:solidFill>
                  <a:srgbClr val="FFFF00"/>
                </a:solidFill>
              </a:rPr>
              <a:t>С)</a:t>
            </a:r>
          </a:p>
          <a:p>
            <a:endParaRPr lang="ru-RU" dirty="0" smtClean="0">
              <a:solidFill>
                <a:srgbClr val="FFFF00"/>
              </a:solidFill>
            </a:endParaRPr>
          </a:p>
          <a:p>
            <a:endParaRPr lang="ru-RU" dirty="0" smtClean="0">
              <a:solidFill>
                <a:srgbClr val="FFFF00"/>
              </a:solidFill>
            </a:endParaRP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572008"/>
            <a:ext cx="854392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5625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657" y="2071678"/>
            <a:ext cx="9157657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547664" y="476672"/>
            <a:ext cx="69735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Температура максимальной плотности</a:t>
            </a:r>
            <a:endParaRPr lang="ru-RU" sz="3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871537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497" y="5715016"/>
          <a:ext cx="9108504" cy="975360"/>
        </p:xfrm>
        <a:graphic>
          <a:graphicData uri="http://schemas.openxmlformats.org/drawingml/2006/table">
            <a:tbl>
              <a:tblPr/>
              <a:tblGrid>
                <a:gridCol w="1294650"/>
                <a:gridCol w="1115865"/>
                <a:gridCol w="1115865"/>
                <a:gridCol w="1115865"/>
                <a:gridCol w="1115865"/>
                <a:gridCol w="1116798"/>
                <a:gridCol w="1116798"/>
                <a:gridCol w="1116798"/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Соленость,‰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24,7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Темп.замерз</a:t>
                      </a:r>
                      <a:r>
                        <a:rPr lang="ru-RU" sz="16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-0,53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-1,07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-1,33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-1,35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-1,63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-1,91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</a:rPr>
                        <a:t>-2,20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547664" y="476672"/>
            <a:ext cx="69951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Соленые и солоноватые морские воды</a:t>
            </a:r>
            <a:endParaRPr lang="ru-RU" sz="3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428736"/>
            <a:ext cx="6719288" cy="4605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403648" y="476672"/>
            <a:ext cx="73137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Зависимость плотности морской воды от </a:t>
            </a:r>
            <a:r>
              <a:rPr lang="en-US" sz="2800" dirty="0" smtClean="0">
                <a:solidFill>
                  <a:srgbClr val="FFFF00"/>
                </a:solidFill>
              </a:rPr>
              <a:t>T</a:t>
            </a:r>
            <a:r>
              <a:rPr lang="ru-RU" sz="2800" dirty="0" smtClean="0">
                <a:solidFill>
                  <a:srgbClr val="FFFF00"/>
                </a:solidFill>
              </a:rPr>
              <a:t> и </a:t>
            </a:r>
            <a:r>
              <a:rPr lang="en-US" sz="2800" dirty="0" smtClean="0">
                <a:solidFill>
                  <a:srgbClr val="FFFF00"/>
                </a:solidFill>
              </a:rPr>
              <a:t>S </a:t>
            </a:r>
            <a:endParaRPr lang="ru-RU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s://www.reseau-euromed.org/wp-content/uploads/2021/11/cropped-mediterrane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1834"/>
            <a:ext cx="9144000" cy="47868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75656" y="476672"/>
            <a:ext cx="58626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Течения в Босфоре и Гибралтаре</a:t>
            </a:r>
            <a:endParaRPr lang="ru-RU" sz="3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https://ian.macky.net/pat/map/marm/marmblu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125124"/>
            <a:ext cx="7643834" cy="5732876"/>
          </a:xfrm>
          <a:prstGeom prst="rect">
            <a:avLst/>
          </a:prstGeom>
          <a:noFill/>
        </p:spPr>
      </p:pic>
      <p:pic>
        <p:nvPicPr>
          <p:cNvPr id="36866" name="Picture 2" descr="https://lifesmilegoess.ru/wp-content/2022/04/30/2799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938598"/>
            <a:ext cx="5868144" cy="291940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691680" y="476672"/>
            <a:ext cx="3478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Течение </a:t>
            </a:r>
            <a:r>
              <a:rPr lang="ru-RU" sz="3200" dirty="0" smtClean="0">
                <a:solidFill>
                  <a:srgbClr val="FFFF00"/>
                </a:solidFill>
              </a:rPr>
              <a:t>в </a:t>
            </a:r>
            <a:r>
              <a:rPr lang="ru-RU" sz="3200" dirty="0" smtClean="0">
                <a:solidFill>
                  <a:srgbClr val="FFFF00"/>
                </a:solidFill>
              </a:rPr>
              <a:t>Босфоре</a:t>
            </a:r>
            <a:endParaRPr lang="ru-RU" sz="3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https://w-dog.ru/wallpapers/15/13/515552253931938/karta-mir-okeany-materi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0174"/>
            <a:ext cx="9142592" cy="5143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Содержание: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42976" y="1357298"/>
            <a:ext cx="7499176" cy="5286412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Мировой океан и его составные части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Важнейшие характеристики морской воды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Поверхностные и глубинные течения. Глобальный океанский конвейер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Штормовые нагоны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Цунами и волны-убийцы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Разрывные течения и </a:t>
            </a:r>
            <a:r>
              <a:rPr lang="ru-RU" dirty="0" err="1" smtClean="0">
                <a:solidFill>
                  <a:srgbClr val="FFFF00"/>
                </a:solidFill>
              </a:rPr>
              <a:t>апвеллинги</a:t>
            </a:r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Океан в ближайшем будущем — угрозы и возможности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21137740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На что похож Атлантический океан?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142339" name="Picture 3" descr="C:\Users\NRAL2\Desktop\ЭК_ГЕО_ОК\6b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88"/>
            <a:ext cx="9144000" cy="44774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https://smhttp-ssl-53905.nexcesscdn.net/catalogue_images/auction/large/14159-89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9" y="66172"/>
            <a:ext cx="3786182" cy="6791828"/>
          </a:xfrm>
          <a:prstGeom prst="rect">
            <a:avLst/>
          </a:prstGeom>
          <a:noFill/>
        </p:spPr>
      </p:pic>
      <p:pic>
        <p:nvPicPr>
          <p:cNvPr id="140292" name="Picture 4" descr="https://upload.wikimedia.org/wikipedia/commons/thumb/4/44/VareniusA.JPG/1200px-Vareniu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964"/>
            <a:ext cx="5357818" cy="67910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AutoShape 2" descr="http://irbis-nbuv.gov.ua/E_lib/SHOW/00000/0009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364" name="AutoShape 4" descr="http://irbis-nbuv.gov.ua/E_lib/SHOW/00000/0009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66" name="Picture 6" descr="https://www.museum-irkutsk.com/upload/iblock/8dc/8dcbabc01bd62d0870ca8fbf93d36d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1538" y="4214818"/>
            <a:ext cx="792961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FFFF00"/>
                </a:solidFill>
              </a:rPr>
              <a:t> «Жизнь, необыкновенные и удивительные приключения Робинзона Крузо, моряка из Йорка, прожившего 28 лет в полном одиночестве на необитаемом острове у берегов Америки близ устьев реки Ориноко, куда он был выброшен кораблекрушением, во время которого весь экипаж корабля, кроме него, погиб; с изложением его неожиданного освобождения пиратами, написанные им самим».</a:t>
            </a:r>
            <a:endParaRPr lang="ru-RU" sz="2200" dirty="0">
              <a:solidFill>
                <a:srgbClr val="FFFF00"/>
              </a:solidFill>
            </a:endParaRPr>
          </a:p>
        </p:txBody>
      </p:sp>
      <p:pic>
        <p:nvPicPr>
          <p:cNvPr id="144388" name="Picture 4" descr="https://cs10.pikabu.ru/post_img/2020/06/06/7/og_og_1591440190244116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14290"/>
            <a:ext cx="7429552" cy="38881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Уровенная поверхность океана</a:t>
            </a:r>
            <a:endParaRPr lang="ru-RU" dirty="0"/>
          </a:p>
        </p:txBody>
      </p:sp>
      <p:pic>
        <p:nvPicPr>
          <p:cNvPr id="17414" name="Picture 6" descr="https://live.staticflickr.com/8758/17391300405_c76cb2e2ae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3050"/>
            <a:ext cx="6006621" cy="4000504"/>
          </a:xfrm>
          <a:prstGeom prst="rect">
            <a:avLst/>
          </a:prstGeom>
          <a:noFill/>
        </p:spPr>
      </p:pic>
      <p:pic>
        <p:nvPicPr>
          <p:cNvPr id="17412" name="Picture 4" descr="https://i2.wp.com/geo.1september.ru/2010/06/4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7914" y="1142984"/>
            <a:ext cx="3420850" cy="250033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428728" y="1142984"/>
            <a:ext cx="2737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Спутниковая альтиметрия</a:t>
            </a:r>
            <a:endParaRPr lang="ru-RU" dirty="0"/>
          </a:p>
        </p:txBody>
      </p:sp>
      <p:pic>
        <p:nvPicPr>
          <p:cNvPr id="11" name="Picture 5" descr="P170-01"/>
          <p:cNvPicPr preferRelativeResize="0">
            <a:picLocks noGrp="1" noChangeAspect="1" noChangeArrowheads="1"/>
          </p:cNvPicPr>
          <p:nvPr isPhoto="1"/>
        </p:nvPicPr>
        <p:blipFill>
          <a:blip r:embed="rId4" cstate="print"/>
          <a:srcRect t="5002"/>
          <a:stretch>
            <a:fillRect/>
          </a:stretch>
        </p:blipFill>
        <p:spPr bwMode="auto">
          <a:xfrm>
            <a:off x="2928926" y="4562954"/>
            <a:ext cx="6215074" cy="229504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2061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Уровенная поверхность океана</a:t>
            </a:r>
            <a:endParaRPr lang="ru-RU" dirty="0"/>
          </a:p>
        </p:txBody>
      </p:sp>
      <p:pic>
        <p:nvPicPr>
          <p:cNvPr id="6" name="Picture 5" descr="P169-03"/>
          <p:cNvPicPr preferRelativeResize="0">
            <a:picLocks noGrp="1" noChangeAspect="1" noChangeArrowheads="1"/>
          </p:cNvPicPr>
          <p:nvPr isPhoto="1"/>
        </p:nvPicPr>
        <p:blipFill>
          <a:blip r:embed="rId2" cstate="print"/>
          <a:srcRect t="2826"/>
          <a:stretch>
            <a:fillRect/>
          </a:stretch>
        </p:blipFill>
        <p:spPr bwMode="auto">
          <a:xfrm>
            <a:off x="857224" y="1857364"/>
            <a:ext cx="8077200" cy="44354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2061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0174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691680" y="476672"/>
            <a:ext cx="61644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Динамическая топография океана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s://present5.com/presentation/16756316_273208262/image-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339438"/>
            <a:ext cx="7358082" cy="5518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357298"/>
            <a:ext cx="7267583" cy="5191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835696" y="476672"/>
            <a:ext cx="51994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Потенциальная температура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071546"/>
            <a:ext cx="7358114" cy="559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Сколько на Земле океанов?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88066" name="AutoShape 2" descr="Международная гидрографическая организац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1357298"/>
            <a:ext cx="5214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Международная гидрографическая организация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1214422"/>
            <a:ext cx="19050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357290" y="1714488"/>
            <a:ext cx="5143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В настоящее время МГО насчитывает 95 государств-членов. Секретариат МГО находится в княжестве Монако с момента создания организации в 1921 году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3000372"/>
            <a:ext cx="485775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2137887"/>
            <a:ext cx="2500297" cy="472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137740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Течения. Главные океанические круговороты</a:t>
            </a:r>
            <a:endParaRPr lang="ru-RU" sz="2800" dirty="0"/>
          </a:p>
        </p:txBody>
      </p:sp>
      <p:pic>
        <p:nvPicPr>
          <p:cNvPr id="5" name="Picture 13" descr="07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071810"/>
            <a:ext cx="3731628" cy="388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07_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1214422"/>
            <a:ext cx="5692601" cy="3167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2061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7812360" cy="5760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Расход воды в океанских течениях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3288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43608" y="5013176"/>
            <a:ext cx="4750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</a:rPr>
              <a:t>1 </a:t>
            </a:r>
            <a:r>
              <a:rPr lang="ru-RU" sz="4000" b="1" dirty="0" err="1" smtClean="0">
                <a:solidFill>
                  <a:srgbClr val="FFC000"/>
                </a:solidFill>
              </a:rPr>
              <a:t>Св</a:t>
            </a:r>
            <a:r>
              <a:rPr lang="ru-RU" sz="4000" b="1" dirty="0" smtClean="0">
                <a:solidFill>
                  <a:srgbClr val="FFC000"/>
                </a:solidFill>
              </a:rPr>
              <a:t> = 1 000 000 м3/с</a:t>
            </a:r>
            <a:endParaRPr lang="ru-RU" sz="4000" b="1" dirty="0">
              <a:solidFill>
                <a:srgbClr val="FFC000"/>
              </a:solidFill>
            </a:endParaRPr>
          </a:p>
        </p:txBody>
      </p:sp>
      <p:pic>
        <p:nvPicPr>
          <p:cNvPr id="155653" name="Picture 5" descr="https://www.lastwordonnothing.com/wp-content/uploads/2022/02/Sverdru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4729812"/>
            <a:ext cx="3203848" cy="212818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043608" y="6165304"/>
            <a:ext cx="4393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</a:rPr>
              <a:t>Харальд  </a:t>
            </a:r>
            <a:r>
              <a:rPr lang="ru-RU" sz="2000" dirty="0" err="1" smtClean="0">
                <a:solidFill>
                  <a:srgbClr val="FFC000"/>
                </a:solidFill>
              </a:rPr>
              <a:t>Ульрик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</a:rPr>
              <a:t>Свердруп</a:t>
            </a:r>
            <a:r>
              <a:rPr lang="ru-RU" sz="2000" dirty="0" smtClean="0">
                <a:solidFill>
                  <a:srgbClr val="FFC000"/>
                </a:solidFill>
              </a:rPr>
              <a:t> (1888-1957)</a:t>
            </a:r>
            <a:endParaRPr lang="ru-RU" sz="2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076056" cy="685800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13463847"/>
              </p:ext>
            </p:extLst>
          </p:nvPr>
        </p:nvGraphicFramePr>
        <p:xfrm>
          <a:off x="5063470" y="764704"/>
          <a:ext cx="4080530" cy="51033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80530"/>
              </a:tblGrid>
              <a:tr h="30019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000500" algn="r"/>
                        </a:tabLst>
                      </a:pPr>
                      <a:r>
                        <a:rPr lang="ru-RU" sz="1100" dirty="0">
                          <a:effectLst/>
                        </a:rPr>
                        <a:t>Название                 №       </a:t>
                      </a:r>
                      <a:r>
                        <a:rPr lang="ru-RU" sz="1100" dirty="0" err="1">
                          <a:effectLst/>
                        </a:rPr>
                        <a:t>Св</a:t>
                      </a:r>
                      <a:r>
                        <a:rPr lang="ru-RU" sz="1100" dirty="0">
                          <a:effectLst/>
                        </a:rPr>
                        <a:t>                Название               №        </a:t>
                      </a:r>
                      <a:r>
                        <a:rPr lang="ru-RU" sz="1100" dirty="0" err="1">
                          <a:effectLst/>
                        </a:rPr>
                        <a:t>Св</a:t>
                      </a:r>
                      <a:r>
                        <a:rPr lang="ru-RU" sz="1100" dirty="0">
                          <a:effectLst/>
                        </a:rPr>
                        <a:t>                                   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37" marR="41137" marT="0" marB="0"/>
                </a:tc>
              </a:tr>
              <a:tr h="300197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  <a:tab pos="4000500" algn="r"/>
                        </a:tabLst>
                      </a:pPr>
                      <a:r>
                        <a:rPr lang="ru-RU" sz="1100" dirty="0" err="1">
                          <a:effectLst/>
                        </a:rPr>
                        <a:t>Ю-Атлантическое</a:t>
                      </a:r>
                      <a:r>
                        <a:rPr lang="ru-RU" sz="1100" dirty="0">
                          <a:effectLst/>
                        </a:rPr>
                        <a:t>     1       30       3  </a:t>
                      </a:r>
                      <a:r>
                        <a:rPr lang="ru-RU" sz="1100" dirty="0" err="1">
                          <a:effectLst/>
                        </a:rPr>
                        <a:t>Ирмингера</a:t>
                      </a:r>
                      <a:r>
                        <a:rPr lang="ru-RU" sz="1100" dirty="0">
                          <a:effectLst/>
                        </a:rPr>
                        <a:t>          13         2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37" marR="41137" marT="0" marB="0"/>
                </a:tc>
              </a:tr>
              <a:tr h="300197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  <a:tab pos="4000500" algn="r"/>
                        </a:tabLst>
                      </a:pPr>
                      <a:r>
                        <a:rPr lang="ru-RU" sz="1100">
                          <a:effectLst/>
                        </a:rPr>
                        <a:t>Бенгельское              2       25         4 Сев. ирландское 14         2                                                                                                                                                                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37" marR="41137" marT="0" marB="0"/>
                </a:tc>
              </a:tr>
              <a:tr h="300197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  <a:tab pos="4000500" algn="r"/>
                        </a:tabLst>
                      </a:pPr>
                      <a:r>
                        <a:rPr lang="ru-RU" sz="1100">
                          <a:effectLst/>
                        </a:rPr>
                        <a:t>Южное пассатное *  3       65            Норвежское*     15         4                                                      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37" marR="41137" marT="0" marB="0"/>
                </a:tc>
              </a:tr>
              <a:tr h="300197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  <a:tab pos="4000500" algn="r"/>
                        </a:tabLst>
                      </a:pPr>
                      <a:r>
                        <a:rPr lang="ru-RU" sz="1100">
                          <a:effectLst/>
                        </a:rPr>
                        <a:t>   1 Бразильское       4ю     20             Нордкапское     16         2                                       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37" marR="41137" marT="0" marB="0"/>
                </a:tc>
              </a:tr>
              <a:tr h="300197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  <a:tab pos="4000500" algn="r"/>
                        </a:tabLst>
                      </a:pPr>
                      <a:r>
                        <a:rPr lang="ru-RU" sz="1100">
                          <a:effectLst/>
                        </a:rPr>
                        <a:t>   2 Гвианское *         4       40         Шпицбергенское 17        10                                          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37" marR="41137" marT="0" marB="0"/>
                </a:tc>
              </a:tr>
              <a:tr h="300197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  <a:tab pos="4000500" algn="r"/>
                        </a:tabLst>
                      </a:pPr>
                      <a:r>
                        <a:rPr lang="ru-RU" sz="1100">
                          <a:effectLst/>
                        </a:rPr>
                        <a:t>Антильское               5а      12      Арктический бассейн   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37" marR="41137" marT="0" marB="0"/>
                </a:tc>
              </a:tr>
              <a:tr h="300197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  <a:tab pos="4000500" algn="r"/>
                        </a:tabLst>
                      </a:pPr>
                      <a:r>
                        <a:rPr lang="ru-RU" sz="1100">
                          <a:effectLst/>
                        </a:rPr>
                        <a:t>Карибское                 5        25     Трансарктическое течение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37" marR="41137" marT="0" marB="0"/>
                </a:tc>
              </a:tr>
              <a:tr h="300197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  <a:tab pos="4000500" algn="r"/>
                        </a:tabLst>
                      </a:pPr>
                      <a:r>
                        <a:rPr lang="ru-RU" sz="1100">
                          <a:effectLst/>
                        </a:rPr>
                        <a:t>Флоридское              6        70     Вост.-Гренландское 18      13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37" marR="41137" marT="0" marB="0"/>
                </a:tc>
              </a:tr>
              <a:tr h="300197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  <a:tab pos="4000500" algn="r"/>
                        </a:tabLst>
                      </a:pPr>
                      <a:r>
                        <a:rPr lang="ru-RU" sz="1100">
                          <a:effectLst/>
                        </a:rPr>
                        <a:t>Гольфстрим              7      100     Вост.-Ирландское    19        2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37" marR="41137" marT="0" marB="0"/>
                </a:tc>
              </a:tr>
              <a:tr h="300197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  <a:tab pos="4000500" algn="r"/>
                        </a:tabLst>
                      </a:pPr>
                      <a:r>
                        <a:rPr lang="ru-RU" sz="1100" dirty="0" err="1">
                          <a:effectLst/>
                        </a:rPr>
                        <a:t>С-Атлантическое</a:t>
                      </a:r>
                      <a:r>
                        <a:rPr lang="ru-RU" sz="1100" dirty="0">
                          <a:effectLst/>
                        </a:rPr>
                        <a:t> *   8        25     </a:t>
                      </a:r>
                      <a:r>
                        <a:rPr lang="ru-RU" sz="1100" dirty="0" err="1">
                          <a:effectLst/>
                        </a:rPr>
                        <a:t>Зап.-Гренландское</a:t>
                      </a:r>
                      <a:r>
                        <a:rPr lang="ru-RU" sz="1100" dirty="0">
                          <a:effectLst/>
                        </a:rPr>
                        <a:t>  20        4                                                    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37" marR="41137" marT="0" marB="0"/>
                </a:tc>
              </a:tr>
              <a:tr h="300197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  <a:tab pos="4000500" algn="r"/>
                        </a:tabLst>
                      </a:pPr>
                      <a:r>
                        <a:rPr lang="ru-RU" sz="1100">
                          <a:effectLst/>
                        </a:rPr>
                        <a:t>1.  Португальское     9        12              Канадское       21         1 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37" marR="41137" marT="0" marB="0"/>
                </a:tc>
              </a:tr>
              <a:tr h="300197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  <a:tab pos="4000500" algn="r"/>
                        </a:tabLst>
                      </a:pPr>
                      <a:r>
                        <a:rPr lang="ru-RU" sz="1100">
                          <a:effectLst/>
                        </a:rPr>
                        <a:t>      Канарское          10       15              Лабрадорское 22         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37" marR="41137" marT="0" marB="0"/>
                </a:tc>
              </a:tr>
              <a:tr h="300197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  <a:tab pos="4000500" algn="r"/>
                        </a:tabLst>
                      </a:pPr>
                      <a:r>
                        <a:rPr lang="ru-RU" sz="1100">
                          <a:effectLst/>
                        </a:rPr>
                        <a:t>      Сев. Пассатное 11       20      Пограничные акватории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37" marR="41137" marT="0" marB="0"/>
                </a:tc>
              </a:tr>
              <a:tr h="300197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  <a:tab pos="4000500" algn="r"/>
                        </a:tabLst>
                      </a:pPr>
                      <a:r>
                        <a:rPr lang="ru-RU" sz="1100">
                          <a:effectLst/>
                        </a:rPr>
                        <a:t>2. С-Зап. круговор.  12        2               Агульяс          23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37" marR="41137" marT="0" marB="0"/>
                </a:tc>
              </a:tr>
              <a:tr h="300197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  <a:tab pos="4000500" algn="r"/>
                        </a:tabLst>
                      </a:pPr>
                      <a:r>
                        <a:rPr lang="ru-RU" sz="1100">
                          <a:effectLst/>
                        </a:rPr>
                        <a:t>Зап.-Гренландское   20       4              Фолклендское 24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37" marR="41137" marT="0" marB="0"/>
                </a:tc>
              </a:tr>
              <a:tr h="300197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  <a:tab pos="4000500" algn="r"/>
                        </a:tabLst>
                      </a:pPr>
                      <a:r>
                        <a:rPr lang="ru-RU" sz="1100" dirty="0">
                          <a:effectLst/>
                        </a:rPr>
                        <a:t>   --------------                                    Циркумполярное 25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137" marR="4113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710971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903426" cy="40319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0"/>
            <a:ext cx="3923928" cy="4053088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62547797"/>
              </p:ext>
            </p:extLst>
          </p:nvPr>
        </p:nvGraphicFramePr>
        <p:xfrm>
          <a:off x="611560" y="3068960"/>
          <a:ext cx="7576236" cy="36271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525412"/>
                <a:gridCol w="2525412"/>
                <a:gridCol w="2525412"/>
              </a:tblGrid>
              <a:tr h="1861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Название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 на карте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Расход, млн. м</a:t>
                      </a:r>
                      <a:r>
                        <a:rPr lang="ru-RU" sz="1400" baseline="30000">
                          <a:effectLst/>
                        </a:rPr>
                        <a:t>3</a:t>
                      </a:r>
                      <a:r>
                        <a:rPr lang="ru-RU" sz="1400">
                          <a:effectLst/>
                        </a:rPr>
                        <a:t>с</a:t>
                      </a:r>
                      <a:r>
                        <a:rPr lang="ru-RU" sz="1400" baseline="30000">
                          <a:effectLst/>
                        </a:rPr>
                        <a:t>-1</a:t>
                      </a:r>
                      <a:r>
                        <a:rPr lang="ru-RU" sz="1400">
                          <a:effectLst/>
                        </a:rPr>
                        <a:t> (Св)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861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Зимнее Муссонное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       1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861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Экваториальное пов. противотечен.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        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861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Южное Пассатное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       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            80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861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Мозамбикское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       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            60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861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Восточно-Мадагаскарское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      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861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Течение Мыса Игольного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      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       70 -135   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861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Южно-Индийское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      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            60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861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Лиуинское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       8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              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861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Восточно-Индостанское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      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861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Южно-Яванское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    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861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Занзибарское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     11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861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Сомалийское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     12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        30-65  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861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Восточно-Аравийское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     13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861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Летнее Муссонное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     14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861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Западно-Австралийское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     15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            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935978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96601755"/>
              </p:ext>
            </p:extLst>
          </p:nvPr>
        </p:nvGraphicFramePr>
        <p:xfrm>
          <a:off x="5326100" y="476672"/>
          <a:ext cx="3817900" cy="46482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29508"/>
                <a:gridCol w="1043125"/>
                <a:gridCol w="636317"/>
                <a:gridCol w="226957"/>
                <a:gridCol w="1220598"/>
                <a:gridCol w="461395"/>
              </a:tblGrid>
              <a:tr h="22399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 dirty="0">
                          <a:effectLst/>
                        </a:rPr>
                        <a:t>№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Название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Расход</a:t>
                      </a:r>
                      <a:endParaRPr lang="ru-RU" sz="8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Св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№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Название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Расход</a:t>
                      </a:r>
                      <a:endParaRPr lang="ru-RU" sz="8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Св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</a:tr>
              <a:tr h="26647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Межпассатное </a:t>
                      </a:r>
                      <a:endParaRPr lang="ru-RU" sz="8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(МПП)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15-20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13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(ВБ) Восточно-</a:t>
                      </a:r>
                      <a:endParaRPr lang="ru-RU" sz="8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Баренцевоморское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</a:tr>
              <a:tr h="22399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Северное</a:t>
                      </a:r>
                      <a:endParaRPr lang="ru-RU" sz="8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Пассатное (СП)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50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14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Камчатское (Км)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</a:tr>
              <a:tr h="15988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Филиппинское (Ф)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30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15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Курильское (Ку)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</a:tr>
              <a:tr h="15988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Куросио (Кр)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60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16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Анадырское (Ан)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</a:tr>
              <a:tr h="3359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Северо-</a:t>
                      </a:r>
                      <a:endParaRPr lang="ru-RU" sz="8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Тихоокеанское (СТО)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30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17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Южное</a:t>
                      </a:r>
                      <a:endParaRPr lang="ru-RU" sz="8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Пассатное (ЮП)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30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</a:tr>
              <a:tr h="3197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Калифорнийское (Кл)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12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18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Восточно-</a:t>
                      </a:r>
                      <a:endParaRPr lang="ru-RU" sz="8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Австралийское (ВА)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15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</a:tr>
              <a:tr h="3359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Мексиканское (Мк)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19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Восточно-</a:t>
                      </a:r>
                      <a:endParaRPr lang="ru-RU" sz="8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Новозеландское (ВН)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</a:tr>
              <a:tr h="3197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Индонезийское (ТИ)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20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Циркумполярное (ЦП)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125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</a:tr>
              <a:tr h="22399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Тайвань (Т)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21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Южно-</a:t>
                      </a:r>
                      <a:endParaRPr lang="ru-RU" sz="8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Тихоокеанское (ЮТ)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10-30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</a:tr>
              <a:tr h="15988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Цусимское (Ц)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22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Перуанское (П)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</a:tr>
              <a:tr h="22399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11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Аляскинское (Ая)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23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Течение Мыса</a:t>
                      </a:r>
                      <a:endParaRPr lang="ru-RU" sz="8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Горн (ТМГ)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</a:tr>
              <a:tr h="3197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12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Алеутское (Ау)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24</a:t>
                      </a:r>
                      <a:endParaRPr lang="ru-RU" sz="8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25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 Минданао (М) </a:t>
                      </a:r>
                      <a:endParaRPr lang="ru-RU" sz="8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>
                          <a:effectLst/>
                        </a:rPr>
                        <a:t>Хальмахера (Х)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400300" algn="l"/>
                          <a:tab pos="2514600" algn="l"/>
                        </a:tabLs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66" marR="34966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890713" y="16076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782"/>
            <a:ext cx="5292080" cy="634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2516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Течения. Глобальный конвейер</a:t>
            </a:r>
            <a:endParaRPr lang="ru-RU" sz="2800" dirty="0"/>
          </a:p>
        </p:txBody>
      </p:sp>
      <p:pic>
        <p:nvPicPr>
          <p:cNvPr id="5" name="Picture 11" descr="07_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3050"/>
            <a:ext cx="91440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2061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«Остановка» Гольфстрима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20834" name="AutoShape 2" descr="blob:https://web.whatsapp.com/af725623-15b2-429a-910f-429c0c1d2e6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0836" name="AutoShape 4" descr="blob:https://web.whatsapp.com/af725623-15b2-429a-910f-429c0c1d2e6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083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97246"/>
            <a:ext cx="4355976" cy="536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083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4974" y="4005064"/>
            <a:ext cx="476902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083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3133" y="1412776"/>
            <a:ext cx="5010867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Течения. Теория </a:t>
            </a:r>
            <a:r>
              <a:rPr lang="ru-RU" sz="2800" dirty="0" err="1" smtClean="0"/>
              <a:t>Экмана</a:t>
            </a:r>
            <a:endParaRPr lang="ru-RU" sz="2800" dirty="0"/>
          </a:p>
        </p:txBody>
      </p:sp>
      <p:pic>
        <p:nvPicPr>
          <p:cNvPr id="6" name="Picture 17" descr="07_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5500694" cy="295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07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4132" y="3929066"/>
            <a:ext cx="5799868" cy="292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929322" y="1714488"/>
            <a:ext cx="30469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Поворот вправо 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в Северном полушарии.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Поверхность 45 градусов,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Полный перенос 90 градусов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061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Течения. Теория </a:t>
            </a:r>
            <a:r>
              <a:rPr lang="ru-RU" sz="2800" dirty="0" err="1" smtClean="0"/>
              <a:t>Экмана</a:t>
            </a:r>
            <a:endParaRPr lang="ru-RU" sz="2800" dirty="0"/>
          </a:p>
        </p:txBody>
      </p:sp>
      <p:pic>
        <p:nvPicPr>
          <p:cNvPr id="9" name="Picture 10" descr="07_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143000"/>
            <a:ext cx="56102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2061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Течения. Первая карта Гольфстрима</a:t>
            </a:r>
            <a:endParaRPr lang="ru-RU" sz="2800" dirty="0"/>
          </a:p>
        </p:txBody>
      </p:sp>
      <p:pic>
        <p:nvPicPr>
          <p:cNvPr id="4" name="Picture 7" descr="P166-01"/>
          <p:cNvPicPr preferRelativeResize="0">
            <a:picLocks noGrp="1" noChangeAspect="1" noChangeArrowheads="1"/>
          </p:cNvPicPr>
          <p:nvPr isPhoto="1"/>
        </p:nvPicPr>
        <p:blipFill>
          <a:blip r:embed="rId2" cstate="print"/>
          <a:srcRect t="3334"/>
          <a:stretch>
            <a:fillRect/>
          </a:stretch>
        </p:blipFill>
        <p:spPr bwMode="auto">
          <a:xfrm>
            <a:off x="0" y="1056817"/>
            <a:ext cx="4786314" cy="394379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 descr="File:Benjamin Franklin by Joseph Siffred Duplessi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27950" y="0"/>
            <a:ext cx="1416050" cy="1752600"/>
          </a:xfrm>
          <a:prstGeom prst="rect">
            <a:avLst/>
          </a:prstGeom>
          <a:noFill/>
        </p:spPr>
      </p:pic>
      <p:pic>
        <p:nvPicPr>
          <p:cNvPr id="6" name="Picture 15" descr="07_17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50275" y="2428868"/>
            <a:ext cx="4893726" cy="44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2061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Сколько на Земле океанов?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88066" name="AutoShape 2" descr="Международная гидрографическая организац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1071546"/>
            <a:ext cx="792958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chemeClr val="bg1">
                    <a:lumMod val="95000"/>
                  </a:schemeClr>
                </a:solidFill>
              </a:rPr>
              <a:t>Во время франко-прусской войны служил во французском флоте, за боевые заслуги награждён орденом Почётного легиона. Позже, увлекшись океанографией, посвятил много сил этой науке, активно участвуя в разнообразных морских экспедициях. Открыл Отмель Принцессы Алисы.</a:t>
            </a:r>
          </a:p>
          <a:p>
            <a:endParaRPr lang="ru-RU" sz="11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ru-RU" sz="1100" dirty="0" smtClean="0">
                <a:solidFill>
                  <a:schemeClr val="bg1">
                    <a:lumMod val="95000"/>
                  </a:schemeClr>
                </a:solidFill>
              </a:rPr>
              <a:t>Оставив военную службу после окончания войны, Альбер занялся изучением мирового океана. Он лично принимал участие в 28 экспедициях по Атлантическому океану и Средиземному морю. Им был создан целый ряд приборов, предназначенных для изучения процессов, происходящих в мировом океане. В составе экспедиций князя Альбера работали географы, ботаники, зоологи; результаты экспедиций были обобщены в книге, названной Альбером «Путь мореплавателя».</a:t>
            </a:r>
          </a:p>
          <a:p>
            <a:endParaRPr lang="ru-RU" sz="11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ru-RU" sz="1100" dirty="0" smtClean="0">
                <a:solidFill>
                  <a:schemeClr val="bg1">
                    <a:lumMod val="95000"/>
                  </a:schemeClr>
                </a:solidFill>
              </a:rPr>
              <a:t>Ему принадлежит изобретение ряда приборов и методик для исследований океана. Впоследствии принц основал знаменитый Институт океанографии, включающий, помимо прочего, знаменитый океанариум. Иностранный член Парижской академии наук (1909; корреспондент с 1891), иностранный почётный член Петербургской академии наук (1910).</a:t>
            </a:r>
            <a:endParaRPr lang="ru-RU" sz="11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286124"/>
            <a:ext cx="2195081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3286124"/>
            <a:ext cx="4965349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137740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Течения. </a:t>
            </a:r>
            <a:r>
              <a:rPr lang="ru-RU" sz="2800" dirty="0" err="1" smtClean="0"/>
              <a:t>Апвеллинги</a:t>
            </a:r>
            <a:endParaRPr lang="ru-RU" sz="2800" dirty="0"/>
          </a:p>
        </p:txBody>
      </p:sp>
      <p:pic>
        <p:nvPicPr>
          <p:cNvPr id="6" name="Picture 12" descr="07_12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5992"/>
            <a:ext cx="4954171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 descr="07_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000108"/>
            <a:ext cx="4214810" cy="297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2061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862176" y="1086455"/>
            <a:ext cx="3528392" cy="542345"/>
          </a:xfrm>
          <a:prstGeom prst="rect">
            <a:avLst/>
          </a:prstGeom>
          <a:solidFill>
            <a:srgbClr val="1D1858"/>
          </a:solidFill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defRPr/>
            </a:pP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Колебания уровня моря</a:t>
            </a:r>
          </a:p>
        </p:txBody>
      </p:sp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4796288" y="1114341"/>
            <a:ext cx="4032448" cy="792088"/>
          </a:xfrm>
          <a:prstGeom prst="rect">
            <a:avLst/>
          </a:prstGeom>
          <a:solidFill>
            <a:srgbClr val="1D1858"/>
          </a:solidFill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defRPr/>
            </a:pPr>
            <a: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Ветровые волны</a:t>
            </a: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382225" y="3481762"/>
            <a:ext cx="3888432" cy="94406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defRPr/>
            </a:pPr>
            <a: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Длинные волны</a:t>
            </a:r>
            <a:endParaRPr kumimoji="0" lang="ru-RU" sz="2400" b="1" i="0" u="none" strike="noStrike" kern="1200" cap="none" spc="0" normalizeH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4987464" y="3481762"/>
            <a:ext cx="3544976" cy="605854"/>
          </a:xfrm>
          <a:prstGeom prst="rect">
            <a:avLst/>
          </a:prstGeom>
          <a:solidFill>
            <a:srgbClr val="1D1858"/>
          </a:solidFill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Tx/>
              <a:tabLst/>
              <a:defRPr/>
            </a:pPr>
            <a: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Короткие волны</a:t>
            </a:r>
            <a:endParaRPr kumimoji="0" lang="ru-RU" sz="2400" b="1" i="0" u="none" strike="noStrike" kern="1200" cap="none" spc="0" normalizeH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7" descr="элементы волны2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5149" y="4797152"/>
            <a:ext cx="3129606" cy="18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D:\WORK\NSO\12-03-14\Картинки\элементы волны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412" y="4920181"/>
            <a:ext cx="4227708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Object 3"/>
          <p:cNvGraphicFramePr>
            <a:graphicFrameLocks noChangeAspect="1"/>
          </p:cNvGraphicFramePr>
          <p:nvPr>
            <p:extLst/>
          </p:nvPr>
        </p:nvGraphicFramePr>
        <p:xfrm>
          <a:off x="6065838" y="3925888"/>
          <a:ext cx="1389062" cy="700087"/>
        </p:xfrm>
        <a:graphic>
          <a:graphicData uri="http://schemas.openxmlformats.org/presentationml/2006/ole">
            <p:oleObj spid="_x0000_s13328" name="Уравнение" r:id="rId6" imgW="545760" imgH="393480" progId="Equation.3">
              <p:embed/>
            </p:oleObj>
          </a:graphicData>
        </a:graphic>
      </p:graphicFrame>
      <p:graphicFrame>
        <p:nvGraphicFramePr>
          <p:cNvPr id="17" name="Object 2"/>
          <p:cNvGraphicFramePr>
            <a:graphicFrameLocks noChangeAspect="1"/>
          </p:cNvGraphicFramePr>
          <p:nvPr>
            <p:extLst/>
          </p:nvPr>
        </p:nvGraphicFramePr>
        <p:xfrm>
          <a:off x="1628775" y="4002088"/>
          <a:ext cx="1536700" cy="703262"/>
        </p:xfrm>
        <a:graphic>
          <a:graphicData uri="http://schemas.openxmlformats.org/presentationml/2006/ole">
            <p:oleObj spid="_x0000_s13329" name="Уравнение" r:id="rId7" imgW="545760" imgH="393480" progId="Equation.3">
              <p:embed/>
            </p:oleObj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3989" y="1716652"/>
            <a:ext cx="2551926" cy="168865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6664" y="1642878"/>
            <a:ext cx="2448272" cy="1836204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7355160" cy="5760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Классификации и типы волн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8785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Классификации и типы волн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u="sng" dirty="0" smtClean="0">
                <a:solidFill>
                  <a:srgbClr val="FFC000"/>
                </a:solidFill>
              </a:rPr>
              <a:t>По </a:t>
            </a:r>
            <a:r>
              <a:rPr lang="ru-RU" u="sng" dirty="0">
                <a:solidFill>
                  <a:srgbClr val="FFC000"/>
                </a:solidFill>
              </a:rPr>
              <a:t>характеру формы движения волны</a:t>
            </a:r>
            <a:r>
              <a:rPr lang="ru-RU" dirty="0">
                <a:solidFill>
                  <a:srgbClr val="FFC000"/>
                </a:solidFill>
              </a:rPr>
              <a:t>:</a:t>
            </a:r>
          </a:p>
          <a:p>
            <a:r>
              <a:rPr lang="ru-RU" i="1" dirty="0">
                <a:solidFill>
                  <a:srgbClr val="FFFF00"/>
                </a:solidFill>
              </a:rPr>
              <a:t>поступательные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C000"/>
                </a:solidFill>
              </a:rPr>
              <a:t>– видимая форма волны перемещается в пространстве</a:t>
            </a:r>
          </a:p>
          <a:p>
            <a:r>
              <a:rPr lang="ru-RU" i="1" dirty="0">
                <a:solidFill>
                  <a:srgbClr val="FFFF00"/>
                </a:solidFill>
              </a:rPr>
              <a:t>стоячие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C000"/>
                </a:solidFill>
              </a:rPr>
              <a:t>– видимая форма волны в пространстве не </a:t>
            </a:r>
            <a:r>
              <a:rPr lang="ru-RU" dirty="0" smtClean="0">
                <a:solidFill>
                  <a:srgbClr val="FFC000"/>
                </a:solidFill>
              </a:rPr>
              <a:t>перемещается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4509120"/>
            <a:ext cx="6192688" cy="206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568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772400" cy="1470025"/>
          </a:xfrm>
        </p:spPr>
        <p:txBody>
          <a:bodyPr/>
          <a:lstStyle/>
          <a:p>
            <a:r>
              <a:rPr lang="ru-RU" dirty="0">
                <a:solidFill>
                  <a:srgbClr val="FFC000"/>
                </a:solidFill>
                <a:latin typeface="Segoe Print" panose="02000600000000000000" pitchFamily="2" charset="0"/>
              </a:rPr>
              <a:t>Приливы в Мировом океане</a:t>
            </a:r>
          </a:p>
        </p:txBody>
      </p:sp>
    </p:spTree>
    <p:extLst>
      <p:ext uri="{BB962C8B-B14F-4D97-AF65-F5344CB8AC3E}">
        <p14:creationId xmlns:p14="http://schemas.microsoft.com/office/powerpoint/2010/main" xmlns="" val="726993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3" y="4149080"/>
            <a:ext cx="5316115" cy="2567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1331640" y="332656"/>
            <a:ext cx="7355160" cy="5760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solidFill>
                  <a:srgbClr val="FFC000"/>
                </a:solidFill>
              </a:rPr>
              <a:t>Приливы в Мировом океане</a:t>
            </a:r>
            <a:endParaRPr lang="es-ES" sz="4000" dirty="0">
              <a:solidFill>
                <a:srgbClr val="FFC000"/>
              </a:solidFill>
            </a:endParaRPr>
          </a:p>
        </p:txBody>
      </p:sp>
      <p:pic>
        <p:nvPicPr>
          <p:cNvPr id="4" name="Picture 11" descr="видео2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5581" y="1124744"/>
            <a:ext cx="3960440" cy="295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9338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Приливы в Мировом океане</a:t>
            </a:r>
            <a:endParaRPr lang="es-ES" dirty="0">
              <a:solidFill>
                <a:srgbClr val="FFC000"/>
              </a:solidFill>
            </a:endParaRPr>
          </a:p>
        </p:txBody>
      </p:sp>
      <p:pic>
        <p:nvPicPr>
          <p:cNvPr id="5" name="Picture 2" descr="C:\Users\Igor\Downloads\tpxo7.2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375" y="1628775"/>
            <a:ext cx="8559800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179340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C000"/>
                </a:solidFill>
              </a:rPr>
              <a:t>Амплитуды прилива в Мировом океане</a:t>
            </a:r>
            <a:endParaRPr lang="es-ES" sz="3200" dirty="0">
              <a:solidFill>
                <a:srgbClr val="FFC000"/>
              </a:solidFill>
            </a:endParaRPr>
          </a:p>
        </p:txBody>
      </p:sp>
      <p:pic>
        <p:nvPicPr>
          <p:cNvPr id="3" name="Picture 2" descr="C:\Users\Igor\Downloads\M2_tidal_constitue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0638" y="1484784"/>
            <a:ext cx="7777163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093284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Характер прилива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upload.wikimedia.org/wikipedia/commons/8/89/Diurnal_tide_types_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8194668" cy="402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9430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фанди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4125" y="1773238"/>
            <a:ext cx="6989763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331640" y="404664"/>
            <a:ext cx="7355160" cy="5760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Залив Фанди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25731462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Приливы в Мировом океане</a:t>
            </a:r>
            <a:endParaRPr lang="es-E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875" y="0"/>
            <a:ext cx="5445125" cy="1098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6600" b="1" i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cs typeface="Arial" charset="0"/>
              </a:rPr>
              <a:t>Залив Фанди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9388" y="6016625"/>
            <a:ext cx="17541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3600" b="1">
                <a:solidFill>
                  <a:schemeClr val="bg1"/>
                </a:solidFill>
              </a:rPr>
              <a:t>H=</a:t>
            </a:r>
            <a:r>
              <a:rPr lang="ru-RU" altLang="ru-RU" sz="3600" b="1">
                <a:solidFill>
                  <a:schemeClr val="bg1"/>
                </a:solidFill>
              </a:rPr>
              <a:t>18 м</a:t>
            </a:r>
          </a:p>
        </p:txBody>
      </p:sp>
    </p:spTree>
    <p:extLst>
      <p:ext uri="{BB962C8B-B14F-4D97-AF65-F5344CB8AC3E}">
        <p14:creationId xmlns:p14="http://schemas.microsoft.com/office/powerpoint/2010/main" xmlns="" val="32570113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Сколько на Земле океанов?</a:t>
            </a:r>
            <a:endParaRPr lang="es-ES" dirty="0"/>
          </a:p>
        </p:txBody>
      </p:sp>
      <p:sp>
        <p:nvSpPr>
          <p:cNvPr id="88066" name="AutoShape 2" descr="Международная гидрографическая организац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736"/>
            <a:ext cx="5076825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1" y="2225311"/>
            <a:ext cx="4214810" cy="4632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137740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Залив Фанди</a:t>
            </a:r>
            <a:endParaRPr lang="es-ES" dirty="0"/>
          </a:p>
        </p:txBody>
      </p:sp>
      <p:pic>
        <p:nvPicPr>
          <p:cNvPr id="4" name="Picture 2" descr="fundy-tide-picts-gar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4056970" cy="552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403648" y="2132856"/>
            <a:ext cx="2527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2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Полная вода</a:t>
            </a:r>
            <a:endParaRPr lang="en-US" altLang="ru-RU" sz="3200" b="1" dirty="0">
              <a:solidFill>
                <a:srgbClr val="FFC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3454" y="4797152"/>
            <a:ext cx="32471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Малая вода</a:t>
            </a:r>
            <a:endParaRPr lang="en-US" altLang="ru-RU" sz="2800" b="1" dirty="0">
              <a:solidFill>
                <a:srgbClr val="FFC0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ru-RU" sz="28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ru-RU" sz="2800" b="1" dirty="0">
                <a:solidFill>
                  <a:srgbClr val="FFC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</a:t>
            </a:r>
            <a:r>
              <a:rPr lang="ru-RU" altLang="ru-RU" sz="2800" b="1" dirty="0">
                <a:solidFill>
                  <a:srgbClr val="FFC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ru-RU" altLang="ru-RU" sz="28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прошло 6 часов</a:t>
            </a:r>
            <a:r>
              <a:rPr lang="en-US" altLang="ru-RU" sz="28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043608" y="6244034"/>
            <a:ext cx="17541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3600" b="1" dirty="0">
                <a:solidFill>
                  <a:srgbClr val="FFC000"/>
                </a:solidFill>
              </a:rPr>
              <a:t>H=</a:t>
            </a:r>
            <a:r>
              <a:rPr lang="ru-RU" altLang="ru-RU" sz="3600" b="1" dirty="0">
                <a:solidFill>
                  <a:srgbClr val="FFC000"/>
                </a:solidFill>
              </a:rPr>
              <a:t>18 м</a:t>
            </a:r>
          </a:p>
        </p:txBody>
      </p:sp>
    </p:spTree>
    <p:extLst>
      <p:ext uri="{BB962C8B-B14F-4D97-AF65-F5344CB8AC3E}">
        <p14:creationId xmlns:p14="http://schemas.microsoft.com/office/powerpoint/2010/main" xmlns="" val="28202505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пенжинска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53975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5400" b="1"/>
              <a:t>Пенжинская губа</a:t>
            </a:r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179388" y="6016625"/>
            <a:ext cx="17541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3600" b="1">
                <a:solidFill>
                  <a:schemeClr val="bg1"/>
                </a:solidFill>
              </a:rPr>
              <a:t>H=</a:t>
            </a:r>
            <a:r>
              <a:rPr lang="ru-RU" altLang="ru-RU" sz="3600" b="1">
                <a:solidFill>
                  <a:schemeClr val="bg1"/>
                </a:solidFill>
              </a:rPr>
              <a:t>13 м</a:t>
            </a:r>
          </a:p>
        </p:txBody>
      </p:sp>
    </p:spTree>
    <p:extLst>
      <p:ext uri="{BB962C8B-B14F-4D97-AF65-F5344CB8AC3E}">
        <p14:creationId xmlns:p14="http://schemas.microsoft.com/office/powerpoint/2010/main" xmlns="" val="17674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331640" y="404664"/>
            <a:ext cx="7355160" cy="5760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solidFill>
                  <a:srgbClr val="FFC000"/>
                </a:solidFill>
              </a:rPr>
              <a:t>Бор, </a:t>
            </a:r>
            <a:r>
              <a:rPr lang="ru-RU" sz="4000" dirty="0" err="1" smtClean="0">
                <a:solidFill>
                  <a:srgbClr val="FFC000"/>
                </a:solidFill>
              </a:rPr>
              <a:t>маск</a:t>
            </a:r>
            <a:r>
              <a:rPr lang="en-US" sz="4000" dirty="0" smtClean="0">
                <a:solidFill>
                  <a:srgbClr val="FFC000"/>
                </a:solidFill>
              </a:rPr>
              <a:t>á</a:t>
            </a:r>
            <a:r>
              <a:rPr lang="ru-RU" sz="4000" dirty="0" smtClean="0">
                <a:solidFill>
                  <a:srgbClr val="FFC000"/>
                </a:solidFill>
              </a:rPr>
              <a:t>ре, </a:t>
            </a:r>
            <a:r>
              <a:rPr lang="ru-RU" sz="4000" dirty="0" err="1" smtClean="0">
                <a:solidFill>
                  <a:srgbClr val="FFC000"/>
                </a:solidFill>
              </a:rPr>
              <a:t>порор</a:t>
            </a:r>
            <a:r>
              <a:rPr lang="en-US" sz="4000" dirty="0" smtClean="0">
                <a:solidFill>
                  <a:srgbClr val="FFC000"/>
                </a:solidFill>
              </a:rPr>
              <a:t>ó</a:t>
            </a:r>
            <a:r>
              <a:rPr lang="ru-RU" sz="4000" dirty="0" smtClean="0">
                <a:solidFill>
                  <a:srgbClr val="FFC000"/>
                </a:solidFill>
              </a:rPr>
              <a:t>ка</a:t>
            </a:r>
            <a:endParaRPr lang="es-ES" sz="4000" dirty="0">
              <a:solidFill>
                <a:srgbClr val="FFC000"/>
              </a:solidFill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5009221" y="1772816"/>
            <a:ext cx="4027276" cy="4525963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rgbClr val="FFC000"/>
                </a:solidFill>
              </a:rPr>
              <a:t>река Амазонка </a:t>
            </a:r>
            <a:r>
              <a:rPr lang="ru-RU" dirty="0" smtClean="0">
                <a:solidFill>
                  <a:srgbClr val="FFC000"/>
                </a:solidFill>
              </a:rPr>
              <a:t>- </a:t>
            </a:r>
            <a:r>
              <a:rPr lang="ru-RU" dirty="0">
                <a:solidFill>
                  <a:srgbClr val="FFC000"/>
                </a:solidFill>
              </a:rPr>
              <a:t>высота до 4 метров, скорость до 25 км/ч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река </a:t>
            </a:r>
            <a:r>
              <a:rPr lang="ru-RU" dirty="0" err="1" smtClean="0">
                <a:solidFill>
                  <a:srgbClr val="FFC000"/>
                </a:solidFill>
              </a:rPr>
              <a:t>Фучуньцзян</a:t>
            </a:r>
            <a:r>
              <a:rPr lang="ru-RU" dirty="0" smtClean="0">
                <a:solidFill>
                  <a:srgbClr val="FFC000"/>
                </a:solidFill>
              </a:rPr>
              <a:t> (Ханчжоу</a:t>
            </a:r>
            <a:r>
              <a:rPr lang="ru-RU" dirty="0">
                <a:solidFill>
                  <a:srgbClr val="FFC000"/>
                </a:solidFill>
              </a:rPr>
              <a:t>, Китай) — самый высокий в мире бор, высота до 9 метров, скорость </a:t>
            </a:r>
            <a:r>
              <a:rPr lang="ru-RU" dirty="0" err="1">
                <a:solidFill>
                  <a:srgbClr val="FFC000"/>
                </a:solidFill>
              </a:rPr>
              <a:t>дo</a:t>
            </a:r>
            <a:r>
              <a:rPr lang="ru-RU" dirty="0">
                <a:solidFill>
                  <a:srgbClr val="FFC000"/>
                </a:solidFill>
              </a:rPr>
              <a:t> 40 км/ч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река </a:t>
            </a:r>
            <a:r>
              <a:rPr lang="ru-RU" dirty="0" err="1">
                <a:solidFill>
                  <a:srgbClr val="FFC000"/>
                </a:solidFill>
              </a:rPr>
              <a:t>Птикодьяк</a:t>
            </a:r>
            <a:r>
              <a:rPr lang="ru-RU" dirty="0">
                <a:solidFill>
                  <a:srgbClr val="FFC000"/>
                </a:solidFill>
              </a:rPr>
              <a:t> (залив Фанди, Канада) </a:t>
            </a:r>
            <a:r>
              <a:rPr lang="ru-RU" dirty="0" smtClean="0">
                <a:solidFill>
                  <a:srgbClr val="FFC000"/>
                </a:solidFill>
              </a:rPr>
              <a:t>- высота </a:t>
            </a:r>
            <a:r>
              <a:rPr lang="ru-RU" dirty="0">
                <a:solidFill>
                  <a:srgbClr val="FFC000"/>
                </a:solidFill>
              </a:rPr>
              <a:t>достигала 2 метров, ныне сильно ослаблен дамбой</a:t>
            </a:r>
          </a:p>
          <a:p>
            <a:r>
              <a:rPr lang="ru-RU" dirty="0">
                <a:solidFill>
                  <a:srgbClr val="FFC000"/>
                </a:solidFill>
              </a:rPr>
              <a:t>залив Кука, один из рукавов (Аляска) </a:t>
            </a:r>
            <a:r>
              <a:rPr lang="ru-RU" dirty="0" smtClean="0">
                <a:solidFill>
                  <a:srgbClr val="FFC000"/>
                </a:solidFill>
              </a:rPr>
              <a:t>- </a:t>
            </a:r>
            <a:r>
              <a:rPr lang="ru-RU" dirty="0">
                <a:solidFill>
                  <a:srgbClr val="FFC000"/>
                </a:solidFill>
              </a:rPr>
              <a:t>высота до 2 метров, скорость 20 км/ч</a:t>
            </a:r>
          </a:p>
          <a:p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5" name="Picture 5" descr="EoO_10e_Figure_09_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486" y="1854622"/>
            <a:ext cx="4910856" cy="395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9592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C000"/>
                </a:solidFill>
              </a:rPr>
              <a:t>Приливные течения и водовороты</a:t>
            </a:r>
            <a:endParaRPr lang="es-ES" sz="3600" dirty="0">
              <a:solidFill>
                <a:srgbClr val="FFC000"/>
              </a:solidFill>
            </a:endParaRPr>
          </a:p>
        </p:txBody>
      </p:sp>
      <p:pic>
        <p:nvPicPr>
          <p:cNvPr id="4" name="Saltstraumen Maelstrom - World's Strongest Tidal Current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0860" y="2287413"/>
            <a:ext cx="6034088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3650" y="4869160"/>
            <a:ext cx="3060350" cy="18951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7570" y="2460031"/>
            <a:ext cx="2843808" cy="1761057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H="1" flipV="1">
            <a:off x="7596336" y="4365104"/>
            <a:ext cx="72008" cy="86409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069996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3723294" y="1249657"/>
            <a:ext cx="4593122" cy="572437"/>
          </a:xfrm>
          <a:prstGeom prst="rect">
            <a:avLst/>
          </a:prstGeom>
          <a:solidFill>
            <a:srgbClr val="1D1858"/>
          </a:solidFill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defRPr/>
            </a:pPr>
            <a:r>
              <a:rPr lang="ru-RU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Сцилла и Харибда</a:t>
            </a:r>
            <a:endParaRPr kumimoji="0" lang="ru-RU" sz="3200" b="1" i="0" u="none" strike="noStrike" kern="1200" cap="none" spc="0" normalizeH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4212" y="2478665"/>
            <a:ext cx="4572000" cy="2633472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6804" y="1484784"/>
            <a:ext cx="1786886" cy="1772816"/>
          </a:xfrm>
          <a:prstGeom prst="rect">
            <a:avLst/>
          </a:prstGeom>
        </p:spPr>
      </p:pic>
      <p:pic>
        <p:nvPicPr>
          <p:cNvPr id="11" name="Рисунок 10" descr="Вырезка экрана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3375665"/>
            <a:ext cx="3449077" cy="305339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979712" y="2780928"/>
            <a:ext cx="360040" cy="2880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457200" y="3068960"/>
            <a:ext cx="1522512" cy="30670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339752" y="3068960"/>
            <a:ext cx="1566525" cy="2924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457200" y="3361374"/>
            <a:ext cx="3449077" cy="30676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1331640" y="404664"/>
            <a:ext cx="7355160" cy="5760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100" dirty="0">
                <a:solidFill>
                  <a:schemeClr val="bg1"/>
                </a:solidFill>
              </a:rPr>
              <a:t>Приливные течения и водовороты</a:t>
            </a:r>
            <a:endParaRPr lang="es-ES" sz="3100" dirty="0">
              <a:solidFill>
                <a:schemeClr val="bg1"/>
              </a:solidFill>
            </a:endParaRPr>
          </a:p>
        </p:txBody>
      </p:sp>
      <p:sp>
        <p:nvSpPr>
          <p:cNvPr id="16" name="Содержимое 2"/>
          <p:cNvSpPr txBox="1">
            <a:spLocks/>
          </p:cNvSpPr>
          <p:nvPr/>
        </p:nvSpPr>
        <p:spPr bwMode="auto">
          <a:xfrm>
            <a:off x="4194212" y="5161806"/>
            <a:ext cx="4572000" cy="1194544"/>
          </a:xfrm>
          <a:prstGeom prst="rect">
            <a:avLst/>
          </a:prstGeom>
          <a:solidFill>
            <a:srgbClr val="1D1858"/>
          </a:solidFill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defRPr/>
            </a:pPr>
            <a:r>
              <a:rPr lang="ru-RU" sz="3200" b="1" noProof="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Ширина 3.5 км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defRPr/>
            </a:pPr>
            <a:r>
              <a:rPr kumimoji="0" lang="ru-RU" sz="3200" b="1" i="0" u="none" strike="noStrike" kern="1200" cap="none" spc="0" normalizeH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Скорость 10 км/ч</a:t>
            </a:r>
            <a:endParaRPr kumimoji="0" lang="ru-RU" sz="3200" b="1" i="0" u="none" strike="noStrike" kern="1200" cap="none" spc="0" normalizeH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9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пенжинска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251520" y="0"/>
            <a:ext cx="851783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b="1" dirty="0" smtClean="0"/>
              <a:t>Приливы + Штормовые нагоны</a:t>
            </a:r>
            <a:endParaRPr lang="ru-RU" altLang="ru-RU" sz="4000" b="1" dirty="0"/>
          </a:p>
        </p:txBody>
      </p:sp>
      <p:pic>
        <p:nvPicPr>
          <p:cNvPr id="26628" name="Picture 2" descr="Fig7_Poronausk_2Surge_DE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1989138"/>
            <a:ext cx="8982075" cy="4406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7147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цунами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11560" y="116632"/>
            <a:ext cx="8424863" cy="1295648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ru-RU" alt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anose="020B0504020000000003" pitchFamily="34" charset="0"/>
              </a:rPr>
              <a:t>Штормовые нагоны</a:t>
            </a:r>
          </a:p>
        </p:txBody>
      </p:sp>
    </p:spTree>
    <p:extLst>
      <p:ext uri="{BB962C8B-B14F-4D97-AF65-F5344CB8AC3E}">
        <p14:creationId xmlns:p14="http://schemas.microsoft.com/office/powerpoint/2010/main" xmlns="" val="37563307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8" descr="C:\Users\Igor\Downloads\surgebulge_COM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12875"/>
            <a:ext cx="762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Штормовые нагоны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118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9" descr="C:\Users\Igor\Downloads\stormsurgevsstormti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2897188"/>
            <a:ext cx="7620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7355160" cy="5760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Штормовые нагоны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77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6" descr="C:\Users\Igor\Downloads\Battered_Mar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1500" y="1125538"/>
            <a:ext cx="47625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C:\Users\Igor\Downloads\road_eros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5284788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 Box 4"/>
          <p:cNvSpPr txBox="1">
            <a:spLocks noChangeArrowheads="1"/>
          </p:cNvSpPr>
          <p:nvPr/>
        </p:nvSpPr>
        <p:spPr bwMode="auto">
          <a:xfrm>
            <a:off x="0" y="1125538"/>
            <a:ext cx="4859338" cy="2246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 Мексиканский залив</a:t>
            </a:r>
          </a:p>
          <a:p>
            <a:pPr eaLnBrk="1" hangingPunct="1">
              <a:buFontTx/>
              <a:buChar char="•"/>
            </a:pP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 Восточное побережье США </a:t>
            </a:r>
          </a:p>
          <a:p>
            <a:pPr eaLnBrk="1" hangingPunct="1">
              <a:buFontTx/>
              <a:buChar char="•"/>
            </a:pP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 Северное море</a:t>
            </a:r>
          </a:p>
          <a:p>
            <a:pPr eaLnBrk="1" hangingPunct="1">
              <a:buFontTx/>
              <a:buChar char="•"/>
            </a:pP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 Бенгальский залив</a:t>
            </a:r>
          </a:p>
          <a:p>
            <a:pPr eaLnBrk="1" hangingPunct="1">
              <a:buFontTx/>
              <a:buChar char="•"/>
            </a:pP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 Побережье Австралии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7355160" cy="5760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Штормовые нагоны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002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Сколько на Земле океанов?</a:t>
            </a:r>
            <a:endParaRPr lang="es-ES" dirty="0"/>
          </a:p>
        </p:txBody>
      </p:sp>
      <p:sp>
        <p:nvSpPr>
          <p:cNvPr id="88066" name="AutoShape 2" descr="Международная гидрографическая организац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071546"/>
            <a:ext cx="3933825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90772"/>
            <a:ext cx="3500430" cy="4567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2750016"/>
            <a:ext cx="3571868" cy="4107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137740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цунами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1143001"/>
          </a:xfrm>
          <a:solidFill>
            <a:schemeClr val="bg1">
              <a:alpha val="54901"/>
            </a:schemeClr>
          </a:solidFill>
        </p:spPr>
        <p:txBody>
          <a:bodyPr/>
          <a:lstStyle/>
          <a:p>
            <a:pPr eaLnBrk="1" hangingPunct="1"/>
            <a:r>
              <a:rPr lang="ru-RU" altLang="ru-RU" sz="5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Штормовые нагоны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4284663" y="4638675"/>
            <a:ext cx="4895850" cy="2246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 Финский залив (СПб)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 Северный Каспий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 Азовское море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 Дальневосточные моря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 Арктические моря</a:t>
            </a:r>
          </a:p>
        </p:txBody>
      </p:sp>
      <p:pic>
        <p:nvPicPr>
          <p:cNvPr id="32773" name="Picture 2" descr="D:\WORK\Multimedia\SPb_floods\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92475"/>
            <a:ext cx="4284663" cy="353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3" descr="D:\WORK\Multimedia\SPb_floods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25538"/>
            <a:ext cx="48768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4" descr="D:\WORK\Multimedia\SPb_floods\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43561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706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9"/>
          <p:cNvSpPr txBox="1">
            <a:spLocks noChangeArrowheads="1"/>
          </p:cNvSpPr>
          <p:nvPr/>
        </p:nvSpPr>
        <p:spPr bwMode="auto">
          <a:xfrm>
            <a:off x="1142976" y="476672"/>
            <a:ext cx="8001024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Наводнение 1970 года в Восточном </a:t>
            </a:r>
            <a:r>
              <a:rPr lang="ru-RU" altLang="ru-RU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Пакистане</a:t>
            </a:r>
          </a:p>
          <a:p>
            <a:pPr eaLnBrk="1" hangingPunct="1"/>
            <a:endParaRPr lang="ru-RU" altLang="ru-RU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(сейчас </a:t>
            </a:r>
            <a:r>
              <a:rPr lang="ru-RU" alt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Бангладеш), в дельте Ганга, считается одной из величайших катастроф. Точное число жертв установить не удалось — погибло около 500 тыс. человек. Погибло примерно 60% населения, занятого в прибрежной зоне ловом рыбы, и уничтожено 65% рыболовецких судов в прибрежном районе, что существенно сказалось на снабжении белковой пищей всего региона. </a:t>
            </a:r>
            <a:r>
              <a:rPr lang="ru-RU" altLang="ru-RU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наводнение, без сомнения можно считать наиболее значительной катастрофой XX столетия.</a:t>
            </a:r>
            <a:r>
              <a:rPr lang="ru-RU" alt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8130" name="Picture 2" descr="https://upload.wikimedia.org/wikipedia/commons/thumb/e/ec/%D0%A2%D1%80%D0%B0%D0%B5%D0%BA%D1%82%D0%BE%D1%80%D0%B8%D1%8F_%D1%86%D0%B8%D0%BA%D0%BB%D0%BE%D0%BD%D0%B0_%D0%91%D1%85%D0%BE%D0%BB%D0%B0.svg/800px-%D0%A2%D1%80%D0%B0%D0%B5%D0%BA%D1%82%D0%BE%D1%80%D0%B8%D1%8F_%D1%86%D0%B8%D0%BA%D0%BB%D0%BE%D0%BD%D0%B0_%D0%91%D1%85%D0%BE%D0%BB%D0%B0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000372"/>
            <a:ext cx="3062641" cy="3786190"/>
          </a:xfrm>
          <a:prstGeom prst="rect">
            <a:avLst/>
          </a:prstGeom>
          <a:noFill/>
        </p:spPr>
      </p:pic>
      <p:pic>
        <p:nvPicPr>
          <p:cNvPr id="48132" name="Picture 4" descr="https://upload.wikimedia.org/wikipedia/ru/e/e8/The_Concert_for_Bangladesh_%28movie-poster%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3143248"/>
            <a:ext cx="2381250" cy="3609976"/>
          </a:xfrm>
          <a:prstGeom prst="rect">
            <a:avLst/>
          </a:prstGeom>
          <a:noFill/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429000"/>
            <a:ext cx="3095625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6557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7" descr="katrina-08-28-2005-1545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2411760" y="260648"/>
            <a:ext cx="4643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Ураган Катрина (2005)</a:t>
            </a:r>
          </a:p>
        </p:txBody>
      </p:sp>
      <p:sp useBgFill="1">
        <p:nvSpPr>
          <p:cNvPr id="4" name="TextBox 3"/>
          <p:cNvSpPr txBox="1"/>
          <p:nvPr/>
        </p:nvSpPr>
        <p:spPr>
          <a:xfrm>
            <a:off x="0" y="5103674"/>
            <a:ext cx="9144000" cy="17543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 smtClean="0"/>
              <a:t>Наиболее тяжёлый ущерб от урагана «Катрина» был причинён Новому Орлеану в Луизиане, где под водой оказалось около 80 % площади города, а своих домов лишились примерно 700 000 человек. Стихийное бедствие сопровождалось техногенными авариями, разливами нефти, а также ростом преступности и беззакония. От их суммарных последствий погибли 1836 жителей, а экономические потери достигли $125 </a:t>
            </a:r>
            <a:r>
              <a:rPr lang="ru-RU" dirty="0" err="1" smtClean="0"/>
              <a:t>млрд</a:t>
            </a:r>
            <a:r>
              <a:rPr lang="ru-RU" dirty="0" smtClean="0"/>
              <a:t> (оценка на 2007 год).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5368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Hurricane_Katrina_Flood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981200"/>
            <a:ext cx="6019800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6"/>
          <p:cNvSpPr txBox="1">
            <a:spLocks noChangeArrowheads="1"/>
          </p:cNvSpPr>
          <p:nvPr/>
        </p:nvSpPr>
        <p:spPr bwMode="auto">
          <a:xfrm>
            <a:off x="467544" y="346861"/>
            <a:ext cx="85232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Наводнение, вызванное ураганом Катрина</a:t>
            </a:r>
          </a:p>
        </p:txBody>
      </p:sp>
      <p:pic>
        <p:nvPicPr>
          <p:cNvPr id="35844" name="Picture 8" descr="Файл:KatrinaNewOrleansFloode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43434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9591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цунами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0" y="5414963"/>
            <a:ext cx="9144000" cy="1470025"/>
          </a:xfrm>
          <a:prstGeom prst="rect">
            <a:avLst/>
          </a:prstGeom>
          <a:solidFill>
            <a:schemeClr val="bg1">
              <a:alpha val="66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6600" b="1" i="1" kern="0" dirty="0">
                <a:solidFill>
                  <a:schemeClr val="tx2"/>
                </a:solidFill>
                <a:latin typeface="Segoe Script" panose="020B0504020000000003" pitchFamily="34" charset="0"/>
                <a:ea typeface="+mj-ea"/>
                <a:cs typeface="Times New Roman" panose="02020603050405020304" pitchFamily="18" charset="0"/>
              </a:rPr>
              <a:t>Цунами</a:t>
            </a:r>
          </a:p>
        </p:txBody>
      </p:sp>
    </p:spTree>
    <p:extLst>
      <p:ext uri="{BB962C8B-B14F-4D97-AF65-F5344CB8AC3E}">
        <p14:creationId xmlns:p14="http://schemas.microsoft.com/office/powerpoint/2010/main" xmlns="" val="25644148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9338" y="1124744"/>
            <a:ext cx="7699126" cy="57332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/>
              </a:solidFill>
            </a:endParaRPr>
          </a:p>
        </p:txBody>
      </p:sp>
      <p:pic>
        <p:nvPicPr>
          <p:cNvPr id="88066" name="Picture 2" descr="source_quak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600200"/>
            <a:ext cx="2859087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3" descr="source_volca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2738" y="1752600"/>
            <a:ext cx="3201987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4" descr="source_sli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6750" y="4741863"/>
            <a:ext cx="2913063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5" descr="source_mete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8775" y="4041775"/>
            <a:ext cx="2479675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5590" name="Text Box 6"/>
          <p:cNvSpPr txBox="1">
            <a:spLocks noChangeArrowheads="1"/>
          </p:cNvSpPr>
          <p:nvPr/>
        </p:nvSpPr>
        <p:spPr bwMode="auto">
          <a:xfrm>
            <a:off x="1607439" y="6351711"/>
            <a:ext cx="6513770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u="sng" dirty="0">
                <a:solidFill>
                  <a:schemeClr val="accent2"/>
                </a:solidFill>
              </a:rPr>
              <a:t>РАЗЛИЧНЫЕ МЕХАНИЗМЫ ВОЗБУЖДЕНИЯ ВОЛН ЦУНАМИ</a:t>
            </a: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1049338" y="1658938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solidFill>
                  <a:schemeClr val="accent2"/>
                </a:solidFill>
              </a:rPr>
              <a:t>82%</a:t>
            </a: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1377950" y="4249738"/>
            <a:ext cx="514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solidFill>
                  <a:schemeClr val="accent2"/>
                </a:solidFill>
              </a:rPr>
              <a:t>6%</a:t>
            </a:r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4859338" y="1844675"/>
            <a:ext cx="514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chemeClr val="accent2"/>
                </a:solidFill>
              </a:rPr>
              <a:t>5%</a:t>
            </a:r>
          </a:p>
        </p:txBody>
      </p:sp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4859338" y="4191000"/>
            <a:ext cx="514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chemeClr val="accent2"/>
                </a:solidFill>
              </a:rPr>
              <a:t>3%</a:t>
            </a:r>
          </a:p>
        </p:txBody>
      </p:sp>
      <p:sp>
        <p:nvSpPr>
          <p:cNvPr id="88075" name="Text Box 11"/>
          <p:cNvSpPr txBox="1">
            <a:spLocks noChangeArrowheads="1"/>
          </p:cNvSpPr>
          <p:nvPr/>
        </p:nvSpPr>
        <p:spPr bwMode="auto">
          <a:xfrm>
            <a:off x="2136775" y="1225550"/>
            <a:ext cx="21082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FF3300"/>
                </a:solidFill>
              </a:rPr>
              <a:t>СЕЙСМИЧЕСКИЕ</a:t>
            </a:r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5583238" y="1249363"/>
            <a:ext cx="2168525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FF3300"/>
                </a:solidFill>
              </a:rPr>
              <a:t>ВУЛКАНИЧЕСКИЕ</a:t>
            </a:r>
          </a:p>
        </p:txBody>
      </p:sp>
      <p:sp>
        <p:nvSpPr>
          <p:cNvPr id="88077" name="Text Box 13"/>
          <p:cNvSpPr txBox="1">
            <a:spLocks noChangeArrowheads="1"/>
          </p:cNvSpPr>
          <p:nvPr/>
        </p:nvSpPr>
        <p:spPr bwMode="auto">
          <a:xfrm>
            <a:off x="2260600" y="3981450"/>
            <a:ext cx="1817688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FF3300"/>
                </a:solidFill>
              </a:rPr>
              <a:t>ОПОЛЗНЕВЫЕ</a:t>
            </a:r>
          </a:p>
        </p:txBody>
      </p:sp>
      <p:sp>
        <p:nvSpPr>
          <p:cNvPr id="88078" name="Text Box 14"/>
          <p:cNvSpPr txBox="1">
            <a:spLocks noChangeArrowheads="1"/>
          </p:cNvSpPr>
          <p:nvPr/>
        </p:nvSpPr>
        <p:spPr bwMode="auto">
          <a:xfrm>
            <a:off x="5810250" y="3644900"/>
            <a:ext cx="2865438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FF3300"/>
                </a:solidFill>
              </a:rPr>
              <a:t>МЕТЕОРОЛОГИЧЕСКИЕ</a:t>
            </a:r>
          </a:p>
        </p:txBody>
      </p:sp>
      <p:sp>
        <p:nvSpPr>
          <p:cNvPr id="15" name="1 Título"/>
          <p:cNvSpPr>
            <a:spLocks noGrp="1"/>
          </p:cNvSpPr>
          <p:nvPr>
            <p:ph type="title"/>
          </p:nvPr>
        </p:nvSpPr>
        <p:spPr>
          <a:xfrm>
            <a:off x="1187624" y="404664"/>
            <a:ext cx="7956376" cy="576064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Цунами в Мировом океане</a:t>
            </a:r>
            <a:endParaRPr lang="es-E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35402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Механизмы генерации цунами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Tsunami  Caused by Undersea Earthquake [Animation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3484" y="1120853"/>
            <a:ext cx="4569739" cy="2570478"/>
          </a:xfrm>
          <a:prstGeom prst="rect">
            <a:avLst/>
          </a:prstGeom>
        </p:spPr>
      </p:pic>
      <p:pic>
        <p:nvPicPr>
          <p:cNvPr id="5" name="Tsunami Caused by Undersea Landslide [Animation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566255" y="1116350"/>
            <a:ext cx="4577745" cy="2574981"/>
          </a:xfrm>
          <a:prstGeom prst="rect">
            <a:avLst/>
          </a:prstGeom>
        </p:spPr>
      </p:pic>
      <p:pic>
        <p:nvPicPr>
          <p:cNvPr id="6" name="Tsunami Caused by Volcanic Eurption [Animation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0" y="3990452"/>
            <a:ext cx="4566255" cy="2568519"/>
          </a:xfrm>
          <a:prstGeom prst="rect">
            <a:avLst/>
          </a:prstGeom>
        </p:spPr>
      </p:pic>
      <p:pic>
        <p:nvPicPr>
          <p:cNvPr id="7" name="Tsunami Inundation  Crest First [Animation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566255" y="3987419"/>
            <a:ext cx="4571648" cy="257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478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endParaRPr lang="ru-RU" altLang="ru-RU" smtClean="0"/>
          </a:p>
        </p:txBody>
      </p:sp>
      <p:pic>
        <p:nvPicPr>
          <p:cNvPr id="8" name="generation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0" y="7938"/>
            <a:ext cx="9180513" cy="6850062"/>
          </a:xfrm>
        </p:spPr>
      </p:pic>
    </p:spTree>
    <p:extLst>
      <p:ext uri="{BB962C8B-B14F-4D97-AF65-F5344CB8AC3E}">
        <p14:creationId xmlns:p14="http://schemas.microsoft.com/office/powerpoint/2010/main" xmlns="" val="33685943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 descr="fig3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55" y="980728"/>
            <a:ext cx="5147327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Text Box 5"/>
          <p:cNvSpPr txBox="1">
            <a:spLocks noChangeArrowheads="1"/>
          </p:cNvSpPr>
          <p:nvPr/>
        </p:nvSpPr>
        <p:spPr bwMode="auto">
          <a:xfrm>
            <a:off x="5165812" y="1029959"/>
            <a:ext cx="35855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dirty="0">
                <a:solidFill>
                  <a:srgbClr val="FFC000"/>
                </a:solidFill>
              </a:rPr>
              <a:t>Карта сейсмичности</a:t>
            </a:r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187624" y="404664"/>
            <a:ext cx="7956376" cy="576064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Цунами в Мировом океане</a:t>
            </a:r>
            <a:endParaRPr lang="es-ES" sz="3600" dirty="0">
              <a:solidFill>
                <a:schemeClr val="bg1"/>
              </a:solidFill>
            </a:endParaRPr>
          </a:p>
        </p:txBody>
      </p:sp>
      <p:pic>
        <p:nvPicPr>
          <p:cNvPr id="5" name="Picture 4" descr="tsunam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1791" y="3861048"/>
            <a:ext cx="4902015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330252" y="6229896"/>
            <a:ext cx="28098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dirty="0" smtClean="0">
                <a:solidFill>
                  <a:srgbClr val="FFC000"/>
                </a:solidFill>
              </a:rPr>
              <a:t>Источники цунами</a:t>
            </a:r>
            <a:endParaRPr lang="ru-RU" altLang="ru-RU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72378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9E12E415-7FAC-478A-8ED2-B86ACC02DE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9551238"/>
              </p:ext>
            </p:extLst>
          </p:nvPr>
        </p:nvGraphicFramePr>
        <p:xfrm>
          <a:off x="395536" y="1052736"/>
          <a:ext cx="8534400" cy="5963761"/>
        </p:xfrm>
        <a:graphic>
          <a:graphicData uri="http://schemas.openxmlformats.org/drawingml/2006/table">
            <a:tbl>
              <a:tblPr/>
              <a:tblGrid>
                <a:gridCol w="2844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17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71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70579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D185A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Транс-океанские цунами</a:t>
                      </a: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D185A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D185A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от сильнейших землетрясений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D185A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Цунами с наиболее высоким </a:t>
                      </a:r>
                      <a:r>
                        <a:rPr kumimoji="0" lang="ru-RU" alt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D185A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заплеском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1D185A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D185A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Цунами  с наибольшим числом жертв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493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1960 Chile           Mw=9.5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1964 Alaska        Mw=9.3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2011Tohoku        </a:t>
                      </a: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Mw=9.1</a:t>
                      </a: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</a:t>
                      </a: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200</a:t>
                      </a:r>
                      <a:r>
                        <a:rPr kumimoji="0" lang="ru-RU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0" lang="es-ES_tradnl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Sumatra    </a:t>
                      </a: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Mw=9.0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1700 Cascadia    Mw=9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1737 Kamchatka Mw=9+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1755 Lisbon        Mw=9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1788 Aleutian      Mw=9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1837 Chile           Mw=9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1868 Chile           Mw=9</a:t>
                      </a:r>
                      <a:endParaRPr kumimoji="0" lang="ru-RU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1604 </a:t>
                      </a: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Chile           Mw=9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1952 Kamchatka Mw=9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2010 Chile          Mw=8.8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1957 Aleutians   Mw=8.6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1946 Aleutians   Mw=</a:t>
                      </a:r>
                      <a:r>
                        <a:rPr kumimoji="0" lang="ru-RU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8.6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525m 1958 </a:t>
                      </a:r>
                      <a:r>
                        <a:rPr kumimoji="0" lang="en-US" altLang="ja-JP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Lituya</a:t>
                      </a: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Bay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ru-RU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5m 1963 </a:t>
                      </a:r>
                      <a:r>
                        <a:rPr kumimoji="0" lang="en-US" altLang="ja-JP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Vayont</a:t>
                      </a: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Dam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190m 2015 </a:t>
                      </a:r>
                      <a:r>
                        <a:rPr kumimoji="0" lang="en-US" altLang="ja-JP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Taan</a:t>
                      </a: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Fiord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150m 1936 </a:t>
                      </a:r>
                      <a:r>
                        <a:rPr kumimoji="0" lang="en-US" altLang="ja-JP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Lituya</a:t>
                      </a: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Bay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120m 1854 </a:t>
                      </a:r>
                      <a:r>
                        <a:rPr kumimoji="0" lang="en-US" altLang="ja-JP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Lituya</a:t>
                      </a: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Bay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90m 2017 Greenland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90</a:t>
                      </a: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m  2019 </a:t>
                      </a:r>
                      <a:r>
                        <a:rPr kumimoji="0" lang="en-US" altLang="ja-JP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Bureya</a:t>
                      </a:r>
                      <a:endParaRPr kumimoji="0" lang="en-US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88m  1788 Aleutians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85m  1771 </a:t>
                      </a:r>
                      <a:r>
                        <a:rPr kumimoji="0" lang="en-US" altLang="ja-JP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Ishigaki</a:t>
                      </a: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Is.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80m  1674 Indonesia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70m 1936  Norway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68m 1964 Alaska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63m 1737 Kamchatka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62m 1934 Norway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60m  2007 </a:t>
                      </a:r>
                      <a:r>
                        <a:rPr kumimoji="0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Chile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226,898</a:t>
                      </a:r>
                      <a:r>
                        <a:rPr kumimoji="0" lang="es-ES_tradnl" altLang="ja-JP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200</a:t>
                      </a:r>
                      <a:r>
                        <a:rPr kumimoji="0" lang="ru-RU" altLang="ja-JP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0" lang="es-ES_tradnl" altLang="ja-JP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Sumatra</a:t>
                      </a:r>
                      <a:endParaRPr kumimoji="0" lang="es-ES_tradnl" altLang="ja-JP" sz="1800" b="1" i="1" u="sng" strike="noStrike" cap="none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36,417 1883 Krakatau</a:t>
                      </a:r>
                      <a:endParaRPr kumimoji="0" lang="en-US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30,000 1755 Lisbon</a:t>
                      </a: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30,000 1707 </a:t>
                      </a:r>
                      <a:r>
                        <a:rPr kumimoji="0" lang="en-US" alt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Nankaido</a:t>
                      </a:r>
                      <a:endParaRPr kumimoji="0" lang="en-US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27,122 1896 </a:t>
                      </a:r>
                      <a:r>
                        <a:rPr kumimoji="0" lang="en-US" alt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Sanriku</a:t>
                      </a:r>
                      <a:endParaRPr kumimoji="0" lang="en-US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26,000 1498 </a:t>
                      </a:r>
                      <a:r>
                        <a:rPr kumimoji="0" lang="en-US" alt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Enshunada</a:t>
                      </a:r>
                      <a:endParaRPr kumimoji="0" lang="en-US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</a:t>
                      </a:r>
                      <a:r>
                        <a:rPr kumimoji="0" lang="en-US" alt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19,057  2011</a:t>
                      </a:r>
                      <a:r>
                        <a:rPr kumimoji="0" lang="ru-RU" alt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Tohoku</a:t>
                      </a:r>
                      <a:r>
                        <a:rPr kumimoji="0" lang="en-US" altLang="ru-RU" sz="1800" b="1" i="1" u="sng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15,000 1741 </a:t>
                      </a:r>
                      <a:r>
                        <a:rPr kumimoji="0" lang="en-US" alt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Osima</a:t>
                      </a:r>
                      <a:endParaRPr kumimoji="0" lang="en-US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13.486 1771 </a:t>
                      </a:r>
                      <a:r>
                        <a:rPr kumimoji="0" lang="en-US" alt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Ishigaky</a:t>
                      </a: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Is.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12,000 1952 Kamchatka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10,000 1765 </a:t>
                      </a:r>
                      <a:r>
                        <a:rPr kumimoji="0" lang="en-US" alt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Guanzhou</a:t>
                      </a:r>
                      <a:endParaRPr kumimoji="0" lang="en-US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  5,233 1703 </a:t>
                      </a:r>
                      <a:r>
                        <a:rPr kumimoji="0" lang="en-US" alt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Boso</a:t>
                      </a: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Pen.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  5,000 1605 </a:t>
                      </a:r>
                      <a:r>
                        <a:rPr kumimoji="0" lang="en-US" alt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Nankaido</a:t>
                      </a:r>
                      <a:endParaRPr kumimoji="0" lang="en-US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  4,376 1976 Philippines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  3,000  1854 </a:t>
                      </a:r>
                      <a:r>
                        <a:rPr kumimoji="0" lang="en-US" alt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Nankaido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1 Título"/>
          <p:cNvSpPr txBox="1">
            <a:spLocks/>
          </p:cNvSpPr>
          <p:nvPr/>
        </p:nvSpPr>
        <p:spPr>
          <a:xfrm>
            <a:off x="1187624" y="404664"/>
            <a:ext cx="7956376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dirty="0" smtClean="0">
                <a:solidFill>
                  <a:schemeClr val="bg1"/>
                </a:solidFill>
              </a:rPr>
              <a:t>Цунами в Мировом океане</a:t>
            </a:r>
            <a:endParaRPr lang="es-E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25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Сколько на Земле океанов?</a:t>
            </a:r>
            <a:endParaRPr lang="es-ES" dirty="0"/>
          </a:p>
        </p:txBody>
      </p:sp>
      <p:sp>
        <p:nvSpPr>
          <p:cNvPr id="88066" name="AutoShape 2" descr="Международная гидрографическая организац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9575" y="1362075"/>
            <a:ext cx="4924425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16832"/>
            <a:ext cx="4283968" cy="3970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137740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xmlns="" val="996222552"/>
              </p:ext>
            </p:extLst>
          </p:nvPr>
        </p:nvGraphicFramePr>
        <p:xfrm>
          <a:off x="1115616" y="2132856"/>
          <a:ext cx="7391400" cy="4102100"/>
        </p:xfrm>
        <a:graphic>
          <a:graphicData uri="http://schemas.openxmlformats.org/presentationml/2006/ole">
            <p:oleObj spid="_x0000_s11308" name="Image" r:id="rId3" imgW="19288889" imgH="10704762" progId="">
              <p:embed/>
            </p:oleObj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>
          <a:xfrm>
            <a:off x="1187624" y="404664"/>
            <a:ext cx="7956376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dirty="0" smtClean="0">
                <a:solidFill>
                  <a:schemeClr val="bg1"/>
                </a:solidFill>
              </a:rPr>
              <a:t>Цунами в Мировом океане</a:t>
            </a:r>
            <a:endParaRPr lang="es-E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313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2"/>
          <p:cNvSpPr txBox="1">
            <a:spLocks noChangeArrowheads="1"/>
          </p:cNvSpPr>
          <p:nvPr/>
        </p:nvSpPr>
        <p:spPr bwMode="auto">
          <a:xfrm>
            <a:off x="4038600" y="533400"/>
            <a:ext cx="38100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dirty="0">
                <a:solidFill>
                  <a:schemeClr val="bg1"/>
                </a:solidFill>
              </a:rPr>
              <a:t>Цунами 4 ноября 1952 г.</a:t>
            </a:r>
          </a:p>
          <a:p>
            <a:pPr eaLnBrk="1" hangingPunct="1"/>
            <a:endParaRPr lang="ru-RU" altLang="ru-RU" dirty="0">
              <a:solidFill>
                <a:srgbClr val="FFC000"/>
              </a:solidFill>
            </a:endParaRPr>
          </a:p>
          <a:p>
            <a:pPr eaLnBrk="1" hangingPunct="1"/>
            <a:r>
              <a:rPr lang="ru-RU" altLang="ru-RU" sz="2400" dirty="0">
                <a:solidFill>
                  <a:srgbClr val="FFC000"/>
                </a:solidFill>
              </a:rPr>
              <a:t>Полностью разрушен </a:t>
            </a:r>
          </a:p>
          <a:p>
            <a:pPr eaLnBrk="1" hangingPunct="1"/>
            <a:r>
              <a:rPr lang="ru-RU" altLang="ru-RU" sz="2400" dirty="0">
                <a:solidFill>
                  <a:srgbClr val="FFC000"/>
                </a:solidFill>
              </a:rPr>
              <a:t>п. </a:t>
            </a:r>
            <a:r>
              <a:rPr lang="ru-RU" altLang="ru-RU" sz="2400" dirty="0" err="1">
                <a:solidFill>
                  <a:srgbClr val="FFC000"/>
                </a:solidFill>
              </a:rPr>
              <a:t>Северокурильск</a:t>
            </a:r>
            <a:endParaRPr lang="ru-RU" altLang="ru-RU" sz="2400" dirty="0">
              <a:solidFill>
                <a:srgbClr val="FFC000"/>
              </a:solidFill>
            </a:endParaRPr>
          </a:p>
          <a:p>
            <a:pPr eaLnBrk="1" hangingPunct="1"/>
            <a:endParaRPr lang="ru-RU" altLang="ru-RU" sz="2400" dirty="0" smtClean="0">
              <a:solidFill>
                <a:srgbClr val="FFC000"/>
              </a:solidFill>
            </a:endParaRPr>
          </a:p>
          <a:p>
            <a:pPr eaLnBrk="1" hangingPunct="1"/>
            <a:r>
              <a:rPr lang="ru-RU" altLang="ru-RU" sz="2400" dirty="0" smtClean="0">
                <a:solidFill>
                  <a:srgbClr val="FFC000"/>
                </a:solidFill>
              </a:rPr>
              <a:t>Погибло </a:t>
            </a:r>
            <a:r>
              <a:rPr lang="ru-RU" altLang="ru-RU" sz="2400" dirty="0">
                <a:solidFill>
                  <a:srgbClr val="FFC000"/>
                </a:solidFill>
              </a:rPr>
              <a:t>около 3000 чел.</a:t>
            </a:r>
          </a:p>
          <a:p>
            <a:pPr eaLnBrk="1" hangingPunct="1"/>
            <a:endParaRPr lang="ru-RU" altLang="ru-RU" sz="2400" dirty="0" smtClean="0">
              <a:solidFill>
                <a:srgbClr val="FFC000"/>
              </a:solidFill>
            </a:endParaRPr>
          </a:p>
          <a:p>
            <a:pPr eaLnBrk="1" hangingPunct="1"/>
            <a:r>
              <a:rPr lang="ru-RU" altLang="ru-RU" sz="2400" dirty="0" smtClean="0">
                <a:solidFill>
                  <a:srgbClr val="FFC000"/>
                </a:solidFill>
              </a:rPr>
              <a:t>Высота </a:t>
            </a:r>
            <a:r>
              <a:rPr lang="ru-RU" altLang="ru-RU" sz="2400" dirty="0">
                <a:solidFill>
                  <a:srgbClr val="FFC000"/>
                </a:solidFill>
              </a:rPr>
              <a:t>волны цунами достигала 18-20 м</a:t>
            </a:r>
          </a:p>
        </p:txBody>
      </p:sp>
      <p:pic>
        <p:nvPicPr>
          <p:cNvPr id="104451" name="Picture 3" descr="19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3660775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845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>
          <a:xfrm>
            <a:off x="755576" y="5714567"/>
            <a:ext cx="8388425" cy="1143000"/>
          </a:xfrm>
          <a:solidFill>
            <a:srgbClr val="1E1858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altLang="ru-RU" sz="4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Индонезия, о. Сулавеси, провинция Палу</a:t>
            </a:r>
            <a:br>
              <a:rPr lang="ru-RU" altLang="ru-RU" sz="4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4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Mw = 7.5, </a:t>
            </a:r>
            <a:r>
              <a:rPr lang="ru-RU" altLang="ru-RU" sz="4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цунами 1-2 м, в г. Палу - 11 м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187624" y="404664"/>
            <a:ext cx="7956376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dirty="0" smtClean="0">
                <a:solidFill>
                  <a:schemeClr val="bg1"/>
                </a:solidFill>
              </a:rPr>
              <a:t>Цунами в Палу, </a:t>
            </a:r>
            <a:r>
              <a:rPr lang="en-US" sz="3600" dirty="0" smtClean="0">
                <a:solidFill>
                  <a:schemeClr val="bg1"/>
                </a:solidFill>
              </a:rPr>
              <a:t>2018</a:t>
            </a:r>
            <a:r>
              <a:rPr lang="ru-RU" sz="3600" dirty="0" smtClean="0">
                <a:solidFill>
                  <a:schemeClr val="bg1"/>
                </a:solidFill>
              </a:rPr>
              <a:t> г.</a:t>
            </a:r>
            <a:endParaRPr lang="es-ES" sz="36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28738" t="9400" r="3538" b="9400"/>
          <a:stretch/>
        </p:blipFill>
        <p:spPr>
          <a:xfrm>
            <a:off x="1043608" y="1266457"/>
            <a:ext cx="3298389" cy="22244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l="26376" t="19479" r="22437" b="22063"/>
          <a:stretch/>
        </p:blipFill>
        <p:spPr>
          <a:xfrm>
            <a:off x="1067477" y="3626335"/>
            <a:ext cx="3250649" cy="2088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/>
          <a:srcRect l="27162" t="9401" r="35826" b="8000"/>
          <a:stretch/>
        </p:blipFill>
        <p:spPr>
          <a:xfrm>
            <a:off x="4949141" y="1287748"/>
            <a:ext cx="3528392" cy="442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24290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187624" y="404664"/>
            <a:ext cx="7956376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dirty="0" smtClean="0">
                <a:solidFill>
                  <a:schemeClr val="bg1"/>
                </a:solidFill>
              </a:rPr>
              <a:t>Цунами в Палу, </a:t>
            </a:r>
            <a:r>
              <a:rPr lang="en-US" sz="3600" dirty="0" smtClean="0">
                <a:solidFill>
                  <a:schemeClr val="bg1"/>
                </a:solidFill>
              </a:rPr>
              <a:t>2018</a:t>
            </a:r>
            <a:r>
              <a:rPr lang="ru-RU" sz="3600" dirty="0" smtClean="0">
                <a:solidFill>
                  <a:schemeClr val="bg1"/>
                </a:solidFill>
              </a:rPr>
              <a:t> г.</a:t>
            </a:r>
            <a:endParaRPr lang="es-ES" sz="3600" dirty="0">
              <a:solidFill>
                <a:schemeClr val="bg1"/>
              </a:solidFill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2051720" y="5157191"/>
            <a:ext cx="6103003" cy="1221419"/>
          </a:xfrm>
          <a:prstGeom prst="rect">
            <a:avLst/>
          </a:prstGeom>
          <a:solidFill>
            <a:srgbClr val="1E1858"/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ru-RU" sz="4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ru-RU" altLang="ru-RU" sz="4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2200 </a:t>
            </a:r>
            <a:r>
              <a:rPr lang="ru-RU" altLang="ru-RU" sz="4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  <a:r>
              <a:rPr lang="ru-RU" altLang="ru-RU" sz="4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погибло</a:t>
            </a:r>
          </a:p>
          <a:p>
            <a:pPr algn="l"/>
            <a:r>
              <a:rPr lang="en-US" altLang="ru-RU" sz="4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6000</a:t>
            </a:r>
            <a:r>
              <a:rPr lang="ru-RU" altLang="ru-RU" sz="4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строений разрушено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2276872"/>
            <a:ext cx="4212154" cy="28055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015" y="2276872"/>
            <a:ext cx="4212153" cy="2805595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593811" y="1467567"/>
            <a:ext cx="8388425" cy="809305"/>
          </a:xfrm>
          <a:prstGeom prst="rect">
            <a:avLst/>
          </a:prstGeom>
          <a:solidFill>
            <a:srgbClr val="1E1858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4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Индонезия, о. Сулавеси, провинция Палу</a:t>
            </a:r>
          </a:p>
        </p:txBody>
      </p:sp>
    </p:spTree>
    <p:extLst>
      <p:ext uri="{BB962C8B-B14F-4D97-AF65-F5344CB8AC3E}">
        <p14:creationId xmlns:p14="http://schemas.microsoft.com/office/powerpoint/2010/main" xmlns="" val="28230030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3" name="Picture 6" descr="D:\WORK\Multimedia\11-03\Lituya_Bay_overvi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87450"/>
            <a:ext cx="6588224" cy="508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>
          <a:xfrm>
            <a:off x="34925" y="5700486"/>
            <a:ext cx="9109075" cy="1143000"/>
          </a:xfrm>
          <a:solidFill>
            <a:srgbClr val="1E1858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altLang="ru-RU" sz="4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Залив </a:t>
            </a:r>
            <a:r>
              <a:rPr lang="ru-RU" altLang="ru-RU" sz="4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Литуя</a:t>
            </a:r>
            <a:r>
              <a:rPr lang="ru-RU" altLang="ru-RU" sz="4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(Аляска)</a:t>
            </a:r>
            <a:br>
              <a:rPr lang="ru-RU" altLang="ru-RU" sz="4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волны = 524 м! 1958 год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187624" y="404664"/>
            <a:ext cx="7956376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dirty="0" smtClean="0">
                <a:solidFill>
                  <a:schemeClr val="bg1"/>
                </a:solidFill>
              </a:rPr>
              <a:t>Цунами в заливе </a:t>
            </a:r>
            <a:r>
              <a:rPr lang="ru-RU" sz="3600" dirty="0" err="1" smtClean="0">
                <a:solidFill>
                  <a:schemeClr val="bg1"/>
                </a:solidFill>
              </a:rPr>
              <a:t>Литуя</a:t>
            </a:r>
            <a:endParaRPr lang="es-E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73070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5" descr="литу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Rectangle 4"/>
          <p:cNvSpPr>
            <a:spLocks noGrp="1" noChangeArrowheads="1"/>
          </p:cNvSpPr>
          <p:nvPr>
            <p:ph type="title"/>
          </p:nvPr>
        </p:nvSpPr>
        <p:spPr>
          <a:xfrm>
            <a:off x="34925" y="341313"/>
            <a:ext cx="598805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altLang="ru-RU" sz="4000" smtClean="0"/>
              <a:t>Залив Литуя (Аляска)</a:t>
            </a:r>
            <a:br>
              <a:rPr lang="ru-RU" altLang="ru-RU" sz="4000" smtClean="0"/>
            </a:br>
            <a:r>
              <a:rPr lang="ru-RU" altLang="ru-RU" sz="4000" smtClean="0"/>
              <a:t>высота волны = 524 м! 1958 год</a:t>
            </a:r>
          </a:p>
        </p:txBody>
      </p:sp>
    </p:spTree>
    <p:extLst>
      <p:ext uri="{BB962C8B-B14F-4D97-AF65-F5344CB8AC3E}">
        <p14:creationId xmlns:p14="http://schemas.microsoft.com/office/powerpoint/2010/main" xmlns="" val="23213330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1187624" y="404664"/>
            <a:ext cx="7956376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dirty="0" smtClean="0">
                <a:solidFill>
                  <a:schemeClr val="bg1"/>
                </a:solidFill>
              </a:rPr>
              <a:t>Цунами в заливе </a:t>
            </a:r>
            <a:r>
              <a:rPr lang="ru-RU" sz="3600" dirty="0" err="1" smtClean="0">
                <a:solidFill>
                  <a:schemeClr val="bg1"/>
                </a:solidFill>
              </a:rPr>
              <a:t>Литуя</a:t>
            </a:r>
            <a:endParaRPr lang="es-ES" sz="36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2276872"/>
            <a:ext cx="8318396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267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1187624" y="404664"/>
            <a:ext cx="7956376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dirty="0" smtClean="0">
                <a:solidFill>
                  <a:schemeClr val="bg1"/>
                </a:solidFill>
              </a:rPr>
              <a:t>Цунами в заливе </a:t>
            </a:r>
            <a:r>
              <a:rPr lang="ru-RU" sz="3600" dirty="0" err="1" smtClean="0">
                <a:solidFill>
                  <a:schemeClr val="bg1"/>
                </a:solidFill>
              </a:rPr>
              <a:t>Литуя</a:t>
            </a:r>
            <a:endParaRPr lang="es-ES" sz="3600" dirty="0">
              <a:solidFill>
                <a:schemeClr val="bg1"/>
              </a:solidFill>
            </a:endParaRPr>
          </a:p>
        </p:txBody>
      </p:sp>
      <p:pic>
        <p:nvPicPr>
          <p:cNvPr id="2" name="Lituya Bay Simulati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19672" y="1700808"/>
            <a:ext cx="610067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204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 descr="Отложен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10506"/>
            <a:ext cx="769620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Text Box 5"/>
          <p:cNvSpPr txBox="1">
            <a:spLocks noChangeArrowheads="1"/>
          </p:cNvSpPr>
          <p:nvPr/>
        </p:nvSpPr>
        <p:spPr bwMode="auto">
          <a:xfrm>
            <a:off x="1331640" y="476672"/>
            <a:ext cx="7908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dirty="0" err="1" smtClean="0">
                <a:solidFill>
                  <a:schemeClr val="bg1"/>
                </a:solidFill>
              </a:rPr>
              <a:t>Палеоцунами</a:t>
            </a:r>
            <a:r>
              <a:rPr lang="ru-RU" altLang="ru-RU" sz="2800" dirty="0" smtClean="0">
                <a:solidFill>
                  <a:schemeClr val="bg1"/>
                </a:solidFill>
              </a:rPr>
              <a:t> – поиск следов древних цунами</a:t>
            </a:r>
            <a:endParaRPr lang="ru-RU" alt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228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4" descr="paleotsunam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244" y="1556792"/>
            <a:ext cx="3705876" cy="49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331640" y="476672"/>
            <a:ext cx="7908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dirty="0" err="1" smtClean="0">
                <a:solidFill>
                  <a:schemeClr val="bg1"/>
                </a:solidFill>
              </a:rPr>
              <a:t>Палеоцунами</a:t>
            </a:r>
            <a:r>
              <a:rPr lang="ru-RU" altLang="ru-RU" sz="2800" dirty="0" smtClean="0">
                <a:solidFill>
                  <a:schemeClr val="bg1"/>
                </a:solidFill>
              </a:rPr>
              <a:t> – поиск следов древних цунами</a:t>
            </a:r>
            <a:endParaRPr lang="ru-RU" alt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97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Сколько на Земле океанов?</a:t>
            </a:r>
            <a:endParaRPr lang="es-ES" dirty="0"/>
          </a:p>
        </p:txBody>
      </p:sp>
      <p:sp>
        <p:nvSpPr>
          <p:cNvPr id="88066" name="AutoShape 2" descr="Международная гидрографическая организац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786190"/>
            <a:ext cx="3514721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5163" y="1357298"/>
            <a:ext cx="377883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4286256"/>
            <a:ext cx="494347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18" y="1500174"/>
            <a:ext cx="5035841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137740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6064" y="1301109"/>
            <a:ext cx="3157538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719632" y="4079975"/>
            <a:ext cx="3529012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2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2400" b="1" i="0" dirty="0">
                <a:solidFill>
                  <a:schemeClr val="bg1"/>
                </a:solidFill>
              </a:rPr>
              <a:t>Записи цунами и метеоцунами</a:t>
            </a: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1331640" y="476672"/>
            <a:ext cx="7355160" cy="576064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Метеоцунами в Мировом океане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4A41A5C-CA4E-4498-BA0D-F5C2A00A7E56}"/>
              </a:ext>
            </a:extLst>
          </p:cNvPr>
          <p:cNvSpPr txBox="1"/>
          <p:nvPr/>
        </p:nvSpPr>
        <p:spPr>
          <a:xfrm>
            <a:off x="5710008" y="6488668"/>
            <a:ext cx="3409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Из презентации А.Б. Рабиновича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971600" y="1287622"/>
            <a:ext cx="2880320" cy="2631654"/>
            <a:chOff x="323528" y="1313224"/>
            <a:chExt cx="3096344" cy="3040152"/>
          </a:xfrm>
          <a:solidFill>
            <a:schemeClr val="bg1"/>
          </a:solidFill>
        </p:grpSpPr>
        <p:sp>
          <p:nvSpPr>
            <p:cNvPr id="10" name="TextBox 2"/>
            <p:cNvSpPr txBox="1">
              <a:spLocks noChangeArrowheads="1"/>
            </p:cNvSpPr>
            <p:nvPr/>
          </p:nvSpPr>
          <p:spPr bwMode="auto">
            <a:xfrm>
              <a:off x="323528" y="1313224"/>
              <a:ext cx="3096344" cy="304015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90000"/>
                <a:buFont typeface="Wingdings" panose="05000000000000000000" pitchFamily="2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90000"/>
                <a:buFont typeface="Wingdings" panose="05000000000000000000" pitchFamily="2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90000"/>
                <a:buFont typeface="Wingdings" panose="05000000000000000000" pitchFamily="2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90000"/>
                <a:buFont typeface="Wingdings" panose="05000000000000000000" pitchFamily="2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1800">
                <a:solidFill>
                  <a:srgbClr val="FFFF00"/>
                </a:solidFill>
              </a:endParaRPr>
            </a:p>
          </p:txBody>
        </p:sp>
        <p:pic>
          <p:nvPicPr>
            <p:cNvPr id="11" name="Picture 13" descr="source_mete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393438"/>
              <a:ext cx="2840038" cy="287972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1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7136" y="4087091"/>
            <a:ext cx="3201616" cy="240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434746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6747" y="2163241"/>
            <a:ext cx="5893554" cy="388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2-Point Star 4"/>
          <p:cNvSpPr/>
          <p:nvPr/>
        </p:nvSpPr>
        <p:spPr bwMode="auto">
          <a:xfrm>
            <a:off x="4761634" y="2770010"/>
            <a:ext cx="242440" cy="243779"/>
          </a:xfrm>
          <a:prstGeom prst="star12">
            <a:avLst/>
          </a:prstGeom>
          <a:solidFill>
            <a:schemeClr val="tx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sp>
        <p:nvSpPr>
          <p:cNvPr id="6" name="12-Point Star 5"/>
          <p:cNvSpPr/>
          <p:nvPr/>
        </p:nvSpPr>
        <p:spPr bwMode="auto">
          <a:xfrm>
            <a:off x="3515951" y="3378118"/>
            <a:ext cx="242440" cy="242440"/>
          </a:xfrm>
          <a:prstGeom prst="star12">
            <a:avLst/>
          </a:prstGeom>
          <a:solidFill>
            <a:schemeClr val="tx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sp>
        <p:nvSpPr>
          <p:cNvPr id="7" name="12-Point Star 6"/>
          <p:cNvSpPr/>
          <p:nvPr/>
        </p:nvSpPr>
        <p:spPr bwMode="auto">
          <a:xfrm>
            <a:off x="4426773" y="3620559"/>
            <a:ext cx="243779" cy="243779"/>
          </a:xfrm>
          <a:prstGeom prst="star12">
            <a:avLst/>
          </a:prstGeom>
          <a:solidFill>
            <a:schemeClr val="tx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sp>
        <p:nvSpPr>
          <p:cNvPr id="28" name="1 Título"/>
          <p:cNvSpPr txBox="1">
            <a:spLocks/>
          </p:cNvSpPr>
          <p:nvPr/>
        </p:nvSpPr>
        <p:spPr>
          <a:xfrm>
            <a:off x="1331640" y="476672"/>
            <a:ext cx="7355160" cy="576064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Метеоцунами в Мировом океане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28429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682277" y="980728"/>
            <a:ext cx="6049963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2400" i="0" dirty="0">
                <a:solidFill>
                  <a:schemeClr val="bg1"/>
                </a:solidFill>
                <a:latin typeface="Tahoma" panose="020B0604030504040204" pitchFamily="34" charset="0"/>
              </a:rPr>
              <a:t>Вела Лука, о. </a:t>
            </a:r>
            <a:r>
              <a:rPr lang="ru-RU" altLang="en-US" sz="2400" i="0" dirty="0" err="1">
                <a:solidFill>
                  <a:schemeClr val="bg1"/>
                </a:solidFill>
                <a:latin typeface="Tahoma" panose="020B0604030504040204" pitchFamily="34" charset="0"/>
              </a:rPr>
              <a:t>Корчула</a:t>
            </a:r>
            <a:r>
              <a:rPr lang="ru-RU" altLang="en-US" sz="2400" i="0" dirty="0">
                <a:solidFill>
                  <a:schemeClr val="bg1"/>
                </a:solidFill>
                <a:latin typeface="Tahoma" panose="020B0604030504040204" pitchFamily="34" charset="0"/>
              </a:rPr>
              <a:t>, Хорватия 21 июня 1978 г.</a:t>
            </a:r>
            <a:endParaRPr lang="es-ES" altLang="en-US" sz="2400" i="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196975"/>
            <a:ext cx="26987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4" descr="vela_luka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5750" y="1724025"/>
            <a:ext cx="2286000" cy="46085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vela_luka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43063"/>
            <a:ext cx="3529012" cy="2752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vela_luka2"/>
          <p:cNvPicPr>
            <a:picLocks noChangeAspect="1" noChangeArrowheads="1"/>
          </p:cNvPicPr>
          <p:nvPr/>
        </p:nvPicPr>
        <p:blipFill>
          <a:blip r:embed="rId8" cstate="print">
            <a:lum bright="12000"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92600"/>
            <a:ext cx="4103688" cy="20796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vela_luka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789363"/>
            <a:ext cx="2555875" cy="23225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3737" name="Text Box 2"/>
          <p:cNvSpPr txBox="1">
            <a:spLocks noChangeArrowheads="1"/>
          </p:cNvSpPr>
          <p:nvPr/>
        </p:nvSpPr>
        <p:spPr bwMode="auto">
          <a:xfrm>
            <a:off x="1042912" y="6387926"/>
            <a:ext cx="7993584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2400" i="0" dirty="0">
                <a:solidFill>
                  <a:schemeClr val="bg1"/>
                </a:solidFill>
                <a:latin typeface="Tahoma" panose="020B0604030504040204" pitchFamily="34" charset="0"/>
              </a:rPr>
              <a:t>Высоты волн – до 6 м, характерный период – 22 мин</a:t>
            </a:r>
            <a:endParaRPr lang="es-ES" altLang="en-US" sz="2400" i="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1331640" y="476672"/>
            <a:ext cx="7355160" cy="576064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Метеоцунами в Мировом океане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82844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6747" y="2163241"/>
            <a:ext cx="5893554" cy="388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12-Point Star 2"/>
          <p:cNvSpPr/>
          <p:nvPr/>
        </p:nvSpPr>
        <p:spPr bwMode="auto">
          <a:xfrm>
            <a:off x="6249757" y="2465956"/>
            <a:ext cx="243779" cy="243779"/>
          </a:xfrm>
          <a:prstGeom prst="star12">
            <a:avLst/>
          </a:prstGeom>
          <a:solidFill>
            <a:schemeClr val="tx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en-GB" dirty="0"/>
          </a:p>
        </p:txBody>
      </p:sp>
      <p:sp>
        <p:nvSpPr>
          <p:cNvPr id="5" name="12-Point Star 4"/>
          <p:cNvSpPr/>
          <p:nvPr/>
        </p:nvSpPr>
        <p:spPr bwMode="auto">
          <a:xfrm>
            <a:off x="4761634" y="2770010"/>
            <a:ext cx="242440" cy="243779"/>
          </a:xfrm>
          <a:prstGeom prst="star12">
            <a:avLst/>
          </a:prstGeom>
          <a:solidFill>
            <a:schemeClr val="tx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sp>
        <p:nvSpPr>
          <p:cNvPr id="6" name="12-Point Star 5"/>
          <p:cNvSpPr/>
          <p:nvPr/>
        </p:nvSpPr>
        <p:spPr bwMode="auto">
          <a:xfrm>
            <a:off x="3515951" y="3378118"/>
            <a:ext cx="242440" cy="242440"/>
          </a:xfrm>
          <a:prstGeom prst="star12">
            <a:avLst/>
          </a:prstGeom>
          <a:solidFill>
            <a:schemeClr val="tx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sp>
        <p:nvSpPr>
          <p:cNvPr id="7" name="12-Point Star 6"/>
          <p:cNvSpPr/>
          <p:nvPr/>
        </p:nvSpPr>
        <p:spPr bwMode="auto">
          <a:xfrm>
            <a:off x="4426773" y="3620559"/>
            <a:ext cx="243779" cy="243779"/>
          </a:xfrm>
          <a:prstGeom prst="star12">
            <a:avLst/>
          </a:prstGeom>
          <a:solidFill>
            <a:schemeClr val="tx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6493536" y="1052737"/>
            <a:ext cx="2572580" cy="2133842"/>
            <a:chOff x="6300788" y="-52387"/>
            <a:chExt cx="2843212" cy="2390775"/>
          </a:xfrm>
        </p:grpSpPr>
        <p:grpSp>
          <p:nvGrpSpPr>
            <p:cNvPr id="83991" name="Group 1"/>
            <p:cNvGrpSpPr>
              <a:grpSpLocks/>
            </p:cNvGrpSpPr>
            <p:nvPr/>
          </p:nvGrpSpPr>
          <p:grpSpPr bwMode="auto">
            <a:xfrm>
              <a:off x="6466781" y="-52387"/>
              <a:ext cx="2677219" cy="2390775"/>
              <a:chOff x="6466781" y="-52387"/>
              <a:chExt cx="2677219" cy="2390775"/>
            </a:xfrm>
          </p:grpSpPr>
          <p:pic>
            <p:nvPicPr>
              <p:cNvPr id="83993" name="Pictur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7475" y="-52387"/>
                <a:ext cx="2676525" cy="2339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994" name="Rectangle 3"/>
              <p:cNvSpPr>
                <a:spLocks noChangeArrowheads="1"/>
              </p:cNvSpPr>
              <p:nvPr/>
            </p:nvSpPr>
            <p:spPr bwMode="auto">
              <a:xfrm>
                <a:off x="6466781" y="1828801"/>
                <a:ext cx="1792982" cy="5095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90000"/>
                  <a:buFont typeface="Wingdings" panose="05000000000000000000" pitchFamily="2" charset="2"/>
                  <a:buBlip>
                    <a:blip r:embed="rId5"/>
                  </a:buBlip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anose="05000000000000000000" pitchFamily="2" charset="2"/>
                  <a:buBlip>
                    <a:blip r:embed="rId6"/>
                  </a:buBlip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000" i="0" dirty="0">
                    <a:solidFill>
                      <a:srgbClr val="FFFF00"/>
                    </a:solidFill>
                  </a:rPr>
                  <a:t>27.06.2014</a:t>
                </a:r>
                <a:endParaRPr lang="ru-RU" altLang="en-US" sz="2000" i="0" dirty="0">
                  <a:solidFill>
                    <a:srgbClr val="FFFF00"/>
                  </a:solidFill>
                </a:endParaRPr>
              </a:p>
            </p:txBody>
          </p:sp>
        </p:grpSp>
        <p:cxnSp>
          <p:nvCxnSpPr>
            <p:cNvPr id="83992" name="Straight Arrow Connector 15"/>
            <p:cNvCxnSpPr>
              <a:cxnSpLocks noChangeShapeType="1"/>
            </p:cNvCxnSpPr>
            <p:nvPr/>
          </p:nvCxnSpPr>
          <p:spPr bwMode="auto">
            <a:xfrm flipV="1">
              <a:off x="6300788" y="1433513"/>
              <a:ext cx="584200" cy="12700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380300" y="1211408"/>
            <a:ext cx="3947919" cy="1580033"/>
            <a:chOff x="240616" y="-2565"/>
            <a:chExt cx="4679047" cy="1872640"/>
          </a:xfrm>
        </p:grpSpPr>
        <p:grpSp>
          <p:nvGrpSpPr>
            <p:cNvPr id="83987" name="Group 3"/>
            <p:cNvGrpSpPr>
              <a:grpSpLocks/>
            </p:cNvGrpSpPr>
            <p:nvPr/>
          </p:nvGrpSpPr>
          <p:grpSpPr bwMode="auto">
            <a:xfrm>
              <a:off x="240616" y="-2565"/>
              <a:ext cx="4679047" cy="1763103"/>
              <a:chOff x="240616" y="-2565"/>
              <a:chExt cx="4679047" cy="1763103"/>
            </a:xfrm>
          </p:grpSpPr>
          <p:pic>
            <p:nvPicPr>
              <p:cNvPr id="83989" name="Picture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913" y="14288"/>
                <a:ext cx="4603750" cy="1746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990" name="Rectangle 3"/>
              <p:cNvSpPr>
                <a:spLocks noChangeArrowheads="1"/>
              </p:cNvSpPr>
              <p:nvPr/>
            </p:nvSpPr>
            <p:spPr bwMode="auto">
              <a:xfrm>
                <a:off x="240616" y="-2565"/>
                <a:ext cx="1909811" cy="5095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90000"/>
                  <a:buFont typeface="Wingdings" panose="05000000000000000000" pitchFamily="2" charset="2"/>
                  <a:buBlip>
                    <a:blip r:embed="rId5"/>
                  </a:buBlip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anose="05000000000000000000" pitchFamily="2" charset="2"/>
                  <a:buBlip>
                    <a:blip r:embed="rId6"/>
                  </a:buBlip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600" i="0" dirty="0">
                    <a:solidFill>
                      <a:srgbClr val="FFFF00"/>
                    </a:solidFill>
                  </a:rPr>
                  <a:t>25-26.06.2014</a:t>
                </a:r>
                <a:endParaRPr lang="ru-RU" altLang="en-US" sz="1600" i="0" dirty="0">
                  <a:solidFill>
                    <a:srgbClr val="FFFF00"/>
                  </a:solidFill>
                </a:endParaRPr>
              </a:p>
            </p:txBody>
          </p:sp>
        </p:grpSp>
        <p:cxnSp>
          <p:nvCxnSpPr>
            <p:cNvPr id="83988" name="Straight Arrow Connector 14"/>
            <p:cNvCxnSpPr>
              <a:cxnSpLocks noChangeShapeType="1"/>
            </p:cNvCxnSpPr>
            <p:nvPr/>
          </p:nvCxnSpPr>
          <p:spPr bwMode="auto">
            <a:xfrm flipH="1" flipV="1">
              <a:off x="3635375" y="1565275"/>
              <a:ext cx="631825" cy="30480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6" name="Group 25"/>
          <p:cNvGrpSpPr>
            <a:grpSpLocks noChangeAspect="1"/>
          </p:cNvGrpSpPr>
          <p:nvPr/>
        </p:nvGrpSpPr>
        <p:grpSpPr bwMode="auto">
          <a:xfrm>
            <a:off x="4670551" y="3901946"/>
            <a:ext cx="4395565" cy="2956055"/>
            <a:chOff x="4133470" y="3509164"/>
            <a:chExt cx="4729543" cy="3181354"/>
          </a:xfrm>
        </p:grpSpPr>
        <p:grpSp>
          <p:nvGrpSpPr>
            <p:cNvPr id="83983" name="Group 11"/>
            <p:cNvGrpSpPr>
              <a:grpSpLocks/>
            </p:cNvGrpSpPr>
            <p:nvPr/>
          </p:nvGrpSpPr>
          <p:grpSpPr bwMode="auto">
            <a:xfrm>
              <a:off x="4270375" y="4351338"/>
              <a:ext cx="4592638" cy="2339180"/>
              <a:chOff x="4270375" y="4351338"/>
              <a:chExt cx="4592638" cy="2339180"/>
            </a:xfrm>
          </p:grpSpPr>
          <p:pic>
            <p:nvPicPr>
              <p:cNvPr id="83985" name="Picture 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0375" y="4351338"/>
                <a:ext cx="4592638" cy="2241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986" name="Rectangle 3"/>
              <p:cNvSpPr>
                <a:spLocks noChangeArrowheads="1"/>
              </p:cNvSpPr>
              <p:nvPr/>
            </p:nvSpPr>
            <p:spPr bwMode="auto">
              <a:xfrm>
                <a:off x="6953202" y="6180931"/>
                <a:ext cx="1909811" cy="5095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90000"/>
                  <a:buFont typeface="Wingdings" panose="05000000000000000000" pitchFamily="2" charset="2"/>
                  <a:buBlip>
                    <a:blip r:embed="rId5"/>
                  </a:buBlip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anose="05000000000000000000" pitchFamily="2" charset="2"/>
                  <a:buBlip>
                    <a:blip r:embed="rId6"/>
                  </a:buBlip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Blip>
                    <a:blip r:embed="rId7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000" i="0" dirty="0">
                    <a:solidFill>
                      <a:srgbClr val="FFFF00"/>
                    </a:solidFill>
                  </a:rPr>
                  <a:t>25.06.2014</a:t>
                </a:r>
                <a:endParaRPr lang="ru-RU" altLang="en-US" sz="2000" i="0" dirty="0">
                  <a:solidFill>
                    <a:srgbClr val="FFFF00"/>
                  </a:solidFill>
                </a:endParaRPr>
              </a:p>
            </p:txBody>
          </p:sp>
        </p:grpSp>
        <p:cxnSp>
          <p:nvCxnSpPr>
            <p:cNvPr id="83984" name="Straight Arrow Connector 13"/>
            <p:cNvCxnSpPr>
              <a:cxnSpLocks noChangeShapeType="1"/>
            </p:cNvCxnSpPr>
            <p:nvPr/>
          </p:nvCxnSpPr>
          <p:spPr bwMode="auto">
            <a:xfrm>
              <a:off x="4133470" y="3509164"/>
              <a:ext cx="901191" cy="1035339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" name="Group 37"/>
          <p:cNvGrpSpPr>
            <a:grpSpLocks noChangeAspect="1"/>
          </p:cNvGrpSpPr>
          <p:nvPr/>
        </p:nvGrpSpPr>
        <p:grpSpPr bwMode="auto">
          <a:xfrm>
            <a:off x="104355" y="3628171"/>
            <a:ext cx="3403337" cy="3041536"/>
            <a:chOff x="381608" y="2971282"/>
            <a:chExt cx="3719724" cy="3323965"/>
          </a:xfrm>
        </p:grpSpPr>
        <p:pic>
          <p:nvPicPr>
            <p:cNvPr id="83979" name="Picture 3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463" y="3610187"/>
              <a:ext cx="3325812" cy="2592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980" name="Rectangle 3"/>
            <p:cNvSpPr>
              <a:spLocks noChangeArrowheads="1"/>
            </p:cNvSpPr>
            <p:nvPr/>
          </p:nvSpPr>
          <p:spPr bwMode="auto">
            <a:xfrm>
              <a:off x="395387" y="3540561"/>
              <a:ext cx="1792982" cy="509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Blip>
                  <a:blip r:embed="rId6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Blip>
                  <a:blip r:embed="rId7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90000"/>
                <a:buFont typeface="Wingdings" panose="05000000000000000000" pitchFamily="2" charset="2"/>
                <a:buBlip>
                  <a:blip r:embed="rId7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90000"/>
                <a:buFont typeface="Wingdings" panose="05000000000000000000" pitchFamily="2" charset="2"/>
                <a:buBlip>
                  <a:blip r:embed="rId7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90000"/>
                <a:buFont typeface="Wingdings" panose="05000000000000000000" pitchFamily="2" charset="2"/>
                <a:buBlip>
                  <a:blip r:embed="rId7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90000"/>
                <a:buFont typeface="Wingdings" panose="05000000000000000000" pitchFamily="2" charset="2"/>
                <a:buBlip>
                  <a:blip r:embed="rId7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i="0" dirty="0">
                  <a:solidFill>
                    <a:srgbClr val="FFFF00"/>
                  </a:solidFill>
                </a:rPr>
                <a:t>2</a:t>
              </a:r>
              <a:r>
                <a:rPr lang="ru-RU" altLang="en-US" sz="2000" i="0" dirty="0">
                  <a:solidFill>
                    <a:srgbClr val="FFFF00"/>
                  </a:solidFill>
                </a:rPr>
                <a:t>3</a:t>
              </a:r>
              <a:r>
                <a:rPr lang="en-US" altLang="en-US" sz="2000" i="0" dirty="0">
                  <a:solidFill>
                    <a:srgbClr val="FFFF00"/>
                  </a:solidFill>
                </a:rPr>
                <a:t>.06.2014</a:t>
              </a:r>
              <a:endParaRPr lang="ru-RU" altLang="en-US" sz="2000" i="0" dirty="0">
                <a:solidFill>
                  <a:srgbClr val="FFFF00"/>
                </a:solidFill>
              </a:endParaRPr>
            </a:p>
          </p:txBody>
        </p:sp>
        <p:cxnSp>
          <p:nvCxnSpPr>
            <p:cNvPr id="83981" name="Straight Arrow Connector 40"/>
            <p:cNvCxnSpPr>
              <a:cxnSpLocks noChangeShapeType="1"/>
            </p:cNvCxnSpPr>
            <p:nvPr/>
          </p:nvCxnSpPr>
          <p:spPr bwMode="auto">
            <a:xfrm flipH="1">
              <a:off x="3263132" y="2971282"/>
              <a:ext cx="838200" cy="99695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3982" name="Rectangle 3"/>
            <p:cNvSpPr>
              <a:spLocks noChangeArrowheads="1"/>
            </p:cNvSpPr>
            <p:nvPr/>
          </p:nvSpPr>
          <p:spPr bwMode="auto">
            <a:xfrm>
              <a:off x="381608" y="5785660"/>
              <a:ext cx="1849624" cy="509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anose="05000000000000000000" pitchFamily="2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Blip>
                  <a:blip r:embed="rId6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Blip>
                  <a:blip r:embed="rId7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90000"/>
                <a:buFont typeface="Wingdings" panose="05000000000000000000" pitchFamily="2" charset="2"/>
                <a:buBlip>
                  <a:blip r:embed="rId7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90000"/>
                <a:buFont typeface="Wingdings" panose="05000000000000000000" pitchFamily="2" charset="2"/>
                <a:buBlip>
                  <a:blip r:embed="rId7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90000"/>
                <a:buFont typeface="Wingdings" panose="05000000000000000000" pitchFamily="2" charset="2"/>
                <a:buBlip>
                  <a:blip r:embed="rId7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90000"/>
                <a:buFont typeface="Wingdings" panose="05000000000000000000" pitchFamily="2" charset="2"/>
                <a:buBlip>
                  <a:blip r:embed="rId7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i="0" dirty="0" err="1">
                  <a:solidFill>
                    <a:srgbClr val="FFFF00"/>
                  </a:solidFill>
                </a:rPr>
                <a:t>Ciutadella</a:t>
              </a:r>
              <a:endParaRPr lang="ru-RU" altLang="en-US" sz="2000" i="0" dirty="0">
                <a:solidFill>
                  <a:srgbClr val="FFFF00"/>
                </a:solidFill>
              </a:endParaRPr>
            </a:p>
          </p:txBody>
        </p:sp>
      </p:grpSp>
      <p:sp>
        <p:nvSpPr>
          <p:cNvPr id="28" name="1 Título"/>
          <p:cNvSpPr txBox="1">
            <a:spLocks/>
          </p:cNvSpPr>
          <p:nvPr/>
        </p:nvSpPr>
        <p:spPr>
          <a:xfrm>
            <a:off x="1331640" y="476672"/>
            <a:ext cx="7355160" cy="576064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Метеоцунами в Мировом океане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02320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10" descr="фрик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Rectangle 5"/>
          <p:cNvSpPr>
            <a:spLocks noGrp="1" noChangeArrowheads="1"/>
          </p:cNvSpPr>
          <p:nvPr>
            <p:ph type="title"/>
          </p:nvPr>
        </p:nvSpPr>
        <p:spPr>
          <a:xfrm>
            <a:off x="2049134" y="332656"/>
            <a:ext cx="5045732" cy="940966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4800" dirty="0" smtClean="0">
                <a:latin typeface="Segoe Print" panose="02000600000000000000" pitchFamily="2" charset="0"/>
              </a:rPr>
              <a:t>Волны-убийцы</a:t>
            </a:r>
          </a:p>
        </p:txBody>
      </p:sp>
    </p:spTree>
    <p:extLst>
      <p:ext uri="{BB962C8B-B14F-4D97-AF65-F5344CB8AC3E}">
        <p14:creationId xmlns:p14="http://schemas.microsoft.com/office/powerpoint/2010/main" xmlns="" val="15546263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3" name="Picture 5" descr="фрик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644900"/>
            <a:ext cx="475297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4" name="Picture 6" descr="фрик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7338"/>
            <a:ext cx="4248150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5" name="Text Box 7"/>
          <p:cNvSpPr txBox="1">
            <a:spLocks noChangeArrowheads="1"/>
          </p:cNvSpPr>
          <p:nvPr/>
        </p:nvSpPr>
        <p:spPr bwMode="auto">
          <a:xfrm>
            <a:off x="4644008" y="1730375"/>
            <a:ext cx="454406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ru-RU" altLang="ru-RU" sz="3200" b="1" i="1" dirty="0">
                <a:solidFill>
                  <a:srgbClr val="FFC000"/>
                </a:solidFill>
              </a:rPr>
              <a:t> Блуждающая волна</a:t>
            </a:r>
          </a:p>
          <a:p>
            <a:pPr eaLnBrk="1" hangingPunct="1">
              <a:buFontTx/>
              <a:buChar char="•"/>
            </a:pPr>
            <a:r>
              <a:rPr lang="ru-RU" altLang="ru-RU" sz="3200" b="1" i="1" dirty="0">
                <a:solidFill>
                  <a:srgbClr val="FFC000"/>
                </a:solidFill>
              </a:rPr>
              <a:t> Волна-монстр</a:t>
            </a:r>
          </a:p>
          <a:p>
            <a:pPr eaLnBrk="1" hangingPunct="1">
              <a:buFontTx/>
              <a:buChar char="•"/>
            </a:pPr>
            <a:r>
              <a:rPr lang="ru-RU" altLang="ru-RU" sz="3200" b="1" i="1" dirty="0">
                <a:solidFill>
                  <a:srgbClr val="FFC000"/>
                </a:solidFill>
              </a:rPr>
              <a:t> Волна-разбойник</a:t>
            </a:r>
          </a:p>
        </p:txBody>
      </p:sp>
      <p:sp>
        <p:nvSpPr>
          <p:cNvPr id="122886" name="Rectangle 8"/>
          <p:cNvSpPr>
            <a:spLocks noChangeArrowheads="1"/>
          </p:cNvSpPr>
          <p:nvPr/>
        </p:nvSpPr>
        <p:spPr bwMode="auto">
          <a:xfrm>
            <a:off x="395288" y="4395788"/>
            <a:ext cx="37449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ru-RU" altLang="ru-RU" sz="3200" b="1" i="1" dirty="0">
                <a:solidFill>
                  <a:srgbClr val="FFC000"/>
                </a:solidFill>
              </a:rPr>
              <a:t> Волна-</a:t>
            </a:r>
            <a:r>
              <a:rPr lang="ru-RU" altLang="ru-RU" sz="3200" b="1" i="1" dirty="0" err="1">
                <a:solidFill>
                  <a:srgbClr val="FFC000"/>
                </a:solidFill>
              </a:rPr>
              <a:t>фрик</a:t>
            </a:r>
            <a:endParaRPr lang="ru-RU" altLang="ru-RU" sz="3200" b="1" dirty="0">
              <a:solidFill>
                <a:srgbClr val="FFC000"/>
              </a:solidFill>
            </a:endParaRPr>
          </a:p>
          <a:p>
            <a:pPr eaLnBrk="1" hangingPunct="1">
              <a:buFontTx/>
              <a:buChar char="•"/>
            </a:pPr>
            <a:r>
              <a:rPr lang="ru-RU" altLang="ru-RU" sz="3200" b="1" dirty="0">
                <a:solidFill>
                  <a:srgbClr val="FFC000"/>
                </a:solidFill>
              </a:rPr>
              <a:t> </a:t>
            </a:r>
            <a:r>
              <a:rPr lang="ru-RU" altLang="ru-RU" sz="3200" b="1" i="1" dirty="0">
                <a:solidFill>
                  <a:srgbClr val="FFC000"/>
                </a:solidFill>
              </a:rPr>
              <a:t>Волна-злодейка</a:t>
            </a:r>
            <a:endParaRPr lang="ru-RU" altLang="ru-RU" sz="3200" b="1" dirty="0">
              <a:solidFill>
                <a:srgbClr val="FFC000"/>
              </a:solidFill>
            </a:endParaRPr>
          </a:p>
          <a:p>
            <a:pPr eaLnBrk="1" hangingPunct="1">
              <a:buFontTx/>
              <a:buChar char="•"/>
            </a:pPr>
            <a:r>
              <a:rPr lang="ru-RU" altLang="ru-RU" sz="3200" b="1" dirty="0">
                <a:solidFill>
                  <a:srgbClr val="FFC000"/>
                </a:solidFill>
              </a:rPr>
              <a:t> </a:t>
            </a:r>
            <a:r>
              <a:rPr lang="ru-RU" altLang="ru-RU" sz="3200" b="1" i="1" dirty="0">
                <a:solidFill>
                  <a:srgbClr val="FFC000"/>
                </a:solidFill>
              </a:rPr>
              <a:t>Дурная шутка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187624" y="404664"/>
            <a:ext cx="7956376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Волны-убийцы в Мировом океане</a:t>
            </a:r>
            <a:endParaRPr lang="es-ES" sz="3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8754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8" descr="фрик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27584" y="1340768"/>
            <a:ext cx="4207653" cy="3240360"/>
          </a:xfrm>
        </p:spPr>
      </p:pic>
      <p:pic>
        <p:nvPicPr>
          <p:cNvPr id="124933" name="Picture 9" descr="фрик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982207"/>
            <a:ext cx="5931545" cy="277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1187624" y="404664"/>
            <a:ext cx="7956376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Волны-убийцы в Мировом океане</a:t>
            </a:r>
            <a:endParaRPr lang="es-ES" sz="3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94897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6" name="Picture 10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20888"/>
            <a:ext cx="7072993" cy="270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1187624" y="404664"/>
            <a:ext cx="7956376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Волны-убийцы в Мировом океане</a:t>
            </a:r>
            <a:endParaRPr lang="es-ES" sz="3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3723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6" descr="фрик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187624" y="1628800"/>
            <a:ext cx="7524328" cy="4896038"/>
          </a:xfr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1187624" y="404664"/>
            <a:ext cx="7956376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Волны-убийцы в Мировом океане</a:t>
            </a:r>
            <a:endParaRPr lang="es-ES" sz="3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59973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1187624" y="404664"/>
            <a:ext cx="7956376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Разрывные течения</a:t>
            </a:r>
            <a:endParaRPr lang="es-ES" sz="3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285860"/>
            <a:ext cx="4255454" cy="534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2340" name="Picture 4" descr="https://surfportal.ru/wp-content/uploads/2017/03/rip_curren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643314"/>
            <a:ext cx="4735182" cy="3214686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1142984"/>
            <a:ext cx="371475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59973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Сколько на Земле океанов?</a:t>
            </a:r>
            <a:endParaRPr lang="es-ES" dirty="0"/>
          </a:p>
        </p:txBody>
      </p:sp>
      <p:sp>
        <p:nvSpPr>
          <p:cNvPr id="88066" name="AutoShape 2" descr="Международная гидрографическая организац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6286512" cy="5233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6357950" y="1142984"/>
            <a:ext cx="264320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Распоряжение Правительства Российской Федерации от 30 октября 2010 г. N 1926-р г. Москва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Стратегия развития деятельности РФ в Антарктике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Утверждение Стратегии развития деятельности Российской Федерации в Антарктике на период до 2020 года и на более отдаленную перспективу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Дата подписания: 30.10.2010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Дата публикации: 31.03.2011 00:00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3300904"/>
            <a:ext cx="2857488" cy="355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137740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Рост уровня Мирового океана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57700" name="Picture 4" descr="https://kipmu.ru/wp-content/uploads/izmurovnamirokea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5076056" cy="3831718"/>
          </a:xfrm>
          <a:prstGeom prst="rect">
            <a:avLst/>
          </a:prstGeom>
          <a:noFill/>
        </p:spPr>
      </p:pic>
      <p:pic>
        <p:nvPicPr>
          <p:cNvPr id="1577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2547" y="3861048"/>
            <a:ext cx="5721453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43608" y="5085184"/>
            <a:ext cx="23042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Уровень </a:t>
            </a:r>
            <a:r>
              <a:rPr lang="ru-RU" sz="2400" dirty="0" smtClean="0">
                <a:solidFill>
                  <a:srgbClr val="FFFF00"/>
                </a:solidFill>
              </a:rPr>
              <a:t>моря ежегодно повышается на 3,2÷3,4 мм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48064" y="1700808"/>
            <a:ext cx="3995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На </a:t>
            </a:r>
            <a:r>
              <a:rPr lang="ru-RU" sz="2400" dirty="0" smtClean="0">
                <a:solidFill>
                  <a:srgbClr val="FFFF00"/>
                </a:solidFill>
              </a:rPr>
              <a:t>протяжении одного лишь </a:t>
            </a:r>
            <a:r>
              <a:rPr lang="ru-RU" sz="2400" dirty="0" smtClean="0">
                <a:solidFill>
                  <a:srgbClr val="FFFF00"/>
                </a:solidFill>
              </a:rPr>
              <a:t>XХ века</a:t>
            </a:r>
            <a:r>
              <a:rPr lang="ru-RU" sz="2400" dirty="0" smtClean="0">
                <a:solidFill>
                  <a:srgbClr val="FFFF00"/>
                </a:solidFill>
              </a:rPr>
              <a:t> </a:t>
            </a:r>
            <a:endParaRPr lang="ru-RU" sz="2400" dirty="0" smtClean="0">
              <a:solidFill>
                <a:srgbClr val="FFFF00"/>
              </a:solidFill>
            </a:endParaRPr>
          </a:p>
          <a:p>
            <a:r>
              <a:rPr lang="ru-RU" sz="2400" dirty="0" smtClean="0">
                <a:solidFill>
                  <a:srgbClr val="FFFF00"/>
                </a:solidFill>
              </a:rPr>
              <a:t>глобальный</a:t>
            </a:r>
            <a:r>
              <a:rPr lang="ru-RU" sz="2400" dirty="0" smtClean="0">
                <a:solidFill>
                  <a:srgbClr val="FFFF00"/>
                </a:solidFill>
              </a:rPr>
              <a:t> уровень моря повысился на 17 см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Фукусима-1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26096"/>
            <a:ext cx="8100392" cy="5431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Ресурсы Мирового океана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Picture 2" descr="http://fishingday.org/wp-content/uploads/2017/12/3-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058" y="3722936"/>
            <a:ext cx="5383707" cy="313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142984"/>
            <a:ext cx="4286248" cy="2647388"/>
          </a:xfrm>
          <a:prstGeom prst="rect">
            <a:avLst/>
          </a:prstGeom>
        </p:spPr>
      </p:pic>
      <p:pic>
        <p:nvPicPr>
          <p:cNvPr id="6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736"/>
            <a:ext cx="4754528" cy="214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7818" y="4000504"/>
            <a:ext cx="3743183" cy="250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Ресурсы Мирового океана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500306"/>
            <a:ext cx="8701763" cy="31738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6508171-41B7-4922-A65E-723FBB8EAE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Земной шар</Template>
  <TotalTime>1912</TotalTime>
  <Words>2904</Words>
  <Application>Microsoft Office PowerPoint</Application>
  <PresentationFormat>Экран (4:3)</PresentationFormat>
  <Paragraphs>492</Paragraphs>
  <Slides>93</Slides>
  <Notes>31</Notes>
  <HiddenSlides>0</HiddenSlides>
  <MMClips>7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93</vt:i4>
      </vt:variant>
    </vt:vector>
  </HeadingPairs>
  <TitlesOfParts>
    <vt:vector size="96" baseType="lpstr">
      <vt:lpstr>Tema de Office</vt:lpstr>
      <vt:lpstr>Уравнение</vt:lpstr>
      <vt:lpstr>Image</vt:lpstr>
      <vt:lpstr>География океана</vt:lpstr>
      <vt:lpstr>Содержание:</vt:lpstr>
      <vt:lpstr>Сколько на Земле океанов?</vt:lpstr>
      <vt:lpstr>Сколько на Земле океанов?</vt:lpstr>
      <vt:lpstr>Сколько на Земле океанов?</vt:lpstr>
      <vt:lpstr>Сколько на Земле океанов?</vt:lpstr>
      <vt:lpstr>Сколько на Земле океанов?</vt:lpstr>
      <vt:lpstr>Сколько на Земле океанов?</vt:lpstr>
      <vt:lpstr>Сколько на Земле океанов?</vt:lpstr>
      <vt:lpstr>Основные характеристики морской воды</vt:lpstr>
      <vt:lpstr>Основные характеристики морской воды</vt:lpstr>
      <vt:lpstr>Определение солености морской воды</vt:lpstr>
      <vt:lpstr>Основные характеристики морской воды</vt:lpstr>
      <vt:lpstr>Слайд 14</vt:lpstr>
      <vt:lpstr>Слайд 15</vt:lpstr>
      <vt:lpstr>Слайд 16</vt:lpstr>
      <vt:lpstr>Слайд 17</vt:lpstr>
      <vt:lpstr>Слайд 18</vt:lpstr>
      <vt:lpstr>Слайд 19</vt:lpstr>
      <vt:lpstr>На что похож Атлантический океан?</vt:lpstr>
      <vt:lpstr>Слайд 21</vt:lpstr>
      <vt:lpstr>Слайд 22</vt:lpstr>
      <vt:lpstr>Слайд 23</vt:lpstr>
      <vt:lpstr>Уровенная поверхность океана</vt:lpstr>
      <vt:lpstr>Уровенная поверхность океана</vt:lpstr>
      <vt:lpstr>Слайд 26</vt:lpstr>
      <vt:lpstr>Слайд 27</vt:lpstr>
      <vt:lpstr>Слайд 28</vt:lpstr>
      <vt:lpstr>Слайд 29</vt:lpstr>
      <vt:lpstr>Течения. Главные океанические круговороты</vt:lpstr>
      <vt:lpstr>Расход воды в океанских течениях</vt:lpstr>
      <vt:lpstr>Слайд 32</vt:lpstr>
      <vt:lpstr>Слайд 33</vt:lpstr>
      <vt:lpstr>Слайд 34</vt:lpstr>
      <vt:lpstr>Течения. Глобальный конвейер</vt:lpstr>
      <vt:lpstr>«Остановка» Гольфстрима</vt:lpstr>
      <vt:lpstr>Течения. Теория Экмана</vt:lpstr>
      <vt:lpstr>Течения. Теория Экмана</vt:lpstr>
      <vt:lpstr>Течения. Первая карта Гольфстрима</vt:lpstr>
      <vt:lpstr>Течения. Апвеллинги</vt:lpstr>
      <vt:lpstr>Классификации и типы волн</vt:lpstr>
      <vt:lpstr>Классификации и типы волн</vt:lpstr>
      <vt:lpstr>Приливы в Мировом океане</vt:lpstr>
      <vt:lpstr>Слайд 44</vt:lpstr>
      <vt:lpstr>Приливы в Мировом океане</vt:lpstr>
      <vt:lpstr>Амплитуды прилива в Мировом океане</vt:lpstr>
      <vt:lpstr>Характер прилива</vt:lpstr>
      <vt:lpstr>Залив Фанди</vt:lpstr>
      <vt:lpstr>Приливы в Мировом океане</vt:lpstr>
      <vt:lpstr>Залив Фанди</vt:lpstr>
      <vt:lpstr>Слайд 51</vt:lpstr>
      <vt:lpstr>Слайд 52</vt:lpstr>
      <vt:lpstr>Приливные течения и водовороты</vt:lpstr>
      <vt:lpstr>Приливные течения и водовороты</vt:lpstr>
      <vt:lpstr>Слайд 55</vt:lpstr>
      <vt:lpstr>Штормовые нагоны</vt:lpstr>
      <vt:lpstr>Штормовые нагоны</vt:lpstr>
      <vt:lpstr>Штормовые нагоны</vt:lpstr>
      <vt:lpstr>Штормовые нагоны</vt:lpstr>
      <vt:lpstr>Штормовые нагоны</vt:lpstr>
      <vt:lpstr>Слайд 61</vt:lpstr>
      <vt:lpstr>Слайд 62</vt:lpstr>
      <vt:lpstr>Слайд 63</vt:lpstr>
      <vt:lpstr>Слайд 64</vt:lpstr>
      <vt:lpstr>Цунами в Мировом океане</vt:lpstr>
      <vt:lpstr>Механизмы генерации цунами</vt:lpstr>
      <vt:lpstr>Слайд 67</vt:lpstr>
      <vt:lpstr>Цунами в Мировом океане</vt:lpstr>
      <vt:lpstr>Слайд 69</vt:lpstr>
      <vt:lpstr>Слайд 70</vt:lpstr>
      <vt:lpstr>Слайд 71</vt:lpstr>
      <vt:lpstr>Индонезия, о. Сулавеси, провинция Палу Mw = 7.5, цунами 1-2 м, в г. Палу - 11 м</vt:lpstr>
      <vt:lpstr>Слайд 73</vt:lpstr>
      <vt:lpstr>Залив Литуя (Аляска) высота волны = 524 м! 1958 год</vt:lpstr>
      <vt:lpstr>Залив Литуя (Аляска) высота волны = 524 м! 1958 год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Волны-убийцы</vt:lpstr>
      <vt:lpstr>Слайд 85</vt:lpstr>
      <vt:lpstr>Слайд 86</vt:lpstr>
      <vt:lpstr>Слайд 87</vt:lpstr>
      <vt:lpstr>Слайд 88</vt:lpstr>
      <vt:lpstr>Слайд 89</vt:lpstr>
      <vt:lpstr>Рост уровня Мирового океана</vt:lpstr>
      <vt:lpstr>Фукусима-1</vt:lpstr>
      <vt:lpstr>Ресурсы Мирового океана</vt:lpstr>
      <vt:lpstr>Ресурсы Мирового океана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Колебания уровня моря</dc:title>
  <dc:creator>Igor</dc:creator>
  <cp:lastModifiedBy>NRAL2</cp:lastModifiedBy>
  <cp:revision>187</cp:revision>
  <dcterms:created xsi:type="dcterms:W3CDTF">2015-03-28T07:21:33Z</dcterms:created>
  <dcterms:modified xsi:type="dcterms:W3CDTF">2023-08-28T08:19:51Z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TC024835759991</vt:lpwstr>
  </property>
</Properties>
</file>