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495" r:id="rId3"/>
    <p:sldId id="433" r:id="rId4"/>
    <p:sldId id="491" r:id="rId5"/>
    <p:sldId id="263" r:id="rId6"/>
    <p:sldId id="423" r:id="rId7"/>
    <p:sldId id="513" r:id="rId8"/>
    <p:sldId id="528" r:id="rId9"/>
    <p:sldId id="514" r:id="rId10"/>
    <p:sldId id="494" r:id="rId11"/>
    <p:sldId id="458" r:id="rId12"/>
    <p:sldId id="496" r:id="rId13"/>
    <p:sldId id="256" r:id="rId14"/>
    <p:sldId id="500" r:id="rId15"/>
    <p:sldId id="492" r:id="rId16"/>
    <p:sldId id="258" r:id="rId17"/>
    <p:sldId id="519" r:id="rId18"/>
    <p:sldId id="517" r:id="rId19"/>
    <p:sldId id="259" r:id="rId20"/>
    <p:sldId id="518" r:id="rId21"/>
    <p:sldId id="520" r:id="rId22"/>
    <p:sldId id="522" r:id="rId23"/>
    <p:sldId id="521" r:id="rId24"/>
    <p:sldId id="266" r:id="rId25"/>
    <p:sldId id="501" r:id="rId26"/>
    <p:sldId id="505" r:id="rId27"/>
    <p:sldId id="510" r:id="rId28"/>
    <p:sldId id="511" r:id="rId29"/>
    <p:sldId id="512" r:id="rId30"/>
    <p:sldId id="509" r:id="rId31"/>
    <p:sldId id="516" r:id="rId32"/>
    <p:sldId id="523" r:id="rId33"/>
    <p:sldId id="524" r:id="rId34"/>
    <p:sldId id="525" r:id="rId35"/>
    <p:sldId id="498" r:id="rId36"/>
    <p:sldId id="526" r:id="rId37"/>
    <p:sldId id="260" r:id="rId38"/>
    <p:sldId id="278" r:id="rId39"/>
    <p:sldId id="502" r:id="rId40"/>
    <p:sldId id="499" r:id="rId41"/>
    <p:sldId id="262" r:id="rId42"/>
    <p:sldId id="515" r:id="rId43"/>
    <p:sldId id="527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47" autoAdjust="0"/>
  </p:normalViewPr>
  <p:slideViewPr>
    <p:cSldViewPr snapToGrid="0" showGuides="1">
      <p:cViewPr varScale="1">
        <p:scale>
          <a:sx n="57" d="100"/>
          <a:sy n="57" d="100"/>
        </p:scale>
        <p:origin x="1152" y="7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654E54-9D89-4BEC-8C24-76A040D05E8A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6F802C-6C20-48B1-B39A-FA69EB655A60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Повышение глобальной средней приземной температуры по сравнению с доиндустриальными уровнями </a:t>
          </a:r>
        </a:p>
      </dgm:t>
    </dgm:pt>
    <dgm:pt modelId="{E95F34F0-531D-432B-BAD3-7CF9FB741299}" type="parTrans" cxnId="{E2F62C38-F58A-45CE-81B1-741AABFEA8BF}">
      <dgm:prSet/>
      <dgm:spPr/>
      <dgm:t>
        <a:bodyPr/>
        <a:lstStyle/>
        <a:p>
          <a:endParaRPr lang="ru-RU"/>
        </a:p>
      </dgm:t>
    </dgm:pt>
    <dgm:pt modelId="{AF17CD24-5458-4CFA-9013-A16906545DAD}" type="sibTrans" cxnId="{E2F62C38-F58A-45CE-81B1-741AABFEA8BF}">
      <dgm:prSet/>
      <dgm:spPr/>
      <dgm:t>
        <a:bodyPr/>
        <a:lstStyle/>
        <a:p>
          <a:endParaRPr lang="ru-RU"/>
        </a:p>
      </dgm:t>
    </dgm:pt>
    <dgm:pt modelId="{6D67995C-82A6-4AA6-8D44-809E00EBA5BC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Деградация земель (эрозия почвы, утрата растительности, лесные пожары, таяние вечной мерзлоты) </a:t>
          </a:r>
        </a:p>
      </dgm:t>
    </dgm:pt>
    <dgm:pt modelId="{B10F35B0-B387-4983-AADB-2B40E78FBBCD}" type="parTrans" cxnId="{D3995A4A-DE15-4FB0-BB9B-7D2CCB8FB2B5}">
      <dgm:prSet/>
      <dgm:spPr/>
      <dgm:t>
        <a:bodyPr/>
        <a:lstStyle/>
        <a:p>
          <a:endParaRPr lang="ru-RU"/>
        </a:p>
      </dgm:t>
    </dgm:pt>
    <dgm:pt modelId="{F63845E6-9A73-4D59-8539-31A2B214E085}" type="sibTrans" cxnId="{D3995A4A-DE15-4FB0-BB9B-7D2CCB8FB2B5}">
      <dgm:prSet/>
      <dgm:spPr/>
      <dgm:t>
        <a:bodyPr/>
        <a:lstStyle/>
        <a:p>
          <a:endParaRPr lang="ru-RU"/>
        </a:p>
      </dgm:t>
    </dgm:pt>
    <dgm:pt modelId="{51C64A40-A376-4ED1-8724-FCD5AF91EFE4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Нехватка водных ресурсов - иссушение и опустынивание</a:t>
          </a:r>
        </a:p>
      </dgm:t>
    </dgm:pt>
    <dgm:pt modelId="{DB6523D2-F980-410C-B63B-FF9E879EBEF3}" type="parTrans" cxnId="{283687B1-9B31-4451-BC8A-07C4C3BD40CA}">
      <dgm:prSet/>
      <dgm:spPr/>
      <dgm:t>
        <a:bodyPr/>
        <a:lstStyle/>
        <a:p>
          <a:endParaRPr lang="ru-RU"/>
        </a:p>
      </dgm:t>
    </dgm:pt>
    <dgm:pt modelId="{ABE74C5B-0046-4E9F-8067-7457D8C9D057}" type="sibTrans" cxnId="{283687B1-9B31-4451-BC8A-07C4C3BD40CA}">
      <dgm:prSet/>
      <dgm:spPr/>
      <dgm:t>
        <a:bodyPr/>
        <a:lstStyle/>
        <a:p>
          <a:endParaRPr lang="ru-RU"/>
        </a:p>
      </dgm:t>
    </dgm:pt>
    <dgm:pt modelId="{4E8BCBF0-473F-4CA9-A830-09DB0CD1AEF4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Изменение медико-биологических условий и увеличение смертности населения </a:t>
          </a:r>
        </a:p>
      </dgm:t>
    </dgm:pt>
    <dgm:pt modelId="{3EE946E3-1C0D-4E88-AA52-C6B0793A1E93}" type="parTrans" cxnId="{AE64B626-5E3C-4C71-944C-76199B43E15B}">
      <dgm:prSet/>
      <dgm:spPr/>
      <dgm:t>
        <a:bodyPr/>
        <a:lstStyle/>
        <a:p>
          <a:endParaRPr lang="ru-RU"/>
        </a:p>
      </dgm:t>
    </dgm:pt>
    <dgm:pt modelId="{B48EB682-25CC-4B14-803F-70F76D72731A}" type="sibTrans" cxnId="{AE64B626-5E3C-4C71-944C-76199B43E15B}">
      <dgm:prSet/>
      <dgm:spPr/>
      <dgm:t>
        <a:bodyPr/>
        <a:lstStyle/>
        <a:p>
          <a:endParaRPr lang="ru-RU"/>
        </a:p>
      </dgm:t>
    </dgm:pt>
    <dgm:pt modelId="{9DB172D8-A2CA-4D51-A609-6C9CD5F86050}">
      <dgm:prSet/>
      <dgm:spPr/>
      <dgm:t>
        <a:bodyPr/>
        <a:lstStyle/>
        <a:p>
          <a:endParaRPr lang="ru-RU"/>
        </a:p>
      </dgm:t>
    </dgm:pt>
    <dgm:pt modelId="{FB031F27-1281-4955-9C14-0EB5323E26E3}" type="parTrans" cxnId="{51CD5D9E-E719-4E7D-AD1E-389A8713862A}">
      <dgm:prSet/>
      <dgm:spPr/>
      <dgm:t>
        <a:bodyPr/>
        <a:lstStyle/>
        <a:p>
          <a:endParaRPr lang="ru-RU"/>
        </a:p>
      </dgm:t>
    </dgm:pt>
    <dgm:pt modelId="{84EFA235-69C7-4FE3-82D4-6B12E4382112}" type="sibTrans" cxnId="{51CD5D9E-E719-4E7D-AD1E-389A8713862A}">
      <dgm:prSet/>
      <dgm:spPr/>
      <dgm:t>
        <a:bodyPr/>
        <a:lstStyle/>
        <a:p>
          <a:endParaRPr lang="ru-RU"/>
        </a:p>
      </dgm:t>
    </dgm:pt>
    <dgm:pt modelId="{C8A97EF2-EA9B-4FD2-B70F-D0F1331F0D7C}">
      <dgm:prSet/>
      <dgm:spPr/>
      <dgm:t>
        <a:bodyPr/>
        <a:lstStyle/>
        <a:p>
          <a:endParaRPr lang="ru-RU"/>
        </a:p>
      </dgm:t>
    </dgm:pt>
    <dgm:pt modelId="{B8283D13-B050-4C63-A2F3-273FAD8CBD25}" type="parTrans" cxnId="{23ABEADF-F4C8-4EC0-8220-D497240DD9A2}">
      <dgm:prSet/>
      <dgm:spPr/>
      <dgm:t>
        <a:bodyPr/>
        <a:lstStyle/>
        <a:p>
          <a:endParaRPr lang="ru-RU"/>
        </a:p>
      </dgm:t>
    </dgm:pt>
    <dgm:pt modelId="{50473708-7A81-4619-81A8-259CEF83DA96}" type="sibTrans" cxnId="{23ABEADF-F4C8-4EC0-8220-D497240DD9A2}">
      <dgm:prSet/>
      <dgm:spPr/>
      <dgm:t>
        <a:bodyPr/>
        <a:lstStyle/>
        <a:p>
          <a:endParaRPr lang="ru-RU"/>
        </a:p>
      </dgm:t>
    </dgm:pt>
    <dgm:pt modelId="{B17A1DCA-B5E6-441E-AD3C-E37E6553873C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Продовольственная безопасность (урожайность и нестабильность)</a:t>
          </a:r>
          <a:endParaRPr lang="ru-RU" dirty="0"/>
        </a:p>
      </dgm:t>
    </dgm:pt>
    <dgm:pt modelId="{79992B7B-63CF-4974-ACFB-501E195426FD}" type="parTrans" cxnId="{FE10AED0-F4BF-4D1A-9C0A-08848D0A95CB}">
      <dgm:prSet/>
      <dgm:spPr/>
      <dgm:t>
        <a:bodyPr/>
        <a:lstStyle/>
        <a:p>
          <a:endParaRPr lang="ru-RU"/>
        </a:p>
      </dgm:t>
    </dgm:pt>
    <dgm:pt modelId="{CB4943CA-ABFB-4BF7-9CA9-43360B264456}" type="sibTrans" cxnId="{FE10AED0-F4BF-4D1A-9C0A-08848D0A95CB}">
      <dgm:prSet/>
      <dgm:spPr/>
      <dgm:t>
        <a:bodyPr/>
        <a:lstStyle/>
        <a:p>
          <a:endParaRPr lang="ru-RU"/>
        </a:p>
      </dgm:t>
    </dgm:pt>
    <dgm:pt modelId="{BDE662A8-54F0-4424-AE73-2F2030FBE6F5}" type="pres">
      <dgm:prSet presAssocID="{51654E54-9D89-4BEC-8C24-76A040D05E8A}" presName="composite" presStyleCnt="0">
        <dgm:presLayoutVars>
          <dgm:chMax val="1"/>
          <dgm:dir/>
          <dgm:resizeHandles val="exact"/>
        </dgm:presLayoutVars>
      </dgm:prSet>
      <dgm:spPr/>
    </dgm:pt>
    <dgm:pt modelId="{C00F3852-B28D-4359-A79B-E357EC0BA77E}" type="pres">
      <dgm:prSet presAssocID="{816F802C-6C20-48B1-B39A-FA69EB655A60}" presName="roof" presStyleLbl="dkBgShp" presStyleIdx="0" presStyleCnt="2" custLinFactNeighborX="0" custLinFactNeighborY="17501"/>
      <dgm:spPr/>
    </dgm:pt>
    <dgm:pt modelId="{BD768433-8AD3-4186-AC5A-8EA4EFE2B1F4}" type="pres">
      <dgm:prSet presAssocID="{816F802C-6C20-48B1-B39A-FA69EB655A60}" presName="pillars" presStyleCnt="0"/>
      <dgm:spPr/>
    </dgm:pt>
    <dgm:pt modelId="{66B1ABB0-FA47-4E12-B19A-AB310D70350E}" type="pres">
      <dgm:prSet presAssocID="{816F802C-6C20-48B1-B39A-FA69EB655A60}" presName="pillar1" presStyleLbl="node1" presStyleIdx="0" presStyleCnt="4" custScaleX="69881" custScaleY="99177" custLinFactNeighborX="-8" custLinFactNeighborY="-1240">
        <dgm:presLayoutVars>
          <dgm:bulletEnabled val="1"/>
        </dgm:presLayoutVars>
      </dgm:prSet>
      <dgm:spPr/>
    </dgm:pt>
    <dgm:pt modelId="{BA76B43F-5C73-4B48-B05F-FC090BACFFE8}" type="pres">
      <dgm:prSet presAssocID="{51C64A40-A376-4ED1-8724-FCD5AF91EFE4}" presName="pillarX" presStyleLbl="node1" presStyleIdx="1" presStyleCnt="4" custScaleX="72312" custScaleY="101419" custLinFactNeighborY="1141">
        <dgm:presLayoutVars>
          <dgm:bulletEnabled val="1"/>
        </dgm:presLayoutVars>
      </dgm:prSet>
      <dgm:spPr/>
    </dgm:pt>
    <dgm:pt modelId="{6F0A9761-314C-4A82-A87D-85129F98AED8}" type="pres">
      <dgm:prSet presAssocID="{B17A1DCA-B5E6-441E-AD3C-E37E6553873C}" presName="pillarX" presStyleLbl="node1" presStyleIdx="2" presStyleCnt="4" custScaleX="79529">
        <dgm:presLayoutVars>
          <dgm:bulletEnabled val="1"/>
        </dgm:presLayoutVars>
      </dgm:prSet>
      <dgm:spPr/>
    </dgm:pt>
    <dgm:pt modelId="{E06BC0A9-93D2-448A-98D0-83276BBFB996}" type="pres">
      <dgm:prSet presAssocID="{4E8BCBF0-473F-4CA9-A830-09DB0CD1AEF4}" presName="pillarX" presStyleLbl="node1" presStyleIdx="3" presStyleCnt="4" custScaleX="80070">
        <dgm:presLayoutVars>
          <dgm:bulletEnabled val="1"/>
        </dgm:presLayoutVars>
      </dgm:prSet>
      <dgm:spPr/>
    </dgm:pt>
    <dgm:pt modelId="{9997EC42-61DE-450E-B440-28DF3FFA615E}" type="pres">
      <dgm:prSet presAssocID="{816F802C-6C20-48B1-B39A-FA69EB655A60}" presName="base" presStyleLbl="dkBgShp" presStyleIdx="1" presStyleCnt="2"/>
      <dgm:spPr/>
    </dgm:pt>
  </dgm:ptLst>
  <dgm:cxnLst>
    <dgm:cxn modelId="{E821120A-C7F6-4418-9BA6-AF26865D10B7}" type="presOf" srcId="{6D67995C-82A6-4AA6-8D44-809E00EBA5BC}" destId="{66B1ABB0-FA47-4E12-B19A-AB310D70350E}" srcOrd="0" destOrd="0" presId="urn:microsoft.com/office/officeart/2005/8/layout/hList3"/>
    <dgm:cxn modelId="{AE64B626-5E3C-4C71-944C-76199B43E15B}" srcId="{816F802C-6C20-48B1-B39A-FA69EB655A60}" destId="{4E8BCBF0-473F-4CA9-A830-09DB0CD1AEF4}" srcOrd="3" destOrd="0" parTransId="{3EE946E3-1C0D-4E88-AA52-C6B0793A1E93}" sibTransId="{B48EB682-25CC-4B14-803F-70F76D72731A}"/>
    <dgm:cxn modelId="{E2F62C38-F58A-45CE-81B1-741AABFEA8BF}" srcId="{51654E54-9D89-4BEC-8C24-76A040D05E8A}" destId="{816F802C-6C20-48B1-B39A-FA69EB655A60}" srcOrd="0" destOrd="0" parTransId="{E95F34F0-531D-432B-BAD3-7CF9FB741299}" sibTransId="{AF17CD24-5458-4CFA-9013-A16906545DAD}"/>
    <dgm:cxn modelId="{5D660664-0562-45B6-96DD-CD661D7EE4D6}" type="presOf" srcId="{51654E54-9D89-4BEC-8C24-76A040D05E8A}" destId="{BDE662A8-54F0-4424-AE73-2F2030FBE6F5}" srcOrd="0" destOrd="0" presId="urn:microsoft.com/office/officeart/2005/8/layout/hList3"/>
    <dgm:cxn modelId="{EA2A7167-D892-413E-9598-18AE51FB4584}" type="presOf" srcId="{4E8BCBF0-473F-4CA9-A830-09DB0CD1AEF4}" destId="{E06BC0A9-93D2-448A-98D0-83276BBFB996}" srcOrd="0" destOrd="0" presId="urn:microsoft.com/office/officeart/2005/8/layout/hList3"/>
    <dgm:cxn modelId="{D3995A4A-DE15-4FB0-BB9B-7D2CCB8FB2B5}" srcId="{816F802C-6C20-48B1-B39A-FA69EB655A60}" destId="{6D67995C-82A6-4AA6-8D44-809E00EBA5BC}" srcOrd="0" destOrd="0" parTransId="{B10F35B0-B387-4983-AADB-2B40E78FBBCD}" sibTransId="{F63845E6-9A73-4D59-8539-31A2B214E085}"/>
    <dgm:cxn modelId="{458C2852-902E-41A5-AAC7-2672A10F00A9}" type="presOf" srcId="{51C64A40-A376-4ED1-8724-FCD5AF91EFE4}" destId="{BA76B43F-5C73-4B48-B05F-FC090BACFFE8}" srcOrd="0" destOrd="0" presId="urn:microsoft.com/office/officeart/2005/8/layout/hList3"/>
    <dgm:cxn modelId="{51CD5D9E-E719-4E7D-AD1E-389A8713862A}" srcId="{51654E54-9D89-4BEC-8C24-76A040D05E8A}" destId="{9DB172D8-A2CA-4D51-A609-6C9CD5F86050}" srcOrd="1" destOrd="0" parTransId="{FB031F27-1281-4955-9C14-0EB5323E26E3}" sibTransId="{84EFA235-69C7-4FE3-82D4-6B12E4382112}"/>
    <dgm:cxn modelId="{DDB766AF-324D-4036-AFCA-D8EB947F0438}" type="presOf" srcId="{816F802C-6C20-48B1-B39A-FA69EB655A60}" destId="{C00F3852-B28D-4359-A79B-E357EC0BA77E}" srcOrd="0" destOrd="0" presId="urn:microsoft.com/office/officeart/2005/8/layout/hList3"/>
    <dgm:cxn modelId="{283687B1-9B31-4451-BC8A-07C4C3BD40CA}" srcId="{816F802C-6C20-48B1-B39A-FA69EB655A60}" destId="{51C64A40-A376-4ED1-8724-FCD5AF91EFE4}" srcOrd="1" destOrd="0" parTransId="{DB6523D2-F980-410C-B63B-FF9E879EBEF3}" sibTransId="{ABE74C5B-0046-4E9F-8067-7457D8C9D057}"/>
    <dgm:cxn modelId="{4D83CEC3-AE91-4FC7-AD1F-53D6AD7A6C7A}" type="presOf" srcId="{B17A1DCA-B5E6-441E-AD3C-E37E6553873C}" destId="{6F0A9761-314C-4A82-A87D-85129F98AED8}" srcOrd="0" destOrd="0" presId="urn:microsoft.com/office/officeart/2005/8/layout/hList3"/>
    <dgm:cxn modelId="{FE10AED0-F4BF-4D1A-9C0A-08848D0A95CB}" srcId="{816F802C-6C20-48B1-B39A-FA69EB655A60}" destId="{B17A1DCA-B5E6-441E-AD3C-E37E6553873C}" srcOrd="2" destOrd="0" parTransId="{79992B7B-63CF-4974-ACFB-501E195426FD}" sibTransId="{CB4943CA-ABFB-4BF7-9CA9-43360B264456}"/>
    <dgm:cxn modelId="{23ABEADF-F4C8-4EC0-8220-D497240DD9A2}" srcId="{51654E54-9D89-4BEC-8C24-76A040D05E8A}" destId="{C8A97EF2-EA9B-4FD2-B70F-D0F1331F0D7C}" srcOrd="2" destOrd="0" parTransId="{B8283D13-B050-4C63-A2F3-273FAD8CBD25}" sibTransId="{50473708-7A81-4619-81A8-259CEF83DA96}"/>
    <dgm:cxn modelId="{4443DB18-489F-46EB-B5F4-0FBF466DD139}" type="presParOf" srcId="{BDE662A8-54F0-4424-AE73-2F2030FBE6F5}" destId="{C00F3852-B28D-4359-A79B-E357EC0BA77E}" srcOrd="0" destOrd="0" presId="urn:microsoft.com/office/officeart/2005/8/layout/hList3"/>
    <dgm:cxn modelId="{207F0791-1B6D-45F4-8A0C-CEFE8D873E86}" type="presParOf" srcId="{BDE662A8-54F0-4424-AE73-2F2030FBE6F5}" destId="{BD768433-8AD3-4186-AC5A-8EA4EFE2B1F4}" srcOrd="1" destOrd="0" presId="urn:microsoft.com/office/officeart/2005/8/layout/hList3"/>
    <dgm:cxn modelId="{559E760E-DFBB-4996-A660-CC5B9A45C69C}" type="presParOf" srcId="{BD768433-8AD3-4186-AC5A-8EA4EFE2B1F4}" destId="{66B1ABB0-FA47-4E12-B19A-AB310D70350E}" srcOrd="0" destOrd="0" presId="urn:microsoft.com/office/officeart/2005/8/layout/hList3"/>
    <dgm:cxn modelId="{82A26733-F944-4E99-AFE6-C4D4264A4FA3}" type="presParOf" srcId="{BD768433-8AD3-4186-AC5A-8EA4EFE2B1F4}" destId="{BA76B43F-5C73-4B48-B05F-FC090BACFFE8}" srcOrd="1" destOrd="0" presId="urn:microsoft.com/office/officeart/2005/8/layout/hList3"/>
    <dgm:cxn modelId="{BBB32D3D-651B-467A-8514-5113BF40D895}" type="presParOf" srcId="{BD768433-8AD3-4186-AC5A-8EA4EFE2B1F4}" destId="{6F0A9761-314C-4A82-A87D-85129F98AED8}" srcOrd="2" destOrd="0" presId="urn:microsoft.com/office/officeart/2005/8/layout/hList3"/>
    <dgm:cxn modelId="{916614D3-8099-4A9C-950E-592AB4D16A91}" type="presParOf" srcId="{BD768433-8AD3-4186-AC5A-8EA4EFE2B1F4}" destId="{E06BC0A9-93D2-448A-98D0-83276BBFB996}" srcOrd="3" destOrd="0" presId="urn:microsoft.com/office/officeart/2005/8/layout/hList3"/>
    <dgm:cxn modelId="{C4A02BDC-7E37-49BC-B3A5-BB978D7044E6}" type="presParOf" srcId="{BDE662A8-54F0-4424-AE73-2F2030FBE6F5}" destId="{9997EC42-61DE-450E-B440-28DF3FFA615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B08263-8E50-4628-A1B7-1EF92C4C505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C62B20-0EE7-4380-BBBB-FD0654C53376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2800" dirty="0"/>
            <a:t>Потребности</a:t>
          </a:r>
        </a:p>
      </dgm:t>
    </dgm:pt>
    <dgm:pt modelId="{EBAAE5ED-ABDA-44F9-B624-F05101DA74B2}" type="parTrans" cxnId="{83FADE8A-49D3-44CE-A34F-C416F4887BD7}">
      <dgm:prSet/>
      <dgm:spPr/>
      <dgm:t>
        <a:bodyPr/>
        <a:lstStyle/>
        <a:p>
          <a:endParaRPr lang="ru-RU"/>
        </a:p>
      </dgm:t>
    </dgm:pt>
    <dgm:pt modelId="{561C6241-B037-453B-A26E-95B9CBAB0C7A}" type="sibTrans" cxnId="{83FADE8A-49D3-44CE-A34F-C416F4887BD7}">
      <dgm:prSet/>
      <dgm:spPr/>
      <dgm:t>
        <a:bodyPr/>
        <a:lstStyle/>
        <a:p>
          <a:endParaRPr lang="ru-RU"/>
        </a:p>
      </dgm:t>
    </dgm:pt>
    <dgm:pt modelId="{76A1E66E-30DA-4928-8298-4096024D4AEF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биофизические и экологические</a:t>
          </a:r>
        </a:p>
      </dgm:t>
    </dgm:pt>
    <dgm:pt modelId="{B8290D9F-5FCD-4FB7-88A0-71E3F92962CC}" type="parTrans" cxnId="{4D851F92-04CE-4CC5-86C1-50665A873242}">
      <dgm:prSet/>
      <dgm:spPr/>
      <dgm:t>
        <a:bodyPr/>
        <a:lstStyle/>
        <a:p>
          <a:endParaRPr lang="ru-RU"/>
        </a:p>
      </dgm:t>
    </dgm:pt>
    <dgm:pt modelId="{FE03FA1B-8615-48CC-9246-79E9D608B5AC}" type="sibTrans" cxnId="{4D851F92-04CE-4CC5-86C1-50665A873242}">
      <dgm:prSet/>
      <dgm:spPr/>
      <dgm:t>
        <a:bodyPr/>
        <a:lstStyle/>
        <a:p>
          <a:endParaRPr lang="ru-RU"/>
        </a:p>
      </dgm:t>
    </dgm:pt>
    <dgm:pt modelId="{E4908449-8DB2-4A04-A4E6-FF401AD08CFA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социальные</a:t>
          </a:r>
        </a:p>
      </dgm:t>
    </dgm:pt>
    <dgm:pt modelId="{24D31A3C-8118-43D6-98A4-451C2590A9EE}" type="parTrans" cxnId="{0A94FA98-7F43-4652-80ED-A0EF9BA47EE0}">
      <dgm:prSet/>
      <dgm:spPr/>
      <dgm:t>
        <a:bodyPr/>
        <a:lstStyle/>
        <a:p>
          <a:endParaRPr lang="ru-RU"/>
        </a:p>
      </dgm:t>
    </dgm:pt>
    <dgm:pt modelId="{9CE5C4AB-B608-49DA-A5F2-BF8AB91FA059}" type="sibTrans" cxnId="{0A94FA98-7F43-4652-80ED-A0EF9BA47EE0}">
      <dgm:prSet/>
      <dgm:spPr/>
      <dgm:t>
        <a:bodyPr/>
        <a:lstStyle/>
        <a:p>
          <a:endParaRPr lang="ru-RU"/>
        </a:p>
      </dgm:t>
    </dgm:pt>
    <dgm:pt modelId="{D7371CEA-2EC1-4743-9A45-123B06352F76}">
      <dgm:prSet phldrT="[Текст]"/>
      <dgm:spPr>
        <a:solidFill>
          <a:schemeClr val="bg2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институциональны</a:t>
          </a:r>
          <a:r>
            <a:rPr lang="ru-RU" dirty="0"/>
            <a:t>е</a:t>
          </a:r>
        </a:p>
      </dgm:t>
    </dgm:pt>
    <dgm:pt modelId="{C9D67A63-AC69-4C27-B05A-C3894DF060D6}" type="parTrans" cxnId="{8DEE2B8C-0CF4-471A-BBF8-E29AC77CFE7A}">
      <dgm:prSet/>
      <dgm:spPr/>
      <dgm:t>
        <a:bodyPr/>
        <a:lstStyle/>
        <a:p>
          <a:endParaRPr lang="ru-RU"/>
        </a:p>
      </dgm:t>
    </dgm:pt>
    <dgm:pt modelId="{7C45EFA5-EACE-4779-9CFD-01FCC9A9E146}" type="sibTrans" cxnId="{8DEE2B8C-0CF4-471A-BBF8-E29AC77CFE7A}">
      <dgm:prSet/>
      <dgm:spPr/>
      <dgm:t>
        <a:bodyPr/>
        <a:lstStyle/>
        <a:p>
          <a:endParaRPr lang="ru-RU"/>
        </a:p>
      </dgm:t>
    </dgm:pt>
    <dgm:pt modelId="{664E34E3-A405-4C9E-BFFF-5952370CF963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0" dirty="0">
              <a:solidFill>
                <a:schemeClr val="tx1"/>
              </a:solidFill>
            </a:rPr>
            <a:t>потребность в привлечении частного сектора </a:t>
          </a:r>
        </a:p>
      </dgm:t>
    </dgm:pt>
    <dgm:pt modelId="{D3A5606A-5009-4329-BC48-67313A7C9991}" type="parTrans" cxnId="{1644D908-81CE-418F-8A23-54AD717FD63F}">
      <dgm:prSet/>
      <dgm:spPr/>
      <dgm:t>
        <a:bodyPr/>
        <a:lstStyle/>
        <a:p>
          <a:endParaRPr lang="ru-RU"/>
        </a:p>
      </dgm:t>
    </dgm:pt>
    <dgm:pt modelId="{0B141515-7D51-4563-9557-7588645FD967}" type="sibTrans" cxnId="{1644D908-81CE-418F-8A23-54AD717FD63F}">
      <dgm:prSet/>
      <dgm:spPr/>
      <dgm:t>
        <a:bodyPr/>
        <a:lstStyle/>
        <a:p>
          <a:endParaRPr lang="ru-RU"/>
        </a:p>
      </dgm:t>
    </dgm:pt>
    <dgm:pt modelId="{E79BB571-B62F-4810-9240-B1BFBB716BC4}" type="pres">
      <dgm:prSet presAssocID="{14B08263-8E50-4628-A1B7-1EF92C4C505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2028E88-A28D-47D4-ABDB-84E91922263A}" type="pres">
      <dgm:prSet presAssocID="{91C62B20-0EE7-4380-BBBB-FD0654C53376}" presName="root1" presStyleCnt="0"/>
      <dgm:spPr/>
    </dgm:pt>
    <dgm:pt modelId="{3DC7E20F-C0EB-4F99-9713-1BFD6361ABA0}" type="pres">
      <dgm:prSet presAssocID="{91C62B20-0EE7-4380-BBBB-FD0654C53376}" presName="LevelOneTextNode" presStyleLbl="node0" presStyleIdx="0" presStyleCnt="1">
        <dgm:presLayoutVars>
          <dgm:chPref val="3"/>
        </dgm:presLayoutVars>
      </dgm:prSet>
      <dgm:spPr/>
    </dgm:pt>
    <dgm:pt modelId="{AE44EAD8-707A-4A58-91D2-0E5CDB87D063}" type="pres">
      <dgm:prSet presAssocID="{91C62B20-0EE7-4380-BBBB-FD0654C53376}" presName="level2hierChild" presStyleCnt="0"/>
      <dgm:spPr/>
    </dgm:pt>
    <dgm:pt modelId="{9B26575E-628D-4390-A784-B3077AB1810B}" type="pres">
      <dgm:prSet presAssocID="{B8290D9F-5FCD-4FB7-88A0-71E3F92962CC}" presName="conn2-1" presStyleLbl="parChTrans1D2" presStyleIdx="0" presStyleCnt="4"/>
      <dgm:spPr/>
    </dgm:pt>
    <dgm:pt modelId="{833B99A8-5868-4ECF-A3D4-AC55084E2AF8}" type="pres">
      <dgm:prSet presAssocID="{B8290D9F-5FCD-4FB7-88A0-71E3F92962CC}" presName="connTx" presStyleLbl="parChTrans1D2" presStyleIdx="0" presStyleCnt="4"/>
      <dgm:spPr/>
    </dgm:pt>
    <dgm:pt modelId="{A28176EE-A831-43B9-BAC7-0A21042CA020}" type="pres">
      <dgm:prSet presAssocID="{76A1E66E-30DA-4928-8298-4096024D4AEF}" presName="root2" presStyleCnt="0"/>
      <dgm:spPr/>
    </dgm:pt>
    <dgm:pt modelId="{A990A9D4-7D7F-4209-9084-17BA40DB1EEA}" type="pres">
      <dgm:prSet presAssocID="{76A1E66E-30DA-4928-8298-4096024D4AEF}" presName="LevelTwoTextNode" presStyleLbl="node2" presStyleIdx="0" presStyleCnt="4">
        <dgm:presLayoutVars>
          <dgm:chPref val="3"/>
        </dgm:presLayoutVars>
      </dgm:prSet>
      <dgm:spPr/>
    </dgm:pt>
    <dgm:pt modelId="{767F19C1-78AE-4DB1-8FDB-8862B220D412}" type="pres">
      <dgm:prSet presAssocID="{76A1E66E-30DA-4928-8298-4096024D4AEF}" presName="level3hierChild" presStyleCnt="0"/>
      <dgm:spPr/>
    </dgm:pt>
    <dgm:pt modelId="{DAD994FF-2C13-4405-B447-A244001AC753}" type="pres">
      <dgm:prSet presAssocID="{24D31A3C-8118-43D6-98A4-451C2590A9EE}" presName="conn2-1" presStyleLbl="parChTrans1D2" presStyleIdx="1" presStyleCnt="4"/>
      <dgm:spPr/>
    </dgm:pt>
    <dgm:pt modelId="{76C0B81E-4BFA-448C-9D8B-B012115C4010}" type="pres">
      <dgm:prSet presAssocID="{24D31A3C-8118-43D6-98A4-451C2590A9EE}" presName="connTx" presStyleLbl="parChTrans1D2" presStyleIdx="1" presStyleCnt="4"/>
      <dgm:spPr/>
    </dgm:pt>
    <dgm:pt modelId="{ACCC07D0-14F7-483D-86CF-A0120CF1CA9F}" type="pres">
      <dgm:prSet presAssocID="{E4908449-8DB2-4A04-A4E6-FF401AD08CFA}" presName="root2" presStyleCnt="0"/>
      <dgm:spPr/>
    </dgm:pt>
    <dgm:pt modelId="{E7AE77C8-6741-42E1-B9DD-AC6218D8B9DC}" type="pres">
      <dgm:prSet presAssocID="{E4908449-8DB2-4A04-A4E6-FF401AD08CFA}" presName="LevelTwoTextNode" presStyleLbl="node2" presStyleIdx="1" presStyleCnt="4">
        <dgm:presLayoutVars>
          <dgm:chPref val="3"/>
        </dgm:presLayoutVars>
      </dgm:prSet>
      <dgm:spPr/>
    </dgm:pt>
    <dgm:pt modelId="{DB535857-A8E9-4BEF-9FAB-3EF44677ADDA}" type="pres">
      <dgm:prSet presAssocID="{E4908449-8DB2-4A04-A4E6-FF401AD08CFA}" presName="level3hierChild" presStyleCnt="0"/>
      <dgm:spPr/>
    </dgm:pt>
    <dgm:pt modelId="{D3A20FFA-BABC-4BDD-8CD2-1151B96BC9D4}" type="pres">
      <dgm:prSet presAssocID="{C9D67A63-AC69-4C27-B05A-C3894DF060D6}" presName="conn2-1" presStyleLbl="parChTrans1D2" presStyleIdx="2" presStyleCnt="4"/>
      <dgm:spPr/>
    </dgm:pt>
    <dgm:pt modelId="{FB6D022F-0586-4438-917D-A40E0B246D6D}" type="pres">
      <dgm:prSet presAssocID="{C9D67A63-AC69-4C27-B05A-C3894DF060D6}" presName="connTx" presStyleLbl="parChTrans1D2" presStyleIdx="2" presStyleCnt="4"/>
      <dgm:spPr/>
    </dgm:pt>
    <dgm:pt modelId="{DB4AFF35-CC68-4F21-AD5B-615FE6E40F51}" type="pres">
      <dgm:prSet presAssocID="{D7371CEA-2EC1-4743-9A45-123B06352F76}" presName="root2" presStyleCnt="0"/>
      <dgm:spPr/>
    </dgm:pt>
    <dgm:pt modelId="{06A8498F-D05F-47DF-8AF5-DC772694DA0A}" type="pres">
      <dgm:prSet presAssocID="{D7371CEA-2EC1-4743-9A45-123B06352F76}" presName="LevelTwoTextNode" presStyleLbl="node2" presStyleIdx="2" presStyleCnt="4">
        <dgm:presLayoutVars>
          <dgm:chPref val="3"/>
        </dgm:presLayoutVars>
      </dgm:prSet>
      <dgm:spPr/>
    </dgm:pt>
    <dgm:pt modelId="{A82A8770-F209-4CA7-9356-3FCA7E4E0508}" type="pres">
      <dgm:prSet presAssocID="{D7371CEA-2EC1-4743-9A45-123B06352F76}" presName="level3hierChild" presStyleCnt="0"/>
      <dgm:spPr/>
    </dgm:pt>
    <dgm:pt modelId="{3DC4A170-2319-4868-8DA8-CCC54E846253}" type="pres">
      <dgm:prSet presAssocID="{D3A5606A-5009-4329-BC48-67313A7C9991}" presName="conn2-1" presStyleLbl="parChTrans1D2" presStyleIdx="3" presStyleCnt="4"/>
      <dgm:spPr/>
    </dgm:pt>
    <dgm:pt modelId="{48868E9F-9AAB-4574-A7CE-16893E5FDA45}" type="pres">
      <dgm:prSet presAssocID="{D3A5606A-5009-4329-BC48-67313A7C9991}" presName="connTx" presStyleLbl="parChTrans1D2" presStyleIdx="3" presStyleCnt="4"/>
      <dgm:spPr/>
    </dgm:pt>
    <dgm:pt modelId="{E9593043-5BBF-4A25-95F5-1C3BB8C977F4}" type="pres">
      <dgm:prSet presAssocID="{664E34E3-A405-4C9E-BFFF-5952370CF963}" presName="root2" presStyleCnt="0"/>
      <dgm:spPr/>
    </dgm:pt>
    <dgm:pt modelId="{0111BAB8-6F13-429A-8464-D53E4816A31E}" type="pres">
      <dgm:prSet presAssocID="{664E34E3-A405-4C9E-BFFF-5952370CF963}" presName="LevelTwoTextNode" presStyleLbl="node2" presStyleIdx="3" presStyleCnt="4">
        <dgm:presLayoutVars>
          <dgm:chPref val="3"/>
        </dgm:presLayoutVars>
      </dgm:prSet>
      <dgm:spPr/>
    </dgm:pt>
    <dgm:pt modelId="{21094987-208A-4C0B-B531-2C9A1384C2F8}" type="pres">
      <dgm:prSet presAssocID="{664E34E3-A405-4C9E-BFFF-5952370CF963}" presName="level3hierChild" presStyleCnt="0"/>
      <dgm:spPr/>
    </dgm:pt>
  </dgm:ptLst>
  <dgm:cxnLst>
    <dgm:cxn modelId="{2A4DD002-0B0B-420D-B045-7359232EA3FC}" type="presOf" srcId="{91C62B20-0EE7-4380-BBBB-FD0654C53376}" destId="{3DC7E20F-C0EB-4F99-9713-1BFD6361ABA0}" srcOrd="0" destOrd="0" presId="urn:microsoft.com/office/officeart/2008/layout/HorizontalMultiLevelHierarchy"/>
    <dgm:cxn modelId="{2D2B3106-4C02-4C13-B6A4-6FC3650D9441}" type="presOf" srcId="{D3A5606A-5009-4329-BC48-67313A7C9991}" destId="{3DC4A170-2319-4868-8DA8-CCC54E846253}" srcOrd="0" destOrd="0" presId="urn:microsoft.com/office/officeart/2008/layout/HorizontalMultiLevelHierarchy"/>
    <dgm:cxn modelId="{1644D908-81CE-418F-8A23-54AD717FD63F}" srcId="{91C62B20-0EE7-4380-BBBB-FD0654C53376}" destId="{664E34E3-A405-4C9E-BFFF-5952370CF963}" srcOrd="3" destOrd="0" parTransId="{D3A5606A-5009-4329-BC48-67313A7C9991}" sibTransId="{0B141515-7D51-4563-9557-7588645FD967}"/>
    <dgm:cxn modelId="{1901451A-7709-41CB-BAC3-785F68508D2B}" type="presOf" srcId="{D3A5606A-5009-4329-BC48-67313A7C9991}" destId="{48868E9F-9AAB-4574-A7CE-16893E5FDA45}" srcOrd="1" destOrd="0" presId="urn:microsoft.com/office/officeart/2008/layout/HorizontalMultiLevelHierarchy"/>
    <dgm:cxn modelId="{E333961D-FCCE-4E3E-962D-45241E82F31A}" type="presOf" srcId="{14B08263-8E50-4628-A1B7-1EF92C4C5059}" destId="{E79BB571-B62F-4810-9240-B1BFBB716BC4}" srcOrd="0" destOrd="0" presId="urn:microsoft.com/office/officeart/2008/layout/HorizontalMultiLevelHierarchy"/>
    <dgm:cxn modelId="{10C08338-CAD1-4FDB-BE1C-C037BC73F4AC}" type="presOf" srcId="{24D31A3C-8118-43D6-98A4-451C2590A9EE}" destId="{DAD994FF-2C13-4405-B447-A244001AC753}" srcOrd="0" destOrd="0" presId="urn:microsoft.com/office/officeart/2008/layout/HorizontalMultiLevelHierarchy"/>
    <dgm:cxn modelId="{709C135B-260C-498F-9EFC-0068A9C2C5C5}" type="presOf" srcId="{B8290D9F-5FCD-4FB7-88A0-71E3F92962CC}" destId="{9B26575E-628D-4390-A784-B3077AB1810B}" srcOrd="0" destOrd="0" presId="urn:microsoft.com/office/officeart/2008/layout/HorizontalMultiLevelHierarchy"/>
    <dgm:cxn modelId="{83FADE8A-49D3-44CE-A34F-C416F4887BD7}" srcId="{14B08263-8E50-4628-A1B7-1EF92C4C5059}" destId="{91C62B20-0EE7-4380-BBBB-FD0654C53376}" srcOrd="0" destOrd="0" parTransId="{EBAAE5ED-ABDA-44F9-B624-F05101DA74B2}" sibTransId="{561C6241-B037-453B-A26E-95B9CBAB0C7A}"/>
    <dgm:cxn modelId="{8DEE2B8C-0CF4-471A-BBF8-E29AC77CFE7A}" srcId="{91C62B20-0EE7-4380-BBBB-FD0654C53376}" destId="{D7371CEA-2EC1-4743-9A45-123B06352F76}" srcOrd="2" destOrd="0" parTransId="{C9D67A63-AC69-4C27-B05A-C3894DF060D6}" sibTransId="{7C45EFA5-EACE-4779-9CFD-01FCC9A9E146}"/>
    <dgm:cxn modelId="{4D851F92-04CE-4CC5-86C1-50665A873242}" srcId="{91C62B20-0EE7-4380-BBBB-FD0654C53376}" destId="{76A1E66E-30DA-4928-8298-4096024D4AEF}" srcOrd="0" destOrd="0" parTransId="{B8290D9F-5FCD-4FB7-88A0-71E3F92962CC}" sibTransId="{FE03FA1B-8615-48CC-9246-79E9D608B5AC}"/>
    <dgm:cxn modelId="{C5254392-F705-4D0F-B51C-EAF79EECA15F}" type="presOf" srcId="{D7371CEA-2EC1-4743-9A45-123B06352F76}" destId="{06A8498F-D05F-47DF-8AF5-DC772694DA0A}" srcOrd="0" destOrd="0" presId="urn:microsoft.com/office/officeart/2008/layout/HorizontalMultiLevelHierarchy"/>
    <dgm:cxn modelId="{0A94FA98-7F43-4652-80ED-A0EF9BA47EE0}" srcId="{91C62B20-0EE7-4380-BBBB-FD0654C53376}" destId="{E4908449-8DB2-4A04-A4E6-FF401AD08CFA}" srcOrd="1" destOrd="0" parTransId="{24D31A3C-8118-43D6-98A4-451C2590A9EE}" sibTransId="{9CE5C4AB-B608-49DA-A5F2-BF8AB91FA059}"/>
    <dgm:cxn modelId="{F23EEB9C-F916-4EF7-9169-1046F0ADE4DD}" type="presOf" srcId="{B8290D9F-5FCD-4FB7-88A0-71E3F92962CC}" destId="{833B99A8-5868-4ECF-A3D4-AC55084E2AF8}" srcOrd="1" destOrd="0" presId="urn:microsoft.com/office/officeart/2008/layout/HorizontalMultiLevelHierarchy"/>
    <dgm:cxn modelId="{A605349F-4DE5-4281-9717-C9A242A75D24}" type="presOf" srcId="{C9D67A63-AC69-4C27-B05A-C3894DF060D6}" destId="{FB6D022F-0586-4438-917D-A40E0B246D6D}" srcOrd="1" destOrd="0" presId="urn:microsoft.com/office/officeart/2008/layout/HorizontalMultiLevelHierarchy"/>
    <dgm:cxn modelId="{723BD7A4-1C0E-47D9-B07E-C458953A34AE}" type="presOf" srcId="{E4908449-8DB2-4A04-A4E6-FF401AD08CFA}" destId="{E7AE77C8-6741-42E1-B9DD-AC6218D8B9DC}" srcOrd="0" destOrd="0" presId="urn:microsoft.com/office/officeart/2008/layout/HorizontalMultiLevelHierarchy"/>
    <dgm:cxn modelId="{38DDF8AF-F5CC-4D84-B64A-3947B26DC1CF}" type="presOf" srcId="{664E34E3-A405-4C9E-BFFF-5952370CF963}" destId="{0111BAB8-6F13-429A-8464-D53E4816A31E}" srcOrd="0" destOrd="0" presId="urn:microsoft.com/office/officeart/2008/layout/HorizontalMultiLevelHierarchy"/>
    <dgm:cxn modelId="{56C8CBB8-DB4E-4091-9784-FB9CC9A08B79}" type="presOf" srcId="{76A1E66E-30DA-4928-8298-4096024D4AEF}" destId="{A990A9D4-7D7F-4209-9084-17BA40DB1EEA}" srcOrd="0" destOrd="0" presId="urn:microsoft.com/office/officeart/2008/layout/HorizontalMultiLevelHierarchy"/>
    <dgm:cxn modelId="{2F01DBE8-A919-402F-8FA0-BCEABFA22D12}" type="presOf" srcId="{C9D67A63-AC69-4C27-B05A-C3894DF060D6}" destId="{D3A20FFA-BABC-4BDD-8CD2-1151B96BC9D4}" srcOrd="0" destOrd="0" presId="urn:microsoft.com/office/officeart/2008/layout/HorizontalMultiLevelHierarchy"/>
    <dgm:cxn modelId="{54D92CF8-B775-4AFB-A9BE-5836E664EC7D}" type="presOf" srcId="{24D31A3C-8118-43D6-98A4-451C2590A9EE}" destId="{76C0B81E-4BFA-448C-9D8B-B012115C4010}" srcOrd="1" destOrd="0" presId="urn:microsoft.com/office/officeart/2008/layout/HorizontalMultiLevelHierarchy"/>
    <dgm:cxn modelId="{08AEF49C-A9DB-4F2F-9701-E4C6E65A5BA6}" type="presParOf" srcId="{E79BB571-B62F-4810-9240-B1BFBB716BC4}" destId="{32028E88-A28D-47D4-ABDB-84E91922263A}" srcOrd="0" destOrd="0" presId="urn:microsoft.com/office/officeart/2008/layout/HorizontalMultiLevelHierarchy"/>
    <dgm:cxn modelId="{239EB40B-CADC-450D-A0BA-1A78393050BA}" type="presParOf" srcId="{32028E88-A28D-47D4-ABDB-84E91922263A}" destId="{3DC7E20F-C0EB-4F99-9713-1BFD6361ABA0}" srcOrd="0" destOrd="0" presId="urn:microsoft.com/office/officeart/2008/layout/HorizontalMultiLevelHierarchy"/>
    <dgm:cxn modelId="{9A095A67-7713-46A9-ACF6-8D58EBE3A441}" type="presParOf" srcId="{32028E88-A28D-47D4-ABDB-84E91922263A}" destId="{AE44EAD8-707A-4A58-91D2-0E5CDB87D063}" srcOrd="1" destOrd="0" presId="urn:microsoft.com/office/officeart/2008/layout/HorizontalMultiLevelHierarchy"/>
    <dgm:cxn modelId="{32096249-1396-4F15-9118-2B5698A69DE9}" type="presParOf" srcId="{AE44EAD8-707A-4A58-91D2-0E5CDB87D063}" destId="{9B26575E-628D-4390-A784-B3077AB1810B}" srcOrd="0" destOrd="0" presId="urn:microsoft.com/office/officeart/2008/layout/HorizontalMultiLevelHierarchy"/>
    <dgm:cxn modelId="{510AEB60-7816-497D-8F4E-7A2B9CBE2019}" type="presParOf" srcId="{9B26575E-628D-4390-A784-B3077AB1810B}" destId="{833B99A8-5868-4ECF-A3D4-AC55084E2AF8}" srcOrd="0" destOrd="0" presId="urn:microsoft.com/office/officeart/2008/layout/HorizontalMultiLevelHierarchy"/>
    <dgm:cxn modelId="{1BC78BE3-63BB-430E-988C-5151DA3BC341}" type="presParOf" srcId="{AE44EAD8-707A-4A58-91D2-0E5CDB87D063}" destId="{A28176EE-A831-43B9-BAC7-0A21042CA020}" srcOrd="1" destOrd="0" presId="urn:microsoft.com/office/officeart/2008/layout/HorizontalMultiLevelHierarchy"/>
    <dgm:cxn modelId="{F4CEC152-1D5C-4160-8B40-1685D0ECD0FE}" type="presParOf" srcId="{A28176EE-A831-43B9-BAC7-0A21042CA020}" destId="{A990A9D4-7D7F-4209-9084-17BA40DB1EEA}" srcOrd="0" destOrd="0" presId="urn:microsoft.com/office/officeart/2008/layout/HorizontalMultiLevelHierarchy"/>
    <dgm:cxn modelId="{708BE9A2-A59A-4158-9D04-B40A968C7C00}" type="presParOf" srcId="{A28176EE-A831-43B9-BAC7-0A21042CA020}" destId="{767F19C1-78AE-4DB1-8FDB-8862B220D412}" srcOrd="1" destOrd="0" presId="urn:microsoft.com/office/officeart/2008/layout/HorizontalMultiLevelHierarchy"/>
    <dgm:cxn modelId="{2DE74F4E-1DD1-4778-ADFA-3EA6A47B6D2F}" type="presParOf" srcId="{AE44EAD8-707A-4A58-91D2-0E5CDB87D063}" destId="{DAD994FF-2C13-4405-B447-A244001AC753}" srcOrd="2" destOrd="0" presId="urn:microsoft.com/office/officeart/2008/layout/HorizontalMultiLevelHierarchy"/>
    <dgm:cxn modelId="{71A6F93F-758F-499E-ADA1-C712B3EE58A1}" type="presParOf" srcId="{DAD994FF-2C13-4405-B447-A244001AC753}" destId="{76C0B81E-4BFA-448C-9D8B-B012115C4010}" srcOrd="0" destOrd="0" presId="urn:microsoft.com/office/officeart/2008/layout/HorizontalMultiLevelHierarchy"/>
    <dgm:cxn modelId="{E1294747-E429-482D-B70E-4B0918629874}" type="presParOf" srcId="{AE44EAD8-707A-4A58-91D2-0E5CDB87D063}" destId="{ACCC07D0-14F7-483D-86CF-A0120CF1CA9F}" srcOrd="3" destOrd="0" presId="urn:microsoft.com/office/officeart/2008/layout/HorizontalMultiLevelHierarchy"/>
    <dgm:cxn modelId="{239D5291-517B-46C2-B57A-F1DF523D6809}" type="presParOf" srcId="{ACCC07D0-14F7-483D-86CF-A0120CF1CA9F}" destId="{E7AE77C8-6741-42E1-B9DD-AC6218D8B9DC}" srcOrd="0" destOrd="0" presId="urn:microsoft.com/office/officeart/2008/layout/HorizontalMultiLevelHierarchy"/>
    <dgm:cxn modelId="{398E3F82-0C26-4E1F-8707-42295664CD64}" type="presParOf" srcId="{ACCC07D0-14F7-483D-86CF-A0120CF1CA9F}" destId="{DB535857-A8E9-4BEF-9FAB-3EF44677ADDA}" srcOrd="1" destOrd="0" presId="urn:microsoft.com/office/officeart/2008/layout/HorizontalMultiLevelHierarchy"/>
    <dgm:cxn modelId="{EFFD3350-A4D9-484C-A28F-0C7A34567744}" type="presParOf" srcId="{AE44EAD8-707A-4A58-91D2-0E5CDB87D063}" destId="{D3A20FFA-BABC-4BDD-8CD2-1151B96BC9D4}" srcOrd="4" destOrd="0" presId="urn:microsoft.com/office/officeart/2008/layout/HorizontalMultiLevelHierarchy"/>
    <dgm:cxn modelId="{37A5156F-6CC4-4B55-8E55-9F04311E4963}" type="presParOf" srcId="{D3A20FFA-BABC-4BDD-8CD2-1151B96BC9D4}" destId="{FB6D022F-0586-4438-917D-A40E0B246D6D}" srcOrd="0" destOrd="0" presId="urn:microsoft.com/office/officeart/2008/layout/HorizontalMultiLevelHierarchy"/>
    <dgm:cxn modelId="{7526A735-640D-4BFB-AAFF-767F9211D167}" type="presParOf" srcId="{AE44EAD8-707A-4A58-91D2-0E5CDB87D063}" destId="{DB4AFF35-CC68-4F21-AD5B-615FE6E40F51}" srcOrd="5" destOrd="0" presId="urn:microsoft.com/office/officeart/2008/layout/HorizontalMultiLevelHierarchy"/>
    <dgm:cxn modelId="{B5ACD7D6-70D6-4A35-992F-AFC4F907DDE5}" type="presParOf" srcId="{DB4AFF35-CC68-4F21-AD5B-615FE6E40F51}" destId="{06A8498F-D05F-47DF-8AF5-DC772694DA0A}" srcOrd="0" destOrd="0" presId="urn:microsoft.com/office/officeart/2008/layout/HorizontalMultiLevelHierarchy"/>
    <dgm:cxn modelId="{37134272-5B08-4429-B6A7-3B00F70E422E}" type="presParOf" srcId="{DB4AFF35-CC68-4F21-AD5B-615FE6E40F51}" destId="{A82A8770-F209-4CA7-9356-3FCA7E4E0508}" srcOrd="1" destOrd="0" presId="urn:microsoft.com/office/officeart/2008/layout/HorizontalMultiLevelHierarchy"/>
    <dgm:cxn modelId="{B9FA9D22-2089-4F1A-BCE9-DF17683E7773}" type="presParOf" srcId="{AE44EAD8-707A-4A58-91D2-0E5CDB87D063}" destId="{3DC4A170-2319-4868-8DA8-CCC54E846253}" srcOrd="6" destOrd="0" presId="urn:microsoft.com/office/officeart/2008/layout/HorizontalMultiLevelHierarchy"/>
    <dgm:cxn modelId="{BCCFE32E-29DC-4B79-AAB7-66621550FAC5}" type="presParOf" srcId="{3DC4A170-2319-4868-8DA8-CCC54E846253}" destId="{48868E9F-9AAB-4574-A7CE-16893E5FDA45}" srcOrd="0" destOrd="0" presId="urn:microsoft.com/office/officeart/2008/layout/HorizontalMultiLevelHierarchy"/>
    <dgm:cxn modelId="{9BEAAD14-D7FE-4597-8AD5-BAC9150341A0}" type="presParOf" srcId="{AE44EAD8-707A-4A58-91D2-0E5CDB87D063}" destId="{E9593043-5BBF-4A25-95F5-1C3BB8C977F4}" srcOrd="7" destOrd="0" presId="urn:microsoft.com/office/officeart/2008/layout/HorizontalMultiLevelHierarchy"/>
    <dgm:cxn modelId="{C985C68C-6CE0-46A1-9355-B2E8342C789F}" type="presParOf" srcId="{E9593043-5BBF-4A25-95F5-1C3BB8C977F4}" destId="{0111BAB8-6F13-429A-8464-D53E4816A31E}" srcOrd="0" destOrd="0" presId="urn:microsoft.com/office/officeart/2008/layout/HorizontalMultiLevelHierarchy"/>
    <dgm:cxn modelId="{CD69E7EF-E9AA-4125-B5F7-CB186F6CE01F}" type="presParOf" srcId="{E9593043-5BBF-4A25-95F5-1C3BB8C977F4}" destId="{21094987-208A-4C0B-B531-2C9A1384C2F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764CD8-D7CE-4CCB-A34B-0D0D8F049EC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15EFF2-AC02-4878-8EAB-AFC5BDA6B0A4}">
      <dgm:prSet phldrT="[Текст]"/>
      <dgm:spPr/>
      <dgm:t>
        <a:bodyPr/>
        <a:lstStyle/>
        <a:p>
          <a:r>
            <a:rPr lang="ru-RU"/>
            <a:t>Инфраструктурные</a:t>
          </a:r>
        </a:p>
      </dgm:t>
    </dgm:pt>
    <dgm:pt modelId="{630AD2E9-DB02-4212-BD49-36902FC23257}" type="parTrans" cxnId="{0DC060FE-1DA5-4748-A892-63EFF4CDA478}">
      <dgm:prSet/>
      <dgm:spPr/>
      <dgm:t>
        <a:bodyPr/>
        <a:lstStyle/>
        <a:p>
          <a:endParaRPr lang="ru-RU"/>
        </a:p>
      </dgm:t>
    </dgm:pt>
    <dgm:pt modelId="{698D1BCB-61EE-4ACA-B6D5-592CDE7C15CF}" type="sibTrans" cxnId="{0DC060FE-1DA5-4748-A892-63EFF4CDA478}">
      <dgm:prSet/>
      <dgm:spPr/>
      <dgm:t>
        <a:bodyPr/>
        <a:lstStyle/>
        <a:p>
          <a:endParaRPr lang="ru-RU"/>
        </a:p>
      </dgm:t>
    </dgm:pt>
    <dgm:pt modelId="{BD5BB5A3-AC06-45C7-B69B-13370FF15602}">
      <dgm:prSet phldrT="[Текст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/>
            <a:t>Инженерные и строительная среда</a:t>
          </a:r>
        </a:p>
      </dgm:t>
    </dgm:pt>
    <dgm:pt modelId="{072BC332-61A0-4F5E-8600-48681E974AA3}" type="parTrans" cxnId="{FB1645C3-619C-49FA-8533-CE54E4021B4B}">
      <dgm:prSet/>
      <dgm:spPr/>
      <dgm:t>
        <a:bodyPr/>
        <a:lstStyle/>
        <a:p>
          <a:endParaRPr lang="ru-RU"/>
        </a:p>
      </dgm:t>
    </dgm:pt>
    <dgm:pt modelId="{45317374-14A3-4105-A47A-0F01B98DBC82}" type="sibTrans" cxnId="{FB1645C3-619C-49FA-8533-CE54E4021B4B}">
      <dgm:prSet/>
      <dgm:spPr/>
      <dgm:t>
        <a:bodyPr/>
        <a:lstStyle/>
        <a:p>
          <a:endParaRPr lang="ru-RU"/>
        </a:p>
      </dgm:t>
    </dgm:pt>
    <dgm:pt modelId="{7F621C64-942C-46A1-9EE0-9D5AC6C6C7B0}">
      <dgm:prSet phldrT="[Текст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/>
            <a:t>Услуги</a:t>
          </a:r>
        </a:p>
      </dgm:t>
    </dgm:pt>
    <dgm:pt modelId="{C8F7F09F-A2CB-4E0D-B5C0-0076593E77DB}" type="parTrans" cxnId="{6160D0CD-A0EC-4FB9-9C58-D06931361582}">
      <dgm:prSet/>
      <dgm:spPr/>
      <dgm:t>
        <a:bodyPr/>
        <a:lstStyle/>
        <a:p>
          <a:endParaRPr lang="ru-RU"/>
        </a:p>
      </dgm:t>
    </dgm:pt>
    <dgm:pt modelId="{849D0EBE-6E17-472A-B6FE-4DFF0BDB67B0}" type="sibTrans" cxnId="{6160D0CD-A0EC-4FB9-9C58-D06931361582}">
      <dgm:prSet/>
      <dgm:spPr/>
      <dgm:t>
        <a:bodyPr/>
        <a:lstStyle/>
        <a:p>
          <a:endParaRPr lang="ru-RU"/>
        </a:p>
      </dgm:t>
    </dgm:pt>
    <dgm:pt modelId="{D0BECB76-C825-481C-9A4B-733F86AFB262}">
      <dgm:prSet phldrT="[Текст]"/>
      <dgm:spPr/>
      <dgm:t>
        <a:bodyPr/>
        <a:lstStyle/>
        <a:p>
          <a:r>
            <a:rPr lang="ru-RU"/>
            <a:t>Поведенческие (социальные)</a:t>
          </a:r>
        </a:p>
      </dgm:t>
    </dgm:pt>
    <dgm:pt modelId="{FC5A0D02-F389-4F5B-B2CE-A117B05BAE0F}" type="parTrans" cxnId="{9C2109EE-8F67-4CC4-BB1C-CD55F0B37C95}">
      <dgm:prSet/>
      <dgm:spPr/>
      <dgm:t>
        <a:bodyPr/>
        <a:lstStyle/>
        <a:p>
          <a:endParaRPr lang="ru-RU"/>
        </a:p>
      </dgm:t>
    </dgm:pt>
    <dgm:pt modelId="{1B73A8EB-C08E-49C2-B5F2-9F8528FA7219}" type="sibTrans" cxnId="{9C2109EE-8F67-4CC4-BB1C-CD55F0B37C95}">
      <dgm:prSet/>
      <dgm:spPr/>
      <dgm:t>
        <a:bodyPr/>
        <a:lstStyle/>
        <a:p>
          <a:endParaRPr lang="ru-RU"/>
        </a:p>
      </dgm:t>
    </dgm:pt>
    <dgm:pt modelId="{463FF10D-87BF-4FEA-84F3-5D7F7B4F3A0B}">
      <dgm:prSet phldrT="[Текст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Образовательные</a:t>
          </a:r>
        </a:p>
      </dgm:t>
    </dgm:pt>
    <dgm:pt modelId="{F11794EB-AB53-45A4-B291-3A93D8EE9988}" type="parTrans" cxnId="{5308A369-A1E3-4A12-B378-7B2E6B8913BD}">
      <dgm:prSet/>
      <dgm:spPr/>
      <dgm:t>
        <a:bodyPr/>
        <a:lstStyle/>
        <a:p>
          <a:endParaRPr lang="ru-RU"/>
        </a:p>
      </dgm:t>
    </dgm:pt>
    <dgm:pt modelId="{8B884034-4BCE-4114-AF25-EF1086BB2D40}" type="sibTrans" cxnId="{5308A369-A1E3-4A12-B378-7B2E6B8913BD}">
      <dgm:prSet/>
      <dgm:spPr/>
      <dgm:t>
        <a:bodyPr/>
        <a:lstStyle/>
        <a:p>
          <a:endParaRPr lang="ru-RU"/>
        </a:p>
      </dgm:t>
    </dgm:pt>
    <dgm:pt modelId="{8A4DEB87-9CA2-4860-8784-5F5379880708}">
      <dgm:prSet phldrT="[Текст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/>
            <a:t>Поведенческие</a:t>
          </a:r>
        </a:p>
      </dgm:t>
    </dgm:pt>
    <dgm:pt modelId="{70234451-2F35-499E-BA8E-C9D46946C82E}" type="parTrans" cxnId="{894421D3-3228-493D-A40D-62CFE3DA4035}">
      <dgm:prSet/>
      <dgm:spPr/>
      <dgm:t>
        <a:bodyPr/>
        <a:lstStyle/>
        <a:p>
          <a:endParaRPr lang="ru-RU"/>
        </a:p>
      </dgm:t>
    </dgm:pt>
    <dgm:pt modelId="{EE20C2FE-0FA2-49D8-AE77-D68C1C904E1F}" type="sibTrans" cxnId="{894421D3-3228-493D-A40D-62CFE3DA4035}">
      <dgm:prSet/>
      <dgm:spPr/>
      <dgm:t>
        <a:bodyPr/>
        <a:lstStyle/>
        <a:p>
          <a:endParaRPr lang="ru-RU"/>
        </a:p>
      </dgm:t>
    </dgm:pt>
    <dgm:pt modelId="{95575A6D-5BDB-4773-A723-EEBAF2EFE659}">
      <dgm:prSet phldrT="[Текст]"/>
      <dgm:spPr/>
      <dgm:t>
        <a:bodyPr/>
        <a:lstStyle/>
        <a:p>
          <a:r>
            <a:rPr lang="ru-RU"/>
            <a:t>Институциональные</a:t>
          </a:r>
        </a:p>
      </dgm:t>
    </dgm:pt>
    <dgm:pt modelId="{0D1B460A-C4FB-4171-B651-F511C8EC0D67}" type="parTrans" cxnId="{5A9E3E08-00BD-4E37-9AF6-9879666866DC}">
      <dgm:prSet/>
      <dgm:spPr/>
      <dgm:t>
        <a:bodyPr/>
        <a:lstStyle/>
        <a:p>
          <a:endParaRPr lang="ru-RU"/>
        </a:p>
      </dgm:t>
    </dgm:pt>
    <dgm:pt modelId="{12E342E9-767B-496F-9A0B-5C71BCC673C4}" type="sibTrans" cxnId="{5A9E3E08-00BD-4E37-9AF6-9879666866DC}">
      <dgm:prSet/>
      <dgm:spPr/>
      <dgm:t>
        <a:bodyPr/>
        <a:lstStyle/>
        <a:p>
          <a:endParaRPr lang="ru-RU"/>
        </a:p>
      </dgm:t>
    </dgm:pt>
    <dgm:pt modelId="{EDA65420-8CD8-4CAA-A24E-D8D6874EBA17}">
      <dgm:prSet phldrT="[Текст]"/>
      <dgm:spPr/>
      <dgm:t>
        <a:bodyPr/>
        <a:lstStyle/>
        <a:p>
          <a:r>
            <a:rPr lang="ru-RU" dirty="0"/>
            <a:t>Экономические</a:t>
          </a:r>
        </a:p>
      </dgm:t>
    </dgm:pt>
    <dgm:pt modelId="{C73FD4CF-B02E-4366-9711-A7EA1D02CF26}" type="parTrans" cxnId="{40DFF3EC-69D0-4F69-AB13-35BC1DD56082}">
      <dgm:prSet/>
      <dgm:spPr/>
      <dgm:t>
        <a:bodyPr/>
        <a:lstStyle/>
        <a:p>
          <a:endParaRPr lang="ru-RU"/>
        </a:p>
      </dgm:t>
    </dgm:pt>
    <dgm:pt modelId="{C22958D6-9D5A-4764-B4C8-EF7E58111EC0}" type="sibTrans" cxnId="{40DFF3EC-69D0-4F69-AB13-35BC1DD56082}">
      <dgm:prSet/>
      <dgm:spPr/>
      <dgm:t>
        <a:bodyPr/>
        <a:lstStyle/>
        <a:p>
          <a:endParaRPr lang="ru-RU"/>
        </a:p>
      </dgm:t>
    </dgm:pt>
    <dgm:pt modelId="{7436E27E-D6E3-48C2-A694-396F619375AC}">
      <dgm:prSet phldrT="[Текст]"/>
      <dgm:spPr/>
      <dgm:t>
        <a:bodyPr/>
        <a:lstStyle/>
        <a:p>
          <a:r>
            <a:rPr lang="ru-RU"/>
            <a:t>Государственная политика и программы</a:t>
          </a:r>
        </a:p>
      </dgm:t>
    </dgm:pt>
    <dgm:pt modelId="{06F1B91D-8EFC-4FA2-9340-C37447BF7AA5}" type="parTrans" cxnId="{05FC8487-134A-4436-B978-44ECF4962E33}">
      <dgm:prSet/>
      <dgm:spPr/>
      <dgm:t>
        <a:bodyPr/>
        <a:lstStyle/>
        <a:p>
          <a:endParaRPr lang="ru-RU"/>
        </a:p>
      </dgm:t>
    </dgm:pt>
    <dgm:pt modelId="{29A814F0-B118-4F32-A815-4131989EFC9F}" type="sibTrans" cxnId="{05FC8487-134A-4436-B978-44ECF4962E33}">
      <dgm:prSet/>
      <dgm:spPr/>
      <dgm:t>
        <a:bodyPr/>
        <a:lstStyle/>
        <a:p>
          <a:endParaRPr lang="ru-RU"/>
        </a:p>
      </dgm:t>
    </dgm:pt>
    <dgm:pt modelId="{EA1D8CD5-D7DC-468D-A39B-264952D137A5}">
      <dgm:prSet phldrT="[Текст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/>
            <a:t>Технологические</a:t>
          </a:r>
        </a:p>
      </dgm:t>
    </dgm:pt>
    <dgm:pt modelId="{F851E9D9-1E2B-432D-9694-3B0EAE44D849}" type="parTrans" cxnId="{F48BB9E2-174B-43B6-9721-78EB0A257EF7}">
      <dgm:prSet/>
      <dgm:spPr/>
      <dgm:t>
        <a:bodyPr/>
        <a:lstStyle/>
        <a:p>
          <a:endParaRPr lang="ru-RU"/>
        </a:p>
      </dgm:t>
    </dgm:pt>
    <dgm:pt modelId="{BF03B214-E1D5-494D-B639-F54F49D99596}" type="sibTrans" cxnId="{F48BB9E2-174B-43B6-9721-78EB0A257EF7}">
      <dgm:prSet/>
      <dgm:spPr/>
      <dgm:t>
        <a:bodyPr/>
        <a:lstStyle/>
        <a:p>
          <a:endParaRPr lang="ru-RU"/>
        </a:p>
      </dgm:t>
    </dgm:pt>
    <dgm:pt modelId="{7C0AD78C-F77C-47A1-AAD0-31BDFA598849}">
      <dgm:prSet phldrT="[Текст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 err="1"/>
            <a:t>Экосистемные</a:t>
          </a:r>
          <a:endParaRPr lang="ru-RU" b="1" dirty="0"/>
        </a:p>
      </dgm:t>
    </dgm:pt>
    <dgm:pt modelId="{9D9D974A-70F2-487E-8947-08CE1D746029}" type="parTrans" cxnId="{39D0421D-7486-4D5A-BB61-C9605723A549}">
      <dgm:prSet/>
      <dgm:spPr/>
      <dgm:t>
        <a:bodyPr/>
        <a:lstStyle/>
        <a:p>
          <a:endParaRPr lang="ru-RU"/>
        </a:p>
      </dgm:t>
    </dgm:pt>
    <dgm:pt modelId="{FB66A16D-F8F0-48CA-86E6-ACC4C6E67AC0}" type="sibTrans" cxnId="{39D0421D-7486-4D5A-BB61-C9605723A549}">
      <dgm:prSet/>
      <dgm:spPr/>
      <dgm:t>
        <a:bodyPr/>
        <a:lstStyle/>
        <a:p>
          <a:endParaRPr lang="ru-RU"/>
        </a:p>
      </dgm:t>
    </dgm:pt>
    <dgm:pt modelId="{FD3D7C3D-40C2-478C-8C81-F2450A4FB411}">
      <dgm:prSet phldrT="[Текст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Информационные</a:t>
          </a:r>
        </a:p>
      </dgm:t>
    </dgm:pt>
    <dgm:pt modelId="{0A29CCDB-4D1D-48F8-9905-A669AFF51A32}" type="parTrans" cxnId="{96C7E793-F6DE-4289-8C1F-F3D4E0D6BE16}">
      <dgm:prSet/>
      <dgm:spPr/>
      <dgm:t>
        <a:bodyPr/>
        <a:lstStyle/>
        <a:p>
          <a:endParaRPr lang="ru-RU"/>
        </a:p>
      </dgm:t>
    </dgm:pt>
    <dgm:pt modelId="{A6C64D43-38ED-464C-8891-C77146AD2E94}" type="sibTrans" cxnId="{96C7E793-F6DE-4289-8C1F-F3D4E0D6BE16}">
      <dgm:prSet/>
      <dgm:spPr/>
      <dgm:t>
        <a:bodyPr/>
        <a:lstStyle/>
        <a:p>
          <a:endParaRPr lang="ru-RU"/>
        </a:p>
      </dgm:t>
    </dgm:pt>
    <dgm:pt modelId="{177FDE82-0CE6-4F0D-8B95-DF16A2059539}">
      <dgm:prSet phldrT="[Текст]"/>
      <dgm:spPr/>
      <dgm:t>
        <a:bodyPr/>
        <a:lstStyle/>
        <a:p>
          <a:r>
            <a:rPr lang="ru-RU" dirty="0"/>
            <a:t>Законы и нормативные акты</a:t>
          </a:r>
        </a:p>
      </dgm:t>
    </dgm:pt>
    <dgm:pt modelId="{DA874296-C298-4C45-B0B3-9D842BFE2FAF}" type="parTrans" cxnId="{7BE81CF0-00DE-4A8F-86CB-9112FD08F477}">
      <dgm:prSet/>
      <dgm:spPr/>
      <dgm:t>
        <a:bodyPr/>
        <a:lstStyle/>
        <a:p>
          <a:endParaRPr lang="ru-RU"/>
        </a:p>
      </dgm:t>
    </dgm:pt>
    <dgm:pt modelId="{0FA244CE-A248-4B4D-8209-82CF3052D1AD}" type="sibTrans" cxnId="{7BE81CF0-00DE-4A8F-86CB-9112FD08F477}">
      <dgm:prSet/>
      <dgm:spPr/>
      <dgm:t>
        <a:bodyPr/>
        <a:lstStyle/>
        <a:p>
          <a:endParaRPr lang="ru-RU"/>
        </a:p>
      </dgm:t>
    </dgm:pt>
    <dgm:pt modelId="{E6127601-93D5-41C1-88D3-A44205CDD47B}" type="pres">
      <dgm:prSet presAssocID="{CD764CD8-D7CE-4CCB-A34B-0D0D8F049ECB}" presName="Name0" presStyleCnt="0">
        <dgm:presLayoutVars>
          <dgm:dir/>
          <dgm:animLvl val="lvl"/>
          <dgm:resizeHandles val="exact"/>
        </dgm:presLayoutVars>
      </dgm:prSet>
      <dgm:spPr/>
    </dgm:pt>
    <dgm:pt modelId="{FAD5AD0A-B3BE-4A9A-BDBE-3EBFEA386F84}" type="pres">
      <dgm:prSet presAssocID="{E515EFF2-AC02-4878-8EAB-AFC5BDA6B0A4}" presName="composite" presStyleCnt="0"/>
      <dgm:spPr/>
    </dgm:pt>
    <dgm:pt modelId="{1463CD2C-C372-4B9B-9285-E528E850CE0B}" type="pres">
      <dgm:prSet presAssocID="{E515EFF2-AC02-4878-8EAB-AFC5BDA6B0A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44D2574-A1D1-4C07-8B1A-7AFA11073D46}" type="pres">
      <dgm:prSet presAssocID="{E515EFF2-AC02-4878-8EAB-AFC5BDA6B0A4}" presName="desTx" presStyleLbl="alignAccFollowNode1" presStyleIdx="0" presStyleCnt="3">
        <dgm:presLayoutVars>
          <dgm:bulletEnabled val="1"/>
        </dgm:presLayoutVars>
      </dgm:prSet>
      <dgm:spPr/>
    </dgm:pt>
    <dgm:pt modelId="{61768E5F-EA14-43C1-BB24-6B310D8E94D8}" type="pres">
      <dgm:prSet presAssocID="{698D1BCB-61EE-4ACA-B6D5-592CDE7C15CF}" presName="space" presStyleCnt="0"/>
      <dgm:spPr/>
    </dgm:pt>
    <dgm:pt modelId="{293C64C8-7187-4C95-BAD0-3933BF1497AC}" type="pres">
      <dgm:prSet presAssocID="{D0BECB76-C825-481C-9A4B-733F86AFB262}" presName="composite" presStyleCnt="0"/>
      <dgm:spPr/>
    </dgm:pt>
    <dgm:pt modelId="{9C30210F-F17D-4000-852A-BB907C311925}" type="pres">
      <dgm:prSet presAssocID="{D0BECB76-C825-481C-9A4B-733F86AFB26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5C52335-4CF7-4719-8E38-C45493029577}" type="pres">
      <dgm:prSet presAssocID="{D0BECB76-C825-481C-9A4B-733F86AFB262}" presName="desTx" presStyleLbl="alignAccFollowNode1" presStyleIdx="1" presStyleCnt="3">
        <dgm:presLayoutVars>
          <dgm:bulletEnabled val="1"/>
        </dgm:presLayoutVars>
      </dgm:prSet>
      <dgm:spPr/>
    </dgm:pt>
    <dgm:pt modelId="{5BDA0D0B-0C17-417D-9FAD-73F55D9F4CE3}" type="pres">
      <dgm:prSet presAssocID="{1B73A8EB-C08E-49C2-B5F2-9F8528FA7219}" presName="space" presStyleCnt="0"/>
      <dgm:spPr/>
    </dgm:pt>
    <dgm:pt modelId="{C98ABAB1-E5EE-4BDC-AB10-07B6E286090D}" type="pres">
      <dgm:prSet presAssocID="{95575A6D-5BDB-4773-A723-EEBAF2EFE659}" presName="composite" presStyleCnt="0"/>
      <dgm:spPr/>
    </dgm:pt>
    <dgm:pt modelId="{6597DF48-51AF-40E1-A57C-CDF372B1D7BB}" type="pres">
      <dgm:prSet presAssocID="{95575A6D-5BDB-4773-A723-EEBAF2EFE65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DB5933E-98BB-4DA8-A6FC-6B7E5AE7D818}" type="pres">
      <dgm:prSet presAssocID="{95575A6D-5BDB-4773-A723-EEBAF2EFE65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A9E3E08-00BD-4E37-9AF6-9879666866DC}" srcId="{CD764CD8-D7CE-4CCB-A34B-0D0D8F049ECB}" destId="{95575A6D-5BDB-4773-A723-EEBAF2EFE659}" srcOrd="2" destOrd="0" parTransId="{0D1B460A-C4FB-4171-B651-F511C8EC0D67}" sibTransId="{12E342E9-767B-496F-9A0B-5C71BCC673C4}"/>
    <dgm:cxn modelId="{47448A0A-F033-44D7-A39B-C3F6FD013202}" type="presOf" srcId="{7C0AD78C-F77C-47A1-AAD0-31BDFA598849}" destId="{344D2574-A1D1-4C07-8B1A-7AFA11073D46}" srcOrd="0" destOrd="2" presId="urn:microsoft.com/office/officeart/2005/8/layout/hList1"/>
    <dgm:cxn modelId="{7B3EC314-72F5-45BC-BF52-17C902F09789}" type="presOf" srcId="{EA1D8CD5-D7DC-468D-A39B-264952D137A5}" destId="{344D2574-A1D1-4C07-8B1A-7AFA11073D46}" srcOrd="0" destOrd="1" presId="urn:microsoft.com/office/officeart/2005/8/layout/hList1"/>
    <dgm:cxn modelId="{39D0421D-7486-4D5A-BB61-C9605723A549}" srcId="{E515EFF2-AC02-4878-8EAB-AFC5BDA6B0A4}" destId="{7C0AD78C-F77C-47A1-AAD0-31BDFA598849}" srcOrd="2" destOrd="0" parTransId="{9D9D974A-70F2-487E-8947-08CE1D746029}" sibTransId="{FB66A16D-F8F0-48CA-86E6-ACC4C6E67AC0}"/>
    <dgm:cxn modelId="{43FC1D23-AF07-47AF-BCC3-6880B9E5420F}" type="presOf" srcId="{177FDE82-0CE6-4F0D-8B95-DF16A2059539}" destId="{9DB5933E-98BB-4DA8-A6FC-6B7E5AE7D818}" srcOrd="0" destOrd="1" presId="urn:microsoft.com/office/officeart/2005/8/layout/hList1"/>
    <dgm:cxn modelId="{A52BF52F-FB50-469B-A43B-C59BD51B53A6}" type="presOf" srcId="{95575A6D-5BDB-4773-A723-EEBAF2EFE659}" destId="{6597DF48-51AF-40E1-A57C-CDF372B1D7BB}" srcOrd="0" destOrd="0" presId="urn:microsoft.com/office/officeart/2005/8/layout/hList1"/>
    <dgm:cxn modelId="{79A8C232-D325-4979-8198-38F826D17294}" type="presOf" srcId="{EDA65420-8CD8-4CAA-A24E-D8D6874EBA17}" destId="{9DB5933E-98BB-4DA8-A6FC-6B7E5AE7D818}" srcOrd="0" destOrd="0" presId="urn:microsoft.com/office/officeart/2005/8/layout/hList1"/>
    <dgm:cxn modelId="{5F0FED3A-3771-485B-B219-04643B0173FA}" type="presOf" srcId="{FD3D7C3D-40C2-478C-8C81-F2450A4FB411}" destId="{05C52335-4CF7-4719-8E38-C45493029577}" srcOrd="0" destOrd="1" presId="urn:microsoft.com/office/officeart/2005/8/layout/hList1"/>
    <dgm:cxn modelId="{92BA8E47-7CFD-4ADC-982E-A7828DB319F7}" type="presOf" srcId="{D0BECB76-C825-481C-9A4B-733F86AFB262}" destId="{9C30210F-F17D-4000-852A-BB907C311925}" srcOrd="0" destOrd="0" presId="urn:microsoft.com/office/officeart/2005/8/layout/hList1"/>
    <dgm:cxn modelId="{5308A369-A1E3-4A12-B378-7B2E6B8913BD}" srcId="{D0BECB76-C825-481C-9A4B-733F86AFB262}" destId="{463FF10D-87BF-4FEA-84F3-5D7F7B4F3A0B}" srcOrd="0" destOrd="0" parTransId="{F11794EB-AB53-45A4-B291-3A93D8EE9988}" sibTransId="{8B884034-4BCE-4114-AF25-EF1086BB2D40}"/>
    <dgm:cxn modelId="{EAEFA26D-CD8A-4FFC-9DAD-DA5E41CC67DE}" type="presOf" srcId="{7F621C64-942C-46A1-9EE0-9D5AC6C6C7B0}" destId="{344D2574-A1D1-4C07-8B1A-7AFA11073D46}" srcOrd="0" destOrd="3" presId="urn:microsoft.com/office/officeart/2005/8/layout/hList1"/>
    <dgm:cxn modelId="{1537AC4D-1DAD-431E-A649-E30598721544}" type="presOf" srcId="{E515EFF2-AC02-4878-8EAB-AFC5BDA6B0A4}" destId="{1463CD2C-C372-4B9B-9285-E528E850CE0B}" srcOrd="0" destOrd="0" presId="urn:microsoft.com/office/officeart/2005/8/layout/hList1"/>
    <dgm:cxn modelId="{05FC8487-134A-4436-B978-44ECF4962E33}" srcId="{95575A6D-5BDB-4773-A723-EEBAF2EFE659}" destId="{7436E27E-D6E3-48C2-A694-396F619375AC}" srcOrd="2" destOrd="0" parTransId="{06F1B91D-8EFC-4FA2-9340-C37447BF7AA5}" sibTransId="{29A814F0-B118-4F32-A815-4131989EFC9F}"/>
    <dgm:cxn modelId="{82CB5192-FDEE-4586-AD93-296D54499367}" type="presOf" srcId="{BD5BB5A3-AC06-45C7-B69B-13370FF15602}" destId="{344D2574-A1D1-4C07-8B1A-7AFA11073D46}" srcOrd="0" destOrd="0" presId="urn:microsoft.com/office/officeart/2005/8/layout/hList1"/>
    <dgm:cxn modelId="{96C7E793-F6DE-4289-8C1F-F3D4E0D6BE16}" srcId="{D0BECB76-C825-481C-9A4B-733F86AFB262}" destId="{FD3D7C3D-40C2-478C-8C81-F2450A4FB411}" srcOrd="1" destOrd="0" parTransId="{0A29CCDB-4D1D-48F8-9905-A669AFF51A32}" sibTransId="{A6C64D43-38ED-464C-8891-C77146AD2E94}"/>
    <dgm:cxn modelId="{787CE6AB-2D4A-4F3E-9F81-B0D16F10A778}" type="presOf" srcId="{8A4DEB87-9CA2-4860-8784-5F5379880708}" destId="{05C52335-4CF7-4719-8E38-C45493029577}" srcOrd="0" destOrd="2" presId="urn:microsoft.com/office/officeart/2005/8/layout/hList1"/>
    <dgm:cxn modelId="{FB1645C3-619C-49FA-8533-CE54E4021B4B}" srcId="{E515EFF2-AC02-4878-8EAB-AFC5BDA6B0A4}" destId="{BD5BB5A3-AC06-45C7-B69B-13370FF15602}" srcOrd="0" destOrd="0" parTransId="{072BC332-61A0-4F5E-8600-48681E974AA3}" sibTransId="{45317374-14A3-4105-A47A-0F01B98DBC82}"/>
    <dgm:cxn modelId="{6160D0CD-A0EC-4FB9-9C58-D06931361582}" srcId="{E515EFF2-AC02-4878-8EAB-AFC5BDA6B0A4}" destId="{7F621C64-942C-46A1-9EE0-9D5AC6C6C7B0}" srcOrd="3" destOrd="0" parTransId="{C8F7F09F-A2CB-4E0D-B5C0-0076593E77DB}" sibTransId="{849D0EBE-6E17-472A-B6FE-4DFF0BDB67B0}"/>
    <dgm:cxn modelId="{894421D3-3228-493D-A40D-62CFE3DA4035}" srcId="{D0BECB76-C825-481C-9A4B-733F86AFB262}" destId="{8A4DEB87-9CA2-4860-8784-5F5379880708}" srcOrd="2" destOrd="0" parTransId="{70234451-2F35-499E-BA8E-C9D46946C82E}" sibTransId="{EE20C2FE-0FA2-49D8-AE77-D68C1C904E1F}"/>
    <dgm:cxn modelId="{E8FE8CDA-18D5-4754-9A2A-4FF0090A6811}" type="presOf" srcId="{463FF10D-87BF-4FEA-84F3-5D7F7B4F3A0B}" destId="{05C52335-4CF7-4719-8E38-C45493029577}" srcOrd="0" destOrd="0" presId="urn:microsoft.com/office/officeart/2005/8/layout/hList1"/>
    <dgm:cxn modelId="{60878EDE-476A-48D7-8838-6678BD00CB58}" type="presOf" srcId="{CD764CD8-D7CE-4CCB-A34B-0D0D8F049ECB}" destId="{E6127601-93D5-41C1-88D3-A44205CDD47B}" srcOrd="0" destOrd="0" presId="urn:microsoft.com/office/officeart/2005/8/layout/hList1"/>
    <dgm:cxn modelId="{F48BB9E2-174B-43B6-9721-78EB0A257EF7}" srcId="{E515EFF2-AC02-4878-8EAB-AFC5BDA6B0A4}" destId="{EA1D8CD5-D7DC-468D-A39B-264952D137A5}" srcOrd="1" destOrd="0" parTransId="{F851E9D9-1E2B-432D-9694-3B0EAE44D849}" sibTransId="{BF03B214-E1D5-494D-B639-F54F49D99596}"/>
    <dgm:cxn modelId="{F64C5CE8-6D54-41C5-8437-1E9C8BED8020}" type="presOf" srcId="{7436E27E-D6E3-48C2-A694-396F619375AC}" destId="{9DB5933E-98BB-4DA8-A6FC-6B7E5AE7D818}" srcOrd="0" destOrd="2" presId="urn:microsoft.com/office/officeart/2005/8/layout/hList1"/>
    <dgm:cxn modelId="{40DFF3EC-69D0-4F69-AB13-35BC1DD56082}" srcId="{95575A6D-5BDB-4773-A723-EEBAF2EFE659}" destId="{EDA65420-8CD8-4CAA-A24E-D8D6874EBA17}" srcOrd="0" destOrd="0" parTransId="{C73FD4CF-B02E-4366-9711-A7EA1D02CF26}" sibTransId="{C22958D6-9D5A-4764-B4C8-EF7E58111EC0}"/>
    <dgm:cxn modelId="{9C2109EE-8F67-4CC4-BB1C-CD55F0B37C95}" srcId="{CD764CD8-D7CE-4CCB-A34B-0D0D8F049ECB}" destId="{D0BECB76-C825-481C-9A4B-733F86AFB262}" srcOrd="1" destOrd="0" parTransId="{FC5A0D02-F389-4F5B-B2CE-A117B05BAE0F}" sibTransId="{1B73A8EB-C08E-49C2-B5F2-9F8528FA7219}"/>
    <dgm:cxn modelId="{7BE81CF0-00DE-4A8F-86CB-9112FD08F477}" srcId="{95575A6D-5BDB-4773-A723-EEBAF2EFE659}" destId="{177FDE82-0CE6-4F0D-8B95-DF16A2059539}" srcOrd="1" destOrd="0" parTransId="{DA874296-C298-4C45-B0B3-9D842BFE2FAF}" sibTransId="{0FA244CE-A248-4B4D-8209-82CF3052D1AD}"/>
    <dgm:cxn modelId="{0DC060FE-1DA5-4748-A892-63EFF4CDA478}" srcId="{CD764CD8-D7CE-4CCB-A34B-0D0D8F049ECB}" destId="{E515EFF2-AC02-4878-8EAB-AFC5BDA6B0A4}" srcOrd="0" destOrd="0" parTransId="{630AD2E9-DB02-4212-BD49-36902FC23257}" sibTransId="{698D1BCB-61EE-4ACA-B6D5-592CDE7C15CF}"/>
    <dgm:cxn modelId="{3B9A62BB-FBCA-4E7B-BEAA-3919F7C271B0}" type="presParOf" srcId="{E6127601-93D5-41C1-88D3-A44205CDD47B}" destId="{FAD5AD0A-B3BE-4A9A-BDBE-3EBFEA386F84}" srcOrd="0" destOrd="0" presId="urn:microsoft.com/office/officeart/2005/8/layout/hList1"/>
    <dgm:cxn modelId="{8D2822BE-42C6-46D3-8D49-D615F77FCDC0}" type="presParOf" srcId="{FAD5AD0A-B3BE-4A9A-BDBE-3EBFEA386F84}" destId="{1463CD2C-C372-4B9B-9285-E528E850CE0B}" srcOrd="0" destOrd="0" presId="urn:microsoft.com/office/officeart/2005/8/layout/hList1"/>
    <dgm:cxn modelId="{9C11DBE5-2F44-4292-AFC9-299FB013C8E3}" type="presParOf" srcId="{FAD5AD0A-B3BE-4A9A-BDBE-3EBFEA386F84}" destId="{344D2574-A1D1-4C07-8B1A-7AFA11073D46}" srcOrd="1" destOrd="0" presId="urn:microsoft.com/office/officeart/2005/8/layout/hList1"/>
    <dgm:cxn modelId="{6A23B6C1-BC2D-4893-B302-247C93170FB8}" type="presParOf" srcId="{E6127601-93D5-41C1-88D3-A44205CDD47B}" destId="{61768E5F-EA14-43C1-BB24-6B310D8E94D8}" srcOrd="1" destOrd="0" presId="urn:microsoft.com/office/officeart/2005/8/layout/hList1"/>
    <dgm:cxn modelId="{691D1FEE-5F2F-4119-BC2B-73038B39C36B}" type="presParOf" srcId="{E6127601-93D5-41C1-88D3-A44205CDD47B}" destId="{293C64C8-7187-4C95-BAD0-3933BF1497AC}" srcOrd="2" destOrd="0" presId="urn:microsoft.com/office/officeart/2005/8/layout/hList1"/>
    <dgm:cxn modelId="{CA8C3B24-2ED5-4E1F-B25D-9A472A3D273A}" type="presParOf" srcId="{293C64C8-7187-4C95-BAD0-3933BF1497AC}" destId="{9C30210F-F17D-4000-852A-BB907C311925}" srcOrd="0" destOrd="0" presId="urn:microsoft.com/office/officeart/2005/8/layout/hList1"/>
    <dgm:cxn modelId="{946F2A75-D160-4169-908D-93F61B3D4A12}" type="presParOf" srcId="{293C64C8-7187-4C95-BAD0-3933BF1497AC}" destId="{05C52335-4CF7-4719-8E38-C45493029577}" srcOrd="1" destOrd="0" presId="urn:microsoft.com/office/officeart/2005/8/layout/hList1"/>
    <dgm:cxn modelId="{EEF44E5F-33DA-4E51-B7D2-F8713A0423CE}" type="presParOf" srcId="{E6127601-93D5-41C1-88D3-A44205CDD47B}" destId="{5BDA0D0B-0C17-417D-9FAD-73F55D9F4CE3}" srcOrd="3" destOrd="0" presId="urn:microsoft.com/office/officeart/2005/8/layout/hList1"/>
    <dgm:cxn modelId="{80BCF644-23F4-46F2-99D3-293A06E10224}" type="presParOf" srcId="{E6127601-93D5-41C1-88D3-A44205CDD47B}" destId="{C98ABAB1-E5EE-4BDC-AB10-07B6E286090D}" srcOrd="4" destOrd="0" presId="urn:microsoft.com/office/officeart/2005/8/layout/hList1"/>
    <dgm:cxn modelId="{1348A6BB-DC56-4E36-95B5-8DCF740AB9F7}" type="presParOf" srcId="{C98ABAB1-E5EE-4BDC-AB10-07B6E286090D}" destId="{6597DF48-51AF-40E1-A57C-CDF372B1D7BB}" srcOrd="0" destOrd="0" presId="urn:microsoft.com/office/officeart/2005/8/layout/hList1"/>
    <dgm:cxn modelId="{DE5C85AE-B589-4786-8575-C10E1FC042CE}" type="presParOf" srcId="{C98ABAB1-E5EE-4BDC-AB10-07B6E286090D}" destId="{9DB5933E-98BB-4DA8-A6FC-6B7E5AE7D81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CFA4F0-2A3B-4631-8099-41785B38518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211142-653B-4841-AEA9-5DF1CB638E77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Структурные и инженерные мероприятия </a:t>
          </a:r>
        </a:p>
      </dgm:t>
    </dgm:pt>
    <dgm:pt modelId="{57A0BDEF-A20F-49FB-9D19-51E4B6A32A64}" type="parTrans" cxnId="{224A6654-E34D-40A2-B8BD-DB1610B52C5B}">
      <dgm:prSet/>
      <dgm:spPr/>
      <dgm:t>
        <a:bodyPr/>
        <a:lstStyle/>
        <a:p>
          <a:endParaRPr lang="ru-RU"/>
        </a:p>
      </dgm:t>
    </dgm:pt>
    <dgm:pt modelId="{5233DF12-C97D-4ACB-8252-3D9081ABB780}" type="sibTrans" cxnId="{224A6654-E34D-40A2-B8BD-DB1610B52C5B}">
      <dgm:prSet/>
      <dgm:spPr/>
      <dgm:t>
        <a:bodyPr/>
        <a:lstStyle/>
        <a:p>
          <a:endParaRPr lang="ru-RU"/>
        </a:p>
      </dgm:t>
    </dgm:pt>
    <dgm:pt modelId="{E1E58951-033C-4855-B9E0-6A6268BF7CB4}">
      <dgm:prSet phldrT="[Текст]"/>
      <dgm:spPr/>
      <dgm:t>
        <a:bodyPr/>
        <a:lstStyle/>
        <a:p>
          <a:r>
            <a:rPr lang="ru-RU"/>
            <a:t>Управление потоками ливневых и сточных вод, </a:t>
          </a:r>
        </a:p>
      </dgm:t>
    </dgm:pt>
    <dgm:pt modelId="{F88F9456-6C6C-47FC-8ECC-757D7600724F}" type="parTrans" cxnId="{BBD9FA32-6617-4461-9DB4-87896D34B044}">
      <dgm:prSet/>
      <dgm:spPr/>
      <dgm:t>
        <a:bodyPr/>
        <a:lstStyle/>
        <a:p>
          <a:endParaRPr lang="ru-RU"/>
        </a:p>
      </dgm:t>
    </dgm:pt>
    <dgm:pt modelId="{D1F30621-66F2-4927-AE57-65BEBC573415}" type="sibTrans" cxnId="{BBD9FA32-6617-4461-9DB4-87896D34B044}">
      <dgm:prSet/>
      <dgm:spPr/>
      <dgm:t>
        <a:bodyPr/>
        <a:lstStyle/>
        <a:p>
          <a:endParaRPr lang="ru-RU"/>
        </a:p>
      </dgm:t>
    </dgm:pt>
    <dgm:pt modelId="{83D0964F-F6E3-44B7-80FB-16468F830BEC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Технологические</a:t>
          </a:r>
        </a:p>
      </dgm:t>
    </dgm:pt>
    <dgm:pt modelId="{EE08D659-7C33-47B7-BBC2-28312EC8B408}" type="parTrans" cxnId="{86C40595-C89B-4D9B-BA92-121D70AA894C}">
      <dgm:prSet/>
      <dgm:spPr/>
      <dgm:t>
        <a:bodyPr/>
        <a:lstStyle/>
        <a:p>
          <a:endParaRPr lang="ru-RU"/>
        </a:p>
      </dgm:t>
    </dgm:pt>
    <dgm:pt modelId="{5D266644-15A5-4DC6-B11F-366616A3A639}" type="sibTrans" cxnId="{86C40595-C89B-4D9B-BA92-121D70AA894C}">
      <dgm:prSet/>
      <dgm:spPr/>
      <dgm:t>
        <a:bodyPr/>
        <a:lstStyle/>
        <a:p>
          <a:endParaRPr lang="ru-RU"/>
        </a:p>
      </dgm:t>
    </dgm:pt>
    <dgm:pt modelId="{E2CC3A5D-6A36-494E-B5D7-F1766BEE9D8D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Новые сорта сельскохозяйственных культур и животных </a:t>
          </a:r>
        </a:p>
      </dgm:t>
    </dgm:pt>
    <dgm:pt modelId="{FE91D4D2-9587-40C8-ABDD-FDF22973F7FD}" type="parTrans" cxnId="{18ABDF59-97B3-45C4-8AC3-EF9D43D7453C}">
      <dgm:prSet/>
      <dgm:spPr/>
      <dgm:t>
        <a:bodyPr/>
        <a:lstStyle/>
        <a:p>
          <a:endParaRPr lang="ru-RU"/>
        </a:p>
      </dgm:t>
    </dgm:pt>
    <dgm:pt modelId="{B3296FEB-6563-4D22-BFDA-9E093BC5CAF2}" type="sibTrans" cxnId="{18ABDF59-97B3-45C4-8AC3-EF9D43D7453C}">
      <dgm:prSet/>
      <dgm:spPr/>
      <dgm:t>
        <a:bodyPr/>
        <a:lstStyle/>
        <a:p>
          <a:endParaRPr lang="ru-RU"/>
        </a:p>
      </dgm:t>
    </dgm:pt>
    <dgm:pt modelId="{33D09C92-9A90-4E57-883D-BAABB34354CD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Экосистемные</a:t>
          </a:r>
        </a:p>
      </dgm:t>
    </dgm:pt>
    <dgm:pt modelId="{E1698188-2547-4062-A440-FD9A11FAEF75}" type="parTrans" cxnId="{29C7E1C3-3C45-4CE9-862A-AA78EF4A0B0E}">
      <dgm:prSet/>
      <dgm:spPr/>
      <dgm:t>
        <a:bodyPr/>
        <a:lstStyle/>
        <a:p>
          <a:endParaRPr lang="ru-RU"/>
        </a:p>
      </dgm:t>
    </dgm:pt>
    <dgm:pt modelId="{37217028-F31E-48EF-B6D1-C52A35CC6CFF}" type="sibTrans" cxnId="{29C7E1C3-3C45-4CE9-862A-AA78EF4A0B0E}">
      <dgm:prSet/>
      <dgm:spPr/>
      <dgm:t>
        <a:bodyPr/>
        <a:lstStyle/>
        <a:p>
          <a:endParaRPr lang="ru-RU"/>
        </a:p>
      </dgm:t>
    </dgm:pt>
    <dgm:pt modelId="{B03320BE-E8B4-4B2D-BDF2-B73A8FE1CE5D}">
      <dgm:prSet phldrT="[Текст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0" i="0" dirty="0"/>
            <a:t>Сохранение и восстановление мангровых лесов</a:t>
          </a:r>
          <a:endParaRPr lang="ru-RU" dirty="0"/>
        </a:p>
      </dgm:t>
    </dgm:pt>
    <dgm:pt modelId="{D8610627-8DE6-44FB-ABC0-A083CEE6B046}" type="parTrans" cxnId="{7AF9DE8C-B264-49E9-B847-FF7EC9652E4B}">
      <dgm:prSet/>
      <dgm:spPr/>
      <dgm:t>
        <a:bodyPr/>
        <a:lstStyle/>
        <a:p>
          <a:endParaRPr lang="ru-RU"/>
        </a:p>
      </dgm:t>
    </dgm:pt>
    <dgm:pt modelId="{695BE26C-127E-462C-B85B-C3D083CF25DB}" type="sibTrans" cxnId="{7AF9DE8C-B264-49E9-B847-FF7EC9652E4B}">
      <dgm:prSet/>
      <dgm:spPr/>
      <dgm:t>
        <a:bodyPr/>
        <a:lstStyle/>
        <a:p>
          <a:endParaRPr lang="ru-RU"/>
        </a:p>
      </dgm:t>
    </dgm:pt>
    <dgm:pt modelId="{03E7F36C-A9A7-4D73-9CC0-924B66517A67}">
      <dgm:prSet phldrT="[Текст]"/>
      <dgm:spPr/>
      <dgm:t>
        <a:bodyPr/>
        <a:lstStyle/>
        <a:p>
          <a:endParaRPr lang="ru-RU" dirty="0"/>
        </a:p>
      </dgm:t>
    </dgm:pt>
    <dgm:pt modelId="{A2AD253D-880E-4B88-9D1C-5A16AB9424DD}" type="parTrans" cxnId="{A0C81954-42D4-4A01-B1E1-590EE2B386B5}">
      <dgm:prSet/>
      <dgm:spPr/>
      <dgm:t>
        <a:bodyPr/>
        <a:lstStyle/>
        <a:p>
          <a:endParaRPr lang="ru-RU"/>
        </a:p>
      </dgm:t>
    </dgm:pt>
    <dgm:pt modelId="{49AD100B-FE5F-46F4-BE6C-6E0B395B755D}" type="sibTrans" cxnId="{A0C81954-42D4-4A01-B1E1-590EE2B386B5}">
      <dgm:prSet/>
      <dgm:spPr/>
      <dgm:t>
        <a:bodyPr/>
        <a:lstStyle/>
        <a:p>
          <a:endParaRPr lang="ru-RU"/>
        </a:p>
      </dgm:t>
    </dgm:pt>
    <dgm:pt modelId="{E7622465-67E9-4A1A-B044-2CFF3AD33D2C}">
      <dgm:prSet phldrT="[Текст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0" i="0" dirty="0"/>
            <a:t>Сине-зеленая инфраструктура в городах</a:t>
          </a:r>
          <a:endParaRPr lang="ru-RU" dirty="0"/>
        </a:p>
      </dgm:t>
    </dgm:pt>
    <dgm:pt modelId="{D3F3EFAC-8A8A-4554-9E3C-FF3F6CBBD746}" type="parTrans" cxnId="{7D7BCAE6-A4E0-4B07-B53B-C1A1238C337D}">
      <dgm:prSet/>
      <dgm:spPr/>
      <dgm:t>
        <a:bodyPr/>
        <a:lstStyle/>
        <a:p>
          <a:endParaRPr lang="ru-RU"/>
        </a:p>
      </dgm:t>
    </dgm:pt>
    <dgm:pt modelId="{9851BCE5-DD76-464D-9BA0-DCA95ED2989F}" type="sibTrans" cxnId="{7D7BCAE6-A4E0-4B07-B53B-C1A1238C337D}">
      <dgm:prSet/>
      <dgm:spPr/>
      <dgm:t>
        <a:bodyPr/>
        <a:lstStyle/>
        <a:p>
          <a:endParaRPr lang="ru-RU"/>
        </a:p>
      </dgm:t>
    </dgm:pt>
    <dgm:pt modelId="{8AA0A42B-1A50-47A3-8FAC-CD10C098DB6A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Предоставление услуг</a:t>
          </a:r>
        </a:p>
      </dgm:t>
    </dgm:pt>
    <dgm:pt modelId="{0770C8B5-2E79-422A-95DD-AC46308364A0}" type="parTrans" cxnId="{485C4054-B8A8-4898-9480-DE7415F02764}">
      <dgm:prSet/>
      <dgm:spPr/>
      <dgm:t>
        <a:bodyPr/>
        <a:lstStyle/>
        <a:p>
          <a:endParaRPr lang="ru-RU"/>
        </a:p>
      </dgm:t>
    </dgm:pt>
    <dgm:pt modelId="{AE314F54-7199-4CCD-8BEA-64CE4E6B75B0}" type="sibTrans" cxnId="{485C4054-B8A8-4898-9480-DE7415F02764}">
      <dgm:prSet/>
      <dgm:spPr/>
      <dgm:t>
        <a:bodyPr/>
        <a:lstStyle/>
        <a:p>
          <a:endParaRPr lang="ru-RU"/>
        </a:p>
      </dgm:t>
    </dgm:pt>
    <dgm:pt modelId="{2B39A9FD-CBFE-4217-8ECA-8FDEC1638752}">
      <dgm:prSet phldrT="[Текст]"/>
      <dgm:spPr/>
      <dgm:t>
        <a:bodyPr/>
        <a:lstStyle/>
        <a:p>
          <a:r>
            <a:rPr lang="ru-RU"/>
            <a:t>Дамбы от наводнений,</a:t>
          </a:r>
        </a:p>
      </dgm:t>
    </dgm:pt>
    <dgm:pt modelId="{E881867A-4F00-4159-B4FC-37F6ED9FD937}" type="parTrans" cxnId="{87AC8FA1-2F4D-48E6-99DA-EAD43DDF4553}">
      <dgm:prSet/>
      <dgm:spPr/>
      <dgm:t>
        <a:bodyPr/>
        <a:lstStyle/>
        <a:p>
          <a:endParaRPr lang="ru-RU"/>
        </a:p>
      </dgm:t>
    </dgm:pt>
    <dgm:pt modelId="{1F2C9243-E8F2-4B97-BFD7-9E2FCAAE1F90}" type="sibTrans" cxnId="{87AC8FA1-2F4D-48E6-99DA-EAD43DDF4553}">
      <dgm:prSet/>
      <dgm:spPr/>
      <dgm:t>
        <a:bodyPr/>
        <a:lstStyle/>
        <a:p>
          <a:endParaRPr lang="ru-RU"/>
        </a:p>
      </dgm:t>
    </dgm:pt>
    <dgm:pt modelId="{BCBD6149-7800-4EB0-88B9-1686FF64559C}">
      <dgm:prSet phldrT="[Текст]"/>
      <dgm:spPr/>
      <dgm:t>
        <a:bodyPr/>
        <a:lstStyle/>
        <a:p>
          <a:r>
            <a:rPr lang="ru-RU"/>
            <a:t>Морские дамбы, </a:t>
          </a:r>
        </a:p>
      </dgm:t>
    </dgm:pt>
    <dgm:pt modelId="{02FE4297-233B-4337-84DA-9D564CD0709C}" type="parTrans" cxnId="{08D51E01-D143-4762-B376-6FA86B672ED4}">
      <dgm:prSet/>
      <dgm:spPr/>
      <dgm:t>
        <a:bodyPr/>
        <a:lstStyle/>
        <a:p>
          <a:endParaRPr lang="ru-RU"/>
        </a:p>
      </dgm:t>
    </dgm:pt>
    <dgm:pt modelId="{1E6F227C-D8A1-49D8-9085-D04E86274925}" type="sibTrans" cxnId="{08D51E01-D143-4762-B376-6FA86B672ED4}">
      <dgm:prSet/>
      <dgm:spPr/>
      <dgm:t>
        <a:bodyPr/>
        <a:lstStyle/>
        <a:p>
          <a:endParaRPr lang="ru-RU"/>
        </a:p>
      </dgm:t>
    </dgm:pt>
    <dgm:pt modelId="{02364EF8-02E6-4E9C-9AFE-08A955EC53B6}">
      <dgm:prSet phldrT="[Текст]"/>
      <dgm:spPr/>
      <dgm:t>
        <a:bodyPr/>
        <a:lstStyle/>
        <a:p>
          <a:r>
            <a:rPr lang="ru-RU" dirty="0"/>
            <a:t>Модернизация зданий</a:t>
          </a:r>
        </a:p>
      </dgm:t>
    </dgm:pt>
    <dgm:pt modelId="{4A8D677D-057E-4D8C-BD43-911A001748E0}" type="parTrans" cxnId="{884CDC57-7CA1-462B-8482-4B3DE0D90CC1}">
      <dgm:prSet/>
      <dgm:spPr/>
      <dgm:t>
        <a:bodyPr/>
        <a:lstStyle/>
        <a:p>
          <a:endParaRPr lang="ru-RU"/>
        </a:p>
      </dgm:t>
    </dgm:pt>
    <dgm:pt modelId="{82FFC0BC-26EC-466E-9E43-7921EF276D18}" type="sibTrans" cxnId="{884CDC57-7CA1-462B-8482-4B3DE0D90CC1}">
      <dgm:prSet/>
      <dgm:spPr/>
      <dgm:t>
        <a:bodyPr/>
        <a:lstStyle/>
        <a:p>
          <a:endParaRPr lang="ru-RU"/>
        </a:p>
      </dgm:t>
    </dgm:pt>
    <dgm:pt modelId="{B0865BF5-325A-4B1D-9760-0E767C869070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Генная инженерия</a:t>
          </a:r>
        </a:p>
      </dgm:t>
    </dgm:pt>
    <dgm:pt modelId="{BC37F555-8A7C-4B75-A44D-860DF5DDEEE0}" type="parTrans" cxnId="{16110A2E-6FD6-48B6-91DA-F020F289F88C}">
      <dgm:prSet/>
      <dgm:spPr/>
      <dgm:t>
        <a:bodyPr/>
        <a:lstStyle/>
        <a:p>
          <a:endParaRPr lang="ru-RU"/>
        </a:p>
      </dgm:t>
    </dgm:pt>
    <dgm:pt modelId="{9C70D19C-1F24-4757-8B26-A063E48F2038}" type="sibTrans" cxnId="{16110A2E-6FD6-48B6-91DA-F020F289F88C}">
      <dgm:prSet/>
      <dgm:spPr/>
      <dgm:t>
        <a:bodyPr/>
        <a:lstStyle/>
        <a:p>
          <a:endParaRPr lang="ru-RU"/>
        </a:p>
      </dgm:t>
    </dgm:pt>
    <dgm:pt modelId="{26319935-9E8A-41F0-B71D-A8E458BC5B8B}">
      <dgm:prSet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/>
            <a:t>Системы социальной защиты,</a:t>
          </a:r>
        </a:p>
      </dgm:t>
    </dgm:pt>
    <dgm:pt modelId="{6AB79A14-F2ED-49D5-A407-9CA9DE5EF431}" type="parTrans" cxnId="{FA45ACA0-1465-49BF-B242-0ACF4771A249}">
      <dgm:prSet/>
      <dgm:spPr/>
      <dgm:t>
        <a:bodyPr/>
        <a:lstStyle/>
        <a:p>
          <a:endParaRPr lang="ru-RU"/>
        </a:p>
      </dgm:t>
    </dgm:pt>
    <dgm:pt modelId="{E09742B4-B993-4A17-961A-8A483FCFB87A}" type="sibTrans" cxnId="{FA45ACA0-1465-49BF-B242-0ACF4771A249}">
      <dgm:prSet/>
      <dgm:spPr/>
      <dgm:t>
        <a:bodyPr/>
        <a:lstStyle/>
        <a:p>
          <a:endParaRPr lang="ru-RU"/>
        </a:p>
      </dgm:t>
    </dgm:pt>
    <dgm:pt modelId="{A3AA6702-9F2F-4533-BE4D-FB36CF243BC2}">
      <dgm:prSet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/>
            <a:t>Продовольственные банки, </a:t>
          </a:r>
        </a:p>
      </dgm:t>
    </dgm:pt>
    <dgm:pt modelId="{E4D7D7EF-AC67-4BB3-B44B-8E9707CC62FA}" type="parTrans" cxnId="{21F934A0-BDEA-4AA3-88E5-AE3DE1F27512}">
      <dgm:prSet/>
      <dgm:spPr/>
      <dgm:t>
        <a:bodyPr/>
        <a:lstStyle/>
        <a:p>
          <a:endParaRPr lang="ru-RU"/>
        </a:p>
      </dgm:t>
    </dgm:pt>
    <dgm:pt modelId="{653F2358-45D8-4C6E-8312-0B548AAFDFC0}" type="sibTrans" cxnId="{21F934A0-BDEA-4AA3-88E5-AE3DE1F27512}">
      <dgm:prSet/>
      <dgm:spPr/>
      <dgm:t>
        <a:bodyPr/>
        <a:lstStyle/>
        <a:p>
          <a:endParaRPr lang="ru-RU"/>
        </a:p>
      </dgm:t>
    </dgm:pt>
    <dgm:pt modelId="{58C43B45-9152-4064-8380-8ED04B249103}">
      <dgm:prSet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Муниципальное управление (водоснабжение, канализация), </a:t>
          </a:r>
        </a:p>
      </dgm:t>
    </dgm:pt>
    <dgm:pt modelId="{EA92240B-CF2E-4D0B-8198-1F734519F73C}" type="parTrans" cxnId="{D84B3A50-0A38-4EC6-A9D3-8D041C3AD6E4}">
      <dgm:prSet/>
      <dgm:spPr/>
      <dgm:t>
        <a:bodyPr/>
        <a:lstStyle/>
        <a:p>
          <a:endParaRPr lang="ru-RU"/>
        </a:p>
      </dgm:t>
    </dgm:pt>
    <dgm:pt modelId="{A3281308-0409-4F43-9C5D-CADC4DAA972E}" type="sibTrans" cxnId="{D84B3A50-0A38-4EC6-A9D3-8D041C3AD6E4}">
      <dgm:prSet/>
      <dgm:spPr/>
      <dgm:t>
        <a:bodyPr/>
        <a:lstStyle/>
        <a:p>
          <a:endParaRPr lang="ru-RU"/>
        </a:p>
      </dgm:t>
    </dgm:pt>
    <dgm:pt modelId="{19868E96-C8B0-4382-A02E-BAAE0F864D95}">
      <dgm:prSet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Расширенные услуги неотложной медицинской помощи</a:t>
          </a:r>
        </a:p>
      </dgm:t>
    </dgm:pt>
    <dgm:pt modelId="{C6BF2748-7DB0-4112-AEEC-38C277213C51}" type="parTrans" cxnId="{B769A2AC-109C-4E71-B91B-9D7257B5B9C1}">
      <dgm:prSet/>
      <dgm:spPr/>
      <dgm:t>
        <a:bodyPr/>
        <a:lstStyle/>
        <a:p>
          <a:endParaRPr lang="ru-RU"/>
        </a:p>
      </dgm:t>
    </dgm:pt>
    <dgm:pt modelId="{7CFD8CCA-7F22-489B-BE91-AC56C18ED5E6}" type="sibTrans" cxnId="{B769A2AC-109C-4E71-B91B-9D7257B5B9C1}">
      <dgm:prSet/>
      <dgm:spPr/>
      <dgm:t>
        <a:bodyPr/>
        <a:lstStyle/>
        <a:p>
          <a:endParaRPr lang="ru-RU"/>
        </a:p>
      </dgm:t>
    </dgm:pt>
    <dgm:pt modelId="{2B7555EF-850D-4EF2-AB7C-E5E8A8C8066F}">
      <dgm:prSet phldrT="[Текст]"/>
      <dgm:spPr/>
      <dgm:t>
        <a:bodyPr/>
        <a:lstStyle/>
        <a:p>
          <a:r>
            <a:rPr lang="ru-RU" dirty="0"/>
            <a:t>Убежища от циклонов</a:t>
          </a:r>
        </a:p>
      </dgm:t>
    </dgm:pt>
    <dgm:pt modelId="{2FD22118-2815-4F21-9404-074C0A81C141}" type="parTrans" cxnId="{29974ADE-8866-460D-93EF-30B8ABC33636}">
      <dgm:prSet/>
      <dgm:spPr/>
      <dgm:t>
        <a:bodyPr/>
        <a:lstStyle/>
        <a:p>
          <a:endParaRPr lang="ru-RU"/>
        </a:p>
      </dgm:t>
    </dgm:pt>
    <dgm:pt modelId="{7BB35591-4164-4648-84B3-9951125B349D}" type="sibTrans" cxnId="{29974ADE-8866-460D-93EF-30B8ABC33636}">
      <dgm:prSet/>
      <dgm:spPr/>
      <dgm:t>
        <a:bodyPr/>
        <a:lstStyle/>
        <a:p>
          <a:endParaRPr lang="ru-RU"/>
        </a:p>
      </dgm:t>
    </dgm:pt>
    <dgm:pt modelId="{1B77DD75-3B57-44A8-8771-DAA123BEAF42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dirty="0"/>
        </a:p>
      </dgm:t>
    </dgm:pt>
    <dgm:pt modelId="{5CFF8AAC-623F-4360-9B18-B198E4804EC3}" type="parTrans" cxnId="{5B23E641-91DC-4EAC-AA90-86ED5127AE43}">
      <dgm:prSet/>
      <dgm:spPr/>
      <dgm:t>
        <a:bodyPr/>
        <a:lstStyle/>
        <a:p>
          <a:endParaRPr lang="ru-RU"/>
        </a:p>
      </dgm:t>
    </dgm:pt>
    <dgm:pt modelId="{24AFCB0B-AE27-4B00-9F4F-F521BF33B2FC}" type="sibTrans" cxnId="{5B23E641-91DC-4EAC-AA90-86ED5127AE43}">
      <dgm:prSet/>
      <dgm:spPr/>
      <dgm:t>
        <a:bodyPr/>
        <a:lstStyle/>
        <a:p>
          <a:endParaRPr lang="ru-RU"/>
        </a:p>
      </dgm:t>
    </dgm:pt>
    <dgm:pt modelId="{AF30575B-2BF1-4ACC-AC41-B5FA509737A7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dirty="0"/>
        </a:p>
      </dgm:t>
    </dgm:pt>
    <dgm:pt modelId="{46692F04-9F97-4532-BE53-B5B0EC7E5229}" type="parTrans" cxnId="{7F876D2C-544A-4582-9D35-1554E0FB4A8D}">
      <dgm:prSet/>
      <dgm:spPr/>
      <dgm:t>
        <a:bodyPr/>
        <a:lstStyle/>
        <a:p>
          <a:endParaRPr lang="ru-RU"/>
        </a:p>
      </dgm:t>
    </dgm:pt>
    <dgm:pt modelId="{609E37CC-0C77-4F4A-91B6-A19B044BD2F0}" type="sibTrans" cxnId="{7F876D2C-544A-4582-9D35-1554E0FB4A8D}">
      <dgm:prSet/>
      <dgm:spPr/>
      <dgm:t>
        <a:bodyPr/>
        <a:lstStyle/>
        <a:p>
          <a:endParaRPr lang="ru-RU"/>
        </a:p>
      </dgm:t>
    </dgm:pt>
    <dgm:pt modelId="{575E9BF5-C630-459D-B0E1-512B52B10913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Пассивное охлаждение</a:t>
          </a:r>
        </a:p>
      </dgm:t>
    </dgm:pt>
    <dgm:pt modelId="{AA7889EC-B780-47C2-8FA8-724335CBB85C}" type="parTrans" cxnId="{5B027B6C-186F-40C5-AD48-FF9D341B3164}">
      <dgm:prSet/>
      <dgm:spPr/>
      <dgm:t>
        <a:bodyPr/>
        <a:lstStyle/>
        <a:p>
          <a:endParaRPr lang="ru-RU"/>
        </a:p>
      </dgm:t>
    </dgm:pt>
    <dgm:pt modelId="{57024D4E-F594-4D5D-950A-9C1B74820A16}" type="sibTrans" cxnId="{5B027B6C-186F-40C5-AD48-FF9D341B3164}">
      <dgm:prSet/>
      <dgm:spPr/>
      <dgm:t>
        <a:bodyPr/>
        <a:lstStyle/>
        <a:p>
          <a:endParaRPr lang="ru-RU"/>
        </a:p>
      </dgm:t>
    </dgm:pt>
    <dgm:pt modelId="{F98CF8CE-5A65-4E02-94A8-C791C63B8E1E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ВИЭ</a:t>
          </a:r>
        </a:p>
      </dgm:t>
    </dgm:pt>
    <dgm:pt modelId="{7A6B9769-3ED2-44B9-9B09-E638F69CE138}" type="parTrans" cxnId="{CFC19888-2029-4404-9093-41D5714CD4CD}">
      <dgm:prSet/>
      <dgm:spPr/>
      <dgm:t>
        <a:bodyPr/>
        <a:lstStyle/>
        <a:p>
          <a:endParaRPr lang="ru-RU"/>
        </a:p>
      </dgm:t>
    </dgm:pt>
    <dgm:pt modelId="{24FC919D-F730-4176-8DD8-C21928FB6E10}" type="sibTrans" cxnId="{CFC19888-2029-4404-9093-41D5714CD4CD}">
      <dgm:prSet/>
      <dgm:spPr/>
      <dgm:t>
        <a:bodyPr/>
        <a:lstStyle/>
        <a:p>
          <a:endParaRPr lang="ru-RU"/>
        </a:p>
      </dgm:t>
    </dgm:pt>
    <dgm:pt modelId="{093A9F12-82FA-49FC-A594-272622670399}">
      <dgm:prSet phldrT="[Текст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/>
            <a:t>Экологические коридоры</a:t>
          </a:r>
        </a:p>
      </dgm:t>
    </dgm:pt>
    <dgm:pt modelId="{67C2E20D-A71A-4710-9BC5-9BC947D99945}" type="parTrans" cxnId="{61E134C8-012B-4B82-AFB4-DB6904E20151}">
      <dgm:prSet/>
      <dgm:spPr/>
      <dgm:t>
        <a:bodyPr/>
        <a:lstStyle/>
        <a:p>
          <a:endParaRPr lang="ru-RU"/>
        </a:p>
      </dgm:t>
    </dgm:pt>
    <dgm:pt modelId="{12F00BE2-745A-4E99-AB8F-95FC94C8147B}" type="sibTrans" cxnId="{61E134C8-012B-4B82-AFB4-DB6904E20151}">
      <dgm:prSet/>
      <dgm:spPr/>
      <dgm:t>
        <a:bodyPr/>
        <a:lstStyle/>
        <a:p>
          <a:endParaRPr lang="ru-RU"/>
        </a:p>
      </dgm:t>
    </dgm:pt>
    <dgm:pt modelId="{4C0322BB-2BAC-40B6-AA12-CB096398AE6F}">
      <dgm:prSet phldrT="[Текст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/>
            <a:t>Семенные банки</a:t>
          </a:r>
        </a:p>
      </dgm:t>
    </dgm:pt>
    <dgm:pt modelId="{DDE73BD8-A85D-4953-88D8-52F007664C02}" type="parTrans" cxnId="{30559330-5243-4874-AE05-C2B1BDA96421}">
      <dgm:prSet/>
      <dgm:spPr/>
      <dgm:t>
        <a:bodyPr/>
        <a:lstStyle/>
        <a:p>
          <a:endParaRPr lang="ru-RU"/>
        </a:p>
      </dgm:t>
    </dgm:pt>
    <dgm:pt modelId="{48A2C004-A381-4B54-AF67-C21092E671CE}" type="sibTrans" cxnId="{30559330-5243-4874-AE05-C2B1BDA96421}">
      <dgm:prSet/>
      <dgm:spPr/>
      <dgm:t>
        <a:bodyPr/>
        <a:lstStyle/>
        <a:p>
          <a:endParaRPr lang="ru-RU"/>
        </a:p>
      </dgm:t>
    </dgm:pt>
    <dgm:pt modelId="{4EA69919-B98D-4571-8C68-E723800CF84B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Орошение </a:t>
          </a:r>
        </a:p>
      </dgm:t>
    </dgm:pt>
    <dgm:pt modelId="{CEC7A542-F8D1-4FA6-9693-AED77F8221AD}" type="parTrans" cxnId="{29313AA0-1727-424C-8725-635DB0FF08A0}">
      <dgm:prSet/>
      <dgm:spPr/>
    </dgm:pt>
    <dgm:pt modelId="{6685CBCD-DBB9-4E85-82E7-FBABD60E0332}" type="sibTrans" cxnId="{29313AA0-1727-424C-8725-635DB0FF08A0}">
      <dgm:prSet/>
      <dgm:spPr/>
    </dgm:pt>
    <dgm:pt modelId="{B6B1F0EB-9894-4938-93E1-3729CDE7A15D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Технологии хранения </a:t>
          </a:r>
        </a:p>
      </dgm:t>
    </dgm:pt>
    <dgm:pt modelId="{A4FBD15A-4A13-4D2D-8D8D-0C50AF01D581}" type="parTrans" cxnId="{38D011C7-9A32-478C-8675-A1DEB193585E}">
      <dgm:prSet/>
      <dgm:spPr/>
    </dgm:pt>
    <dgm:pt modelId="{142E9728-7513-4219-BB01-39A91182363D}" type="sibTrans" cxnId="{38D011C7-9A32-478C-8675-A1DEB193585E}">
      <dgm:prSet/>
      <dgm:spPr/>
    </dgm:pt>
    <dgm:pt modelId="{38548159-9031-4813-B9C9-8ABC8D15CEF4}" type="pres">
      <dgm:prSet presAssocID="{85CFA4F0-2A3B-4631-8099-41785B385183}" presName="Name0" presStyleCnt="0">
        <dgm:presLayoutVars>
          <dgm:dir/>
          <dgm:animLvl val="lvl"/>
          <dgm:resizeHandles val="exact"/>
        </dgm:presLayoutVars>
      </dgm:prSet>
      <dgm:spPr/>
    </dgm:pt>
    <dgm:pt modelId="{8A167AED-B55D-4D57-B995-DFC4B39C2A22}" type="pres">
      <dgm:prSet presAssocID="{B7211142-653B-4841-AEA9-5DF1CB638E77}" presName="composite" presStyleCnt="0"/>
      <dgm:spPr/>
    </dgm:pt>
    <dgm:pt modelId="{3B58580E-25A5-4854-8EED-B0A049E5E42C}" type="pres">
      <dgm:prSet presAssocID="{B7211142-653B-4841-AEA9-5DF1CB638E7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3260FDA-2F0C-4B3D-8D45-753D3BC3FEBC}" type="pres">
      <dgm:prSet presAssocID="{B7211142-653B-4841-AEA9-5DF1CB638E77}" presName="desTx" presStyleLbl="alignAccFollowNode1" presStyleIdx="0" presStyleCnt="4">
        <dgm:presLayoutVars>
          <dgm:bulletEnabled val="1"/>
        </dgm:presLayoutVars>
      </dgm:prSet>
      <dgm:spPr/>
    </dgm:pt>
    <dgm:pt modelId="{FD75625E-2399-402D-8B77-49E93A99A7E9}" type="pres">
      <dgm:prSet presAssocID="{5233DF12-C97D-4ACB-8252-3D9081ABB780}" presName="space" presStyleCnt="0"/>
      <dgm:spPr/>
    </dgm:pt>
    <dgm:pt modelId="{8317B1E4-56BB-4135-A7F4-29F634E3F758}" type="pres">
      <dgm:prSet presAssocID="{83D0964F-F6E3-44B7-80FB-16468F830BEC}" presName="composite" presStyleCnt="0"/>
      <dgm:spPr/>
    </dgm:pt>
    <dgm:pt modelId="{D3008C80-6A17-4F25-A4E5-664660F5BCD6}" type="pres">
      <dgm:prSet presAssocID="{83D0964F-F6E3-44B7-80FB-16468F830BEC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89B547D-1906-4AE6-A7D5-9711F68E0843}" type="pres">
      <dgm:prSet presAssocID="{83D0964F-F6E3-44B7-80FB-16468F830BEC}" presName="desTx" presStyleLbl="alignAccFollowNode1" presStyleIdx="1" presStyleCnt="4">
        <dgm:presLayoutVars>
          <dgm:bulletEnabled val="1"/>
        </dgm:presLayoutVars>
      </dgm:prSet>
      <dgm:spPr/>
    </dgm:pt>
    <dgm:pt modelId="{F10ECB00-DDEE-46C5-92E3-B47E3F98D156}" type="pres">
      <dgm:prSet presAssocID="{5D266644-15A5-4DC6-B11F-366616A3A639}" presName="space" presStyleCnt="0"/>
      <dgm:spPr/>
    </dgm:pt>
    <dgm:pt modelId="{7485605B-8A73-40D6-A903-7E1C79DDE6D9}" type="pres">
      <dgm:prSet presAssocID="{33D09C92-9A90-4E57-883D-BAABB34354CD}" presName="composite" presStyleCnt="0"/>
      <dgm:spPr/>
    </dgm:pt>
    <dgm:pt modelId="{D7711FB4-5BC8-4EBD-BBCD-5485AF4406DF}" type="pres">
      <dgm:prSet presAssocID="{33D09C92-9A90-4E57-883D-BAABB34354CD}" presName="parTx" presStyleLbl="alignNode1" presStyleIdx="2" presStyleCnt="4" custLinFactNeighborX="-1464" custLinFactNeighborY="-10513">
        <dgm:presLayoutVars>
          <dgm:chMax val="0"/>
          <dgm:chPref val="0"/>
          <dgm:bulletEnabled val="1"/>
        </dgm:presLayoutVars>
      </dgm:prSet>
      <dgm:spPr/>
    </dgm:pt>
    <dgm:pt modelId="{2F855A7C-C680-4C5C-8FD5-D4DB63C49AE5}" type="pres">
      <dgm:prSet presAssocID="{33D09C92-9A90-4E57-883D-BAABB34354CD}" presName="desTx" presStyleLbl="alignAccFollowNode1" presStyleIdx="2" presStyleCnt="4">
        <dgm:presLayoutVars>
          <dgm:bulletEnabled val="1"/>
        </dgm:presLayoutVars>
      </dgm:prSet>
      <dgm:spPr/>
    </dgm:pt>
    <dgm:pt modelId="{5E255A19-FE06-4200-84F8-247F6DDFCD5E}" type="pres">
      <dgm:prSet presAssocID="{37217028-F31E-48EF-B6D1-C52A35CC6CFF}" presName="space" presStyleCnt="0"/>
      <dgm:spPr/>
    </dgm:pt>
    <dgm:pt modelId="{0380AF4C-140C-48B8-BED9-97477406B4E1}" type="pres">
      <dgm:prSet presAssocID="{8AA0A42B-1A50-47A3-8FAC-CD10C098DB6A}" presName="composite" presStyleCnt="0"/>
      <dgm:spPr/>
    </dgm:pt>
    <dgm:pt modelId="{9A8B4330-B466-4054-AA61-720E3DD92058}" type="pres">
      <dgm:prSet presAssocID="{8AA0A42B-1A50-47A3-8FAC-CD10C098DB6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2907F9F9-6875-440E-BB1B-49009271FF67}" type="pres">
      <dgm:prSet presAssocID="{8AA0A42B-1A50-47A3-8FAC-CD10C098DB6A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08D51E01-D143-4762-B376-6FA86B672ED4}" srcId="{B7211142-653B-4841-AEA9-5DF1CB638E77}" destId="{BCBD6149-7800-4EB0-88B9-1686FF64559C}" srcOrd="2" destOrd="0" parTransId="{02FE4297-233B-4337-84DA-9D564CD0709C}" sibTransId="{1E6F227C-D8A1-49D8-9085-D04E86274925}"/>
    <dgm:cxn modelId="{900CF115-6F49-4A88-A49C-9DE74E547499}" type="presOf" srcId="{093A9F12-82FA-49FC-A594-272622670399}" destId="{2F855A7C-C680-4C5C-8FD5-D4DB63C49AE5}" srcOrd="0" destOrd="2" presId="urn:microsoft.com/office/officeart/2005/8/layout/hList1"/>
    <dgm:cxn modelId="{7F876D2C-544A-4582-9D35-1554E0FB4A8D}" srcId="{83D0964F-F6E3-44B7-80FB-16468F830BEC}" destId="{AF30575B-2BF1-4ACC-AC41-B5FA509737A7}" srcOrd="6" destOrd="0" parTransId="{46692F04-9F97-4532-BE53-B5B0EC7E5229}" sibTransId="{609E37CC-0C77-4F4A-91B6-A19B044BD2F0}"/>
    <dgm:cxn modelId="{16110A2E-6FD6-48B6-91DA-F020F289F88C}" srcId="{83D0964F-F6E3-44B7-80FB-16468F830BEC}" destId="{B0865BF5-325A-4B1D-9760-0E767C869070}" srcOrd="1" destOrd="0" parTransId="{BC37F555-8A7C-4B75-A44D-860DF5DDEEE0}" sibTransId="{9C70D19C-1F24-4757-8B26-A063E48F2038}"/>
    <dgm:cxn modelId="{6201862E-EB1C-407D-9B27-9CA0A9272C44}" type="presOf" srcId="{E7622465-67E9-4A1A-B044-2CFF3AD33D2C}" destId="{2F855A7C-C680-4C5C-8FD5-D4DB63C49AE5}" srcOrd="0" destOrd="1" presId="urn:microsoft.com/office/officeart/2005/8/layout/hList1"/>
    <dgm:cxn modelId="{30559330-5243-4874-AE05-C2B1BDA96421}" srcId="{33D09C92-9A90-4E57-883D-BAABB34354CD}" destId="{4C0322BB-2BAC-40B6-AA12-CB096398AE6F}" srcOrd="3" destOrd="0" parTransId="{DDE73BD8-A85D-4953-88D8-52F007664C02}" sibTransId="{48A2C004-A381-4B54-AF67-C21092E671CE}"/>
    <dgm:cxn modelId="{BBD9FA32-6617-4461-9DB4-87896D34B044}" srcId="{B7211142-653B-4841-AEA9-5DF1CB638E77}" destId="{E1E58951-033C-4855-B9E0-6A6268BF7CB4}" srcOrd="0" destOrd="0" parTransId="{F88F9456-6C6C-47FC-8ECC-757D7600724F}" sibTransId="{D1F30621-66F2-4927-AE57-65BEBC573415}"/>
    <dgm:cxn modelId="{1E290E3A-13BC-43C5-ABFD-341607B23522}" type="presOf" srcId="{B03320BE-E8B4-4B2D-BDF2-B73A8FE1CE5D}" destId="{2F855A7C-C680-4C5C-8FD5-D4DB63C49AE5}" srcOrd="0" destOrd="0" presId="urn:microsoft.com/office/officeart/2005/8/layout/hList1"/>
    <dgm:cxn modelId="{93385A3F-6498-493F-8A77-6F77403709F7}" type="presOf" srcId="{4EA69919-B98D-4571-8C68-E723800CF84B}" destId="{589B547D-1906-4AE6-A7D5-9711F68E0843}" srcOrd="0" destOrd="2" presId="urn:microsoft.com/office/officeart/2005/8/layout/hList1"/>
    <dgm:cxn modelId="{ABC7EA5B-1FE0-4FE4-B144-1AFD2189D458}" type="presOf" srcId="{4C0322BB-2BAC-40B6-AA12-CB096398AE6F}" destId="{2F855A7C-C680-4C5C-8FD5-D4DB63C49AE5}" srcOrd="0" destOrd="3" presId="urn:microsoft.com/office/officeart/2005/8/layout/hList1"/>
    <dgm:cxn modelId="{63B0235E-7F7A-4312-A019-02F22B2AEA5F}" type="presOf" srcId="{E2CC3A5D-6A36-494E-B5D7-F1766BEE9D8D}" destId="{589B547D-1906-4AE6-A7D5-9711F68E0843}" srcOrd="0" destOrd="0" presId="urn:microsoft.com/office/officeart/2005/8/layout/hList1"/>
    <dgm:cxn modelId="{5B23E641-91DC-4EAC-AA90-86ED5127AE43}" srcId="{83D0964F-F6E3-44B7-80FB-16468F830BEC}" destId="{1B77DD75-3B57-44A8-8771-DAA123BEAF42}" srcOrd="7" destOrd="0" parTransId="{5CFF8AAC-623F-4360-9B18-B198E4804EC3}" sibTransId="{24AFCB0B-AE27-4B00-9F4F-F521BF33B2FC}"/>
    <dgm:cxn modelId="{5896C646-A665-4950-ADB6-7AC6E7F4CB9F}" type="presOf" srcId="{F98CF8CE-5A65-4E02-94A8-C791C63B8E1E}" destId="{589B547D-1906-4AE6-A7D5-9711F68E0843}" srcOrd="0" destOrd="5" presId="urn:microsoft.com/office/officeart/2005/8/layout/hList1"/>
    <dgm:cxn modelId="{BD1F7C67-DFC2-4D75-BB49-46CD025A55BE}" type="presOf" srcId="{2B7555EF-850D-4EF2-AB7C-E5E8A8C8066F}" destId="{43260FDA-2F0C-4B3D-8D45-753D3BC3FEBC}" srcOrd="0" destOrd="4" presId="urn:microsoft.com/office/officeart/2005/8/layout/hList1"/>
    <dgm:cxn modelId="{1BD91A6C-CEBA-456E-9033-FD69FF8C62AE}" type="presOf" srcId="{E1E58951-033C-4855-B9E0-6A6268BF7CB4}" destId="{43260FDA-2F0C-4B3D-8D45-753D3BC3FEBC}" srcOrd="0" destOrd="0" presId="urn:microsoft.com/office/officeart/2005/8/layout/hList1"/>
    <dgm:cxn modelId="{5B027B6C-186F-40C5-AD48-FF9D341B3164}" srcId="{83D0964F-F6E3-44B7-80FB-16468F830BEC}" destId="{575E9BF5-C630-459D-B0E1-512B52B10913}" srcOrd="4" destOrd="0" parTransId="{AA7889EC-B780-47C2-8FA8-724335CBB85C}" sibTransId="{57024D4E-F594-4D5D-950A-9C1B74820A16}"/>
    <dgm:cxn modelId="{D84B3A50-0A38-4EC6-A9D3-8D041C3AD6E4}" srcId="{8AA0A42B-1A50-47A3-8FAC-CD10C098DB6A}" destId="{58C43B45-9152-4064-8380-8ED04B249103}" srcOrd="2" destOrd="0" parTransId="{EA92240B-CF2E-4D0B-8198-1F734519F73C}" sibTransId="{A3281308-0409-4F43-9C5D-CADC4DAA972E}"/>
    <dgm:cxn modelId="{87BE9370-864E-48C3-9FD7-7F0E9B895F55}" type="presOf" srcId="{26319935-9E8A-41F0-B71D-A8E458BC5B8B}" destId="{2907F9F9-6875-440E-BB1B-49009271FF67}" srcOrd="0" destOrd="0" presId="urn:microsoft.com/office/officeart/2005/8/layout/hList1"/>
    <dgm:cxn modelId="{8B279A71-F3AF-4658-8140-A81C59B374AC}" type="presOf" srcId="{1B77DD75-3B57-44A8-8771-DAA123BEAF42}" destId="{589B547D-1906-4AE6-A7D5-9711F68E0843}" srcOrd="0" destOrd="7" presId="urn:microsoft.com/office/officeart/2005/8/layout/hList1"/>
    <dgm:cxn modelId="{A0C81954-42D4-4A01-B1E1-590EE2B386B5}" srcId="{B7211142-653B-4841-AEA9-5DF1CB638E77}" destId="{03E7F36C-A9A7-4D73-9CC0-924B66517A67}" srcOrd="5" destOrd="0" parTransId="{A2AD253D-880E-4B88-9D1C-5A16AB9424DD}" sibTransId="{49AD100B-FE5F-46F4-BE6C-6E0B395B755D}"/>
    <dgm:cxn modelId="{485C4054-B8A8-4898-9480-DE7415F02764}" srcId="{85CFA4F0-2A3B-4631-8099-41785B385183}" destId="{8AA0A42B-1A50-47A3-8FAC-CD10C098DB6A}" srcOrd="3" destOrd="0" parTransId="{0770C8B5-2E79-422A-95DD-AC46308364A0}" sibTransId="{AE314F54-7199-4CCD-8BEA-64CE4E6B75B0}"/>
    <dgm:cxn modelId="{224A6654-E34D-40A2-B8BD-DB1610B52C5B}" srcId="{85CFA4F0-2A3B-4631-8099-41785B385183}" destId="{B7211142-653B-4841-AEA9-5DF1CB638E77}" srcOrd="0" destOrd="0" parTransId="{57A0BDEF-A20F-49FB-9D19-51E4B6A32A64}" sibTransId="{5233DF12-C97D-4ACB-8252-3D9081ABB780}"/>
    <dgm:cxn modelId="{92FF4D74-32AD-42BD-B506-457779B5BB96}" type="presOf" srcId="{33D09C92-9A90-4E57-883D-BAABB34354CD}" destId="{D7711FB4-5BC8-4EBD-BBCD-5485AF4406DF}" srcOrd="0" destOrd="0" presId="urn:microsoft.com/office/officeart/2005/8/layout/hList1"/>
    <dgm:cxn modelId="{5EE7E556-0DF0-45EB-990E-6EA4DCADC3BB}" type="presOf" srcId="{58C43B45-9152-4064-8380-8ED04B249103}" destId="{2907F9F9-6875-440E-BB1B-49009271FF67}" srcOrd="0" destOrd="2" presId="urn:microsoft.com/office/officeart/2005/8/layout/hList1"/>
    <dgm:cxn modelId="{52232D77-A3CF-41CC-AB93-052A7045B554}" type="presOf" srcId="{A3AA6702-9F2F-4533-BE4D-FB36CF243BC2}" destId="{2907F9F9-6875-440E-BB1B-49009271FF67}" srcOrd="0" destOrd="1" presId="urn:microsoft.com/office/officeart/2005/8/layout/hList1"/>
    <dgm:cxn modelId="{884CDC57-7CA1-462B-8482-4B3DE0D90CC1}" srcId="{B7211142-653B-4841-AEA9-5DF1CB638E77}" destId="{02364EF8-02E6-4E9C-9AFE-08A955EC53B6}" srcOrd="3" destOrd="0" parTransId="{4A8D677D-057E-4D8C-BD43-911A001748E0}" sibTransId="{82FFC0BC-26EC-466E-9E43-7921EF276D18}"/>
    <dgm:cxn modelId="{18ABDF59-97B3-45C4-8AC3-EF9D43D7453C}" srcId="{83D0964F-F6E3-44B7-80FB-16468F830BEC}" destId="{E2CC3A5D-6A36-494E-B5D7-F1766BEE9D8D}" srcOrd="0" destOrd="0" parTransId="{FE91D4D2-9587-40C8-ABDD-FDF22973F7FD}" sibTransId="{B3296FEB-6563-4D22-BFDA-9E093BC5CAF2}"/>
    <dgm:cxn modelId="{CBB6385A-2914-4F95-B289-B3BF3ADB7F58}" type="presOf" srcId="{83D0964F-F6E3-44B7-80FB-16468F830BEC}" destId="{D3008C80-6A17-4F25-A4E5-664660F5BCD6}" srcOrd="0" destOrd="0" presId="urn:microsoft.com/office/officeart/2005/8/layout/hList1"/>
    <dgm:cxn modelId="{91D6875A-FB3B-4416-8242-FDFA96680E9B}" type="presOf" srcId="{575E9BF5-C630-459D-B0E1-512B52B10913}" destId="{589B547D-1906-4AE6-A7D5-9711F68E0843}" srcOrd="0" destOrd="4" presId="urn:microsoft.com/office/officeart/2005/8/layout/hList1"/>
    <dgm:cxn modelId="{3C92BB7A-50FD-4D89-8967-7212D2F885A2}" type="presOf" srcId="{AF30575B-2BF1-4ACC-AC41-B5FA509737A7}" destId="{589B547D-1906-4AE6-A7D5-9711F68E0843}" srcOrd="0" destOrd="6" presId="urn:microsoft.com/office/officeart/2005/8/layout/hList1"/>
    <dgm:cxn modelId="{CFC19888-2029-4404-9093-41D5714CD4CD}" srcId="{83D0964F-F6E3-44B7-80FB-16468F830BEC}" destId="{F98CF8CE-5A65-4E02-94A8-C791C63B8E1E}" srcOrd="5" destOrd="0" parTransId="{7A6B9769-3ED2-44B9-9B09-E638F69CE138}" sibTransId="{24FC919D-F730-4176-8DD8-C21928FB6E10}"/>
    <dgm:cxn modelId="{7AF9DE8C-B264-49E9-B847-FF7EC9652E4B}" srcId="{33D09C92-9A90-4E57-883D-BAABB34354CD}" destId="{B03320BE-E8B4-4B2D-BDF2-B73A8FE1CE5D}" srcOrd="0" destOrd="0" parTransId="{D8610627-8DE6-44FB-ABC0-A083CEE6B046}" sibTransId="{695BE26C-127E-462C-B85B-C3D083CF25DB}"/>
    <dgm:cxn modelId="{86C40595-C89B-4D9B-BA92-121D70AA894C}" srcId="{85CFA4F0-2A3B-4631-8099-41785B385183}" destId="{83D0964F-F6E3-44B7-80FB-16468F830BEC}" srcOrd="1" destOrd="0" parTransId="{EE08D659-7C33-47B7-BBC2-28312EC8B408}" sibTransId="{5D266644-15A5-4DC6-B11F-366616A3A639}"/>
    <dgm:cxn modelId="{FFD62A95-3FD3-4E72-B3A8-2F593B6E3E3E}" type="presOf" srcId="{85CFA4F0-2A3B-4631-8099-41785B385183}" destId="{38548159-9031-4813-B9C9-8ABC8D15CEF4}" srcOrd="0" destOrd="0" presId="urn:microsoft.com/office/officeart/2005/8/layout/hList1"/>
    <dgm:cxn modelId="{21F934A0-BDEA-4AA3-88E5-AE3DE1F27512}" srcId="{8AA0A42B-1A50-47A3-8FAC-CD10C098DB6A}" destId="{A3AA6702-9F2F-4533-BE4D-FB36CF243BC2}" srcOrd="1" destOrd="0" parTransId="{E4D7D7EF-AC67-4BB3-B44B-8E9707CC62FA}" sibTransId="{653F2358-45D8-4C6E-8312-0B548AAFDFC0}"/>
    <dgm:cxn modelId="{29313AA0-1727-424C-8725-635DB0FF08A0}" srcId="{83D0964F-F6E3-44B7-80FB-16468F830BEC}" destId="{4EA69919-B98D-4571-8C68-E723800CF84B}" srcOrd="2" destOrd="0" parTransId="{CEC7A542-F8D1-4FA6-9693-AED77F8221AD}" sibTransId="{6685CBCD-DBB9-4E85-82E7-FBABD60E0332}"/>
    <dgm:cxn modelId="{FA45ACA0-1465-49BF-B242-0ACF4771A249}" srcId="{8AA0A42B-1A50-47A3-8FAC-CD10C098DB6A}" destId="{26319935-9E8A-41F0-B71D-A8E458BC5B8B}" srcOrd="0" destOrd="0" parTransId="{6AB79A14-F2ED-49D5-A407-9CA9DE5EF431}" sibTransId="{E09742B4-B993-4A17-961A-8A483FCFB87A}"/>
    <dgm:cxn modelId="{87AC8FA1-2F4D-48E6-99DA-EAD43DDF4553}" srcId="{B7211142-653B-4841-AEA9-5DF1CB638E77}" destId="{2B39A9FD-CBFE-4217-8ECA-8FDEC1638752}" srcOrd="1" destOrd="0" parTransId="{E881867A-4F00-4159-B4FC-37F6ED9FD937}" sibTransId="{1F2C9243-E8F2-4B97-BFD7-9E2FCAAE1F90}"/>
    <dgm:cxn modelId="{B769A2AC-109C-4E71-B91B-9D7257B5B9C1}" srcId="{8AA0A42B-1A50-47A3-8FAC-CD10C098DB6A}" destId="{19868E96-C8B0-4382-A02E-BAAE0F864D95}" srcOrd="3" destOrd="0" parTransId="{C6BF2748-7DB0-4112-AEEC-38C277213C51}" sibTransId="{7CFD8CCA-7F22-489B-BE91-AC56C18ED5E6}"/>
    <dgm:cxn modelId="{89275FBD-C027-4F22-BB9F-968606FFDB8C}" type="presOf" srcId="{B0865BF5-325A-4B1D-9760-0E767C869070}" destId="{589B547D-1906-4AE6-A7D5-9711F68E0843}" srcOrd="0" destOrd="1" presId="urn:microsoft.com/office/officeart/2005/8/layout/hList1"/>
    <dgm:cxn modelId="{29C7E1C3-3C45-4CE9-862A-AA78EF4A0B0E}" srcId="{85CFA4F0-2A3B-4631-8099-41785B385183}" destId="{33D09C92-9A90-4E57-883D-BAABB34354CD}" srcOrd="2" destOrd="0" parTransId="{E1698188-2547-4062-A440-FD9A11FAEF75}" sibTransId="{37217028-F31E-48EF-B6D1-C52A35CC6CFF}"/>
    <dgm:cxn modelId="{38D011C7-9A32-478C-8675-A1DEB193585E}" srcId="{83D0964F-F6E3-44B7-80FB-16468F830BEC}" destId="{B6B1F0EB-9894-4938-93E1-3729CDE7A15D}" srcOrd="3" destOrd="0" parTransId="{A4FBD15A-4A13-4D2D-8D8D-0C50AF01D581}" sibTransId="{142E9728-7513-4219-BB01-39A91182363D}"/>
    <dgm:cxn modelId="{61E134C8-012B-4B82-AFB4-DB6904E20151}" srcId="{33D09C92-9A90-4E57-883D-BAABB34354CD}" destId="{093A9F12-82FA-49FC-A594-272622670399}" srcOrd="2" destOrd="0" parTransId="{67C2E20D-A71A-4710-9BC5-9BC947D99945}" sibTransId="{12F00BE2-745A-4E99-AB8F-95FC94C8147B}"/>
    <dgm:cxn modelId="{875CABCF-DDD0-4D38-8677-9B2CBBCB746C}" type="presOf" srcId="{BCBD6149-7800-4EB0-88B9-1686FF64559C}" destId="{43260FDA-2F0C-4B3D-8D45-753D3BC3FEBC}" srcOrd="0" destOrd="2" presId="urn:microsoft.com/office/officeart/2005/8/layout/hList1"/>
    <dgm:cxn modelId="{BAB167D9-E2FC-40EB-B8BC-0289A8B43777}" type="presOf" srcId="{02364EF8-02E6-4E9C-9AFE-08A955EC53B6}" destId="{43260FDA-2F0C-4B3D-8D45-753D3BC3FEBC}" srcOrd="0" destOrd="3" presId="urn:microsoft.com/office/officeart/2005/8/layout/hList1"/>
    <dgm:cxn modelId="{D2B75FDA-4542-48D8-97A5-B9162E16E0F9}" type="presOf" srcId="{B6B1F0EB-9894-4938-93E1-3729CDE7A15D}" destId="{589B547D-1906-4AE6-A7D5-9711F68E0843}" srcOrd="0" destOrd="3" presId="urn:microsoft.com/office/officeart/2005/8/layout/hList1"/>
    <dgm:cxn modelId="{29974ADE-8866-460D-93EF-30B8ABC33636}" srcId="{B7211142-653B-4841-AEA9-5DF1CB638E77}" destId="{2B7555EF-850D-4EF2-AB7C-E5E8A8C8066F}" srcOrd="4" destOrd="0" parTransId="{2FD22118-2815-4F21-9404-074C0A81C141}" sibTransId="{7BB35591-4164-4648-84B3-9951125B349D}"/>
    <dgm:cxn modelId="{E0D888DF-0709-4EAE-9895-795C27259066}" type="presOf" srcId="{2B39A9FD-CBFE-4217-8ECA-8FDEC1638752}" destId="{43260FDA-2F0C-4B3D-8D45-753D3BC3FEBC}" srcOrd="0" destOrd="1" presId="urn:microsoft.com/office/officeart/2005/8/layout/hList1"/>
    <dgm:cxn modelId="{1ACB6BE4-BF96-4C49-8496-80871060BACB}" type="presOf" srcId="{03E7F36C-A9A7-4D73-9CC0-924B66517A67}" destId="{43260FDA-2F0C-4B3D-8D45-753D3BC3FEBC}" srcOrd="0" destOrd="5" presId="urn:microsoft.com/office/officeart/2005/8/layout/hList1"/>
    <dgm:cxn modelId="{7D7BCAE6-A4E0-4B07-B53B-C1A1238C337D}" srcId="{33D09C92-9A90-4E57-883D-BAABB34354CD}" destId="{E7622465-67E9-4A1A-B044-2CFF3AD33D2C}" srcOrd="1" destOrd="0" parTransId="{D3F3EFAC-8A8A-4554-9E3C-FF3F6CBBD746}" sibTransId="{9851BCE5-DD76-464D-9BA0-DCA95ED2989F}"/>
    <dgm:cxn modelId="{98CFB1E9-4C5A-4B30-B2B4-14F63E6DC68D}" type="presOf" srcId="{19868E96-C8B0-4382-A02E-BAAE0F864D95}" destId="{2907F9F9-6875-440E-BB1B-49009271FF67}" srcOrd="0" destOrd="3" presId="urn:microsoft.com/office/officeart/2005/8/layout/hList1"/>
    <dgm:cxn modelId="{AAFB14EC-2FA1-462C-A89D-25D9778ECB13}" type="presOf" srcId="{8AA0A42B-1A50-47A3-8FAC-CD10C098DB6A}" destId="{9A8B4330-B466-4054-AA61-720E3DD92058}" srcOrd="0" destOrd="0" presId="urn:microsoft.com/office/officeart/2005/8/layout/hList1"/>
    <dgm:cxn modelId="{105CBCEF-140F-40C5-8A12-6DBD0DFC3653}" type="presOf" srcId="{B7211142-653B-4841-AEA9-5DF1CB638E77}" destId="{3B58580E-25A5-4854-8EED-B0A049E5E42C}" srcOrd="0" destOrd="0" presId="urn:microsoft.com/office/officeart/2005/8/layout/hList1"/>
    <dgm:cxn modelId="{BCCA4AA2-5CEB-4822-B345-27CB5422082B}" type="presParOf" srcId="{38548159-9031-4813-B9C9-8ABC8D15CEF4}" destId="{8A167AED-B55D-4D57-B995-DFC4B39C2A22}" srcOrd="0" destOrd="0" presId="urn:microsoft.com/office/officeart/2005/8/layout/hList1"/>
    <dgm:cxn modelId="{813F9A2B-A0F5-4686-B717-D08E5FED9F58}" type="presParOf" srcId="{8A167AED-B55D-4D57-B995-DFC4B39C2A22}" destId="{3B58580E-25A5-4854-8EED-B0A049E5E42C}" srcOrd="0" destOrd="0" presId="urn:microsoft.com/office/officeart/2005/8/layout/hList1"/>
    <dgm:cxn modelId="{DC23660D-8EAB-4376-92A9-D27C4DA95F5B}" type="presParOf" srcId="{8A167AED-B55D-4D57-B995-DFC4B39C2A22}" destId="{43260FDA-2F0C-4B3D-8D45-753D3BC3FEBC}" srcOrd="1" destOrd="0" presId="urn:microsoft.com/office/officeart/2005/8/layout/hList1"/>
    <dgm:cxn modelId="{5A888C89-993A-43F0-A2DD-0473115D377A}" type="presParOf" srcId="{38548159-9031-4813-B9C9-8ABC8D15CEF4}" destId="{FD75625E-2399-402D-8B77-49E93A99A7E9}" srcOrd="1" destOrd="0" presId="urn:microsoft.com/office/officeart/2005/8/layout/hList1"/>
    <dgm:cxn modelId="{0AB4A503-F69D-4816-A6E8-636AA0F3ED69}" type="presParOf" srcId="{38548159-9031-4813-B9C9-8ABC8D15CEF4}" destId="{8317B1E4-56BB-4135-A7F4-29F634E3F758}" srcOrd="2" destOrd="0" presId="urn:microsoft.com/office/officeart/2005/8/layout/hList1"/>
    <dgm:cxn modelId="{D55AA93E-D72E-4B68-9AD6-27C2CBF80EF0}" type="presParOf" srcId="{8317B1E4-56BB-4135-A7F4-29F634E3F758}" destId="{D3008C80-6A17-4F25-A4E5-664660F5BCD6}" srcOrd="0" destOrd="0" presId="urn:microsoft.com/office/officeart/2005/8/layout/hList1"/>
    <dgm:cxn modelId="{C6C02893-EBBB-4F1D-BBE9-C73DE0009265}" type="presParOf" srcId="{8317B1E4-56BB-4135-A7F4-29F634E3F758}" destId="{589B547D-1906-4AE6-A7D5-9711F68E0843}" srcOrd="1" destOrd="0" presId="urn:microsoft.com/office/officeart/2005/8/layout/hList1"/>
    <dgm:cxn modelId="{BA2569CD-D427-47BD-848E-169FCA687E98}" type="presParOf" srcId="{38548159-9031-4813-B9C9-8ABC8D15CEF4}" destId="{F10ECB00-DDEE-46C5-92E3-B47E3F98D156}" srcOrd="3" destOrd="0" presId="urn:microsoft.com/office/officeart/2005/8/layout/hList1"/>
    <dgm:cxn modelId="{20C21733-410C-499A-85F3-864A290B727D}" type="presParOf" srcId="{38548159-9031-4813-B9C9-8ABC8D15CEF4}" destId="{7485605B-8A73-40D6-A903-7E1C79DDE6D9}" srcOrd="4" destOrd="0" presId="urn:microsoft.com/office/officeart/2005/8/layout/hList1"/>
    <dgm:cxn modelId="{928B7C98-B271-4873-9C17-546914783C13}" type="presParOf" srcId="{7485605B-8A73-40D6-A903-7E1C79DDE6D9}" destId="{D7711FB4-5BC8-4EBD-BBCD-5485AF4406DF}" srcOrd="0" destOrd="0" presId="urn:microsoft.com/office/officeart/2005/8/layout/hList1"/>
    <dgm:cxn modelId="{24B22C05-9666-407E-9830-ADEE07047CCE}" type="presParOf" srcId="{7485605B-8A73-40D6-A903-7E1C79DDE6D9}" destId="{2F855A7C-C680-4C5C-8FD5-D4DB63C49AE5}" srcOrd="1" destOrd="0" presId="urn:microsoft.com/office/officeart/2005/8/layout/hList1"/>
    <dgm:cxn modelId="{ECA5BD04-E59C-46BA-937C-9CC3909CAA8F}" type="presParOf" srcId="{38548159-9031-4813-B9C9-8ABC8D15CEF4}" destId="{5E255A19-FE06-4200-84F8-247F6DDFCD5E}" srcOrd="5" destOrd="0" presId="urn:microsoft.com/office/officeart/2005/8/layout/hList1"/>
    <dgm:cxn modelId="{0D8A27BE-7F00-4739-87D0-6284E128FE67}" type="presParOf" srcId="{38548159-9031-4813-B9C9-8ABC8D15CEF4}" destId="{0380AF4C-140C-48B8-BED9-97477406B4E1}" srcOrd="6" destOrd="0" presId="urn:microsoft.com/office/officeart/2005/8/layout/hList1"/>
    <dgm:cxn modelId="{06A5090B-1304-4EEC-96A2-25E503B19A2A}" type="presParOf" srcId="{0380AF4C-140C-48B8-BED9-97477406B4E1}" destId="{9A8B4330-B466-4054-AA61-720E3DD92058}" srcOrd="0" destOrd="0" presId="urn:microsoft.com/office/officeart/2005/8/layout/hList1"/>
    <dgm:cxn modelId="{BFA8373D-DF1D-4834-A7DC-1777E1849FD7}" type="presParOf" srcId="{0380AF4C-140C-48B8-BED9-97477406B4E1}" destId="{2907F9F9-6875-440E-BB1B-49009271FF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CFA4F0-2A3B-4631-8099-41785B38518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211142-653B-4841-AEA9-5DF1CB638E77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Экономические</a:t>
          </a:r>
        </a:p>
      </dgm:t>
    </dgm:pt>
    <dgm:pt modelId="{57A0BDEF-A20F-49FB-9D19-51E4B6A32A64}" type="parTrans" cxnId="{224A6654-E34D-40A2-B8BD-DB1610B52C5B}">
      <dgm:prSet/>
      <dgm:spPr/>
      <dgm:t>
        <a:bodyPr/>
        <a:lstStyle/>
        <a:p>
          <a:endParaRPr lang="ru-RU"/>
        </a:p>
      </dgm:t>
    </dgm:pt>
    <dgm:pt modelId="{5233DF12-C97D-4ACB-8252-3D9081ABB780}" type="sibTrans" cxnId="{224A6654-E34D-40A2-B8BD-DB1610B52C5B}">
      <dgm:prSet/>
      <dgm:spPr/>
      <dgm:t>
        <a:bodyPr/>
        <a:lstStyle/>
        <a:p>
          <a:endParaRPr lang="ru-RU"/>
        </a:p>
      </dgm:t>
    </dgm:pt>
    <dgm:pt modelId="{E1E58951-033C-4855-B9E0-6A6268BF7CB4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/>
            <a:t>Налоги</a:t>
          </a:r>
        </a:p>
      </dgm:t>
    </dgm:pt>
    <dgm:pt modelId="{F88F9456-6C6C-47FC-8ECC-757D7600724F}" type="parTrans" cxnId="{BBD9FA32-6617-4461-9DB4-87896D34B044}">
      <dgm:prSet/>
      <dgm:spPr/>
      <dgm:t>
        <a:bodyPr/>
        <a:lstStyle/>
        <a:p>
          <a:endParaRPr lang="ru-RU"/>
        </a:p>
      </dgm:t>
    </dgm:pt>
    <dgm:pt modelId="{D1F30621-66F2-4927-AE57-65BEBC573415}" type="sibTrans" cxnId="{BBD9FA32-6617-4461-9DB4-87896D34B044}">
      <dgm:prSet/>
      <dgm:spPr/>
      <dgm:t>
        <a:bodyPr/>
        <a:lstStyle/>
        <a:p>
          <a:endParaRPr lang="ru-RU"/>
        </a:p>
      </dgm:t>
    </dgm:pt>
    <dgm:pt modelId="{B662B9DE-83E2-46FF-B1B8-974D50E60714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/>
            <a:t>Страхование</a:t>
          </a:r>
        </a:p>
      </dgm:t>
    </dgm:pt>
    <dgm:pt modelId="{7D30A574-39CA-41A9-A717-2BAAD683A073}" type="parTrans" cxnId="{F8510551-74DE-43CB-BF44-92571AF6487D}">
      <dgm:prSet/>
      <dgm:spPr/>
      <dgm:t>
        <a:bodyPr/>
        <a:lstStyle/>
        <a:p>
          <a:endParaRPr lang="ru-RU"/>
        </a:p>
      </dgm:t>
    </dgm:pt>
    <dgm:pt modelId="{65BEBFF0-A919-4B8B-835D-F3C1BD0C01AA}" type="sibTrans" cxnId="{F8510551-74DE-43CB-BF44-92571AF6487D}">
      <dgm:prSet/>
      <dgm:spPr/>
      <dgm:t>
        <a:bodyPr/>
        <a:lstStyle/>
        <a:p>
          <a:endParaRPr lang="ru-RU"/>
        </a:p>
      </dgm:t>
    </dgm:pt>
    <dgm:pt modelId="{83D0964F-F6E3-44B7-80FB-16468F830BEC}">
      <dgm:prSet phldrT="[Текст]"/>
      <dgm:spPr/>
      <dgm:t>
        <a:bodyPr/>
        <a:lstStyle/>
        <a:p>
          <a:r>
            <a:rPr lang="ru-RU" b="1" dirty="0"/>
            <a:t>Законы и нормативные акты</a:t>
          </a:r>
        </a:p>
      </dgm:t>
    </dgm:pt>
    <dgm:pt modelId="{EE08D659-7C33-47B7-BBC2-28312EC8B408}" type="parTrans" cxnId="{86C40595-C89B-4D9B-BA92-121D70AA894C}">
      <dgm:prSet/>
      <dgm:spPr/>
      <dgm:t>
        <a:bodyPr/>
        <a:lstStyle/>
        <a:p>
          <a:endParaRPr lang="ru-RU"/>
        </a:p>
      </dgm:t>
    </dgm:pt>
    <dgm:pt modelId="{5D266644-15A5-4DC6-B11F-366616A3A639}" type="sibTrans" cxnId="{86C40595-C89B-4D9B-BA92-121D70AA894C}">
      <dgm:prSet/>
      <dgm:spPr/>
      <dgm:t>
        <a:bodyPr/>
        <a:lstStyle/>
        <a:p>
          <a:endParaRPr lang="ru-RU"/>
        </a:p>
      </dgm:t>
    </dgm:pt>
    <dgm:pt modelId="{E2CC3A5D-6A36-494E-B5D7-F1766BEE9D8D}">
      <dgm:prSet phldrT="[Текст]"/>
      <dgm:spPr/>
      <dgm:t>
        <a:bodyPr/>
        <a:lstStyle/>
        <a:p>
          <a:r>
            <a:rPr lang="ru-RU" dirty="0"/>
            <a:t>Законы о зонировании территории</a:t>
          </a:r>
        </a:p>
      </dgm:t>
    </dgm:pt>
    <dgm:pt modelId="{FE91D4D2-9587-40C8-ABDD-FDF22973F7FD}" type="parTrans" cxnId="{18ABDF59-97B3-45C4-8AC3-EF9D43D7453C}">
      <dgm:prSet/>
      <dgm:spPr/>
      <dgm:t>
        <a:bodyPr/>
        <a:lstStyle/>
        <a:p>
          <a:endParaRPr lang="ru-RU"/>
        </a:p>
      </dgm:t>
    </dgm:pt>
    <dgm:pt modelId="{B3296FEB-6563-4D22-BFDA-9E093BC5CAF2}" type="sibTrans" cxnId="{18ABDF59-97B3-45C4-8AC3-EF9D43D7453C}">
      <dgm:prSet/>
      <dgm:spPr/>
      <dgm:t>
        <a:bodyPr/>
        <a:lstStyle/>
        <a:p>
          <a:endParaRPr lang="ru-RU"/>
        </a:p>
      </dgm:t>
    </dgm:pt>
    <dgm:pt modelId="{C8D3D0EB-F089-44CD-8127-DBBCEC87B4DA}">
      <dgm:prSet phldrT="[Текст]"/>
      <dgm:spPr/>
      <dgm:t>
        <a:bodyPr/>
        <a:lstStyle/>
        <a:p>
          <a:r>
            <a:rPr lang="ru-RU"/>
            <a:t>Строительные стандарты</a:t>
          </a:r>
        </a:p>
      </dgm:t>
    </dgm:pt>
    <dgm:pt modelId="{4C038CBF-7DCE-4713-BF27-C3EFD7F68B05}" type="parTrans" cxnId="{9BC51C8C-D501-4116-B103-B23974A575DB}">
      <dgm:prSet/>
      <dgm:spPr/>
      <dgm:t>
        <a:bodyPr/>
        <a:lstStyle/>
        <a:p>
          <a:endParaRPr lang="ru-RU"/>
        </a:p>
      </dgm:t>
    </dgm:pt>
    <dgm:pt modelId="{853E402C-59B1-4BE6-A0B1-997C6FCC8B1F}" type="sibTrans" cxnId="{9BC51C8C-D501-4116-B103-B23974A575DB}">
      <dgm:prSet/>
      <dgm:spPr/>
      <dgm:t>
        <a:bodyPr/>
        <a:lstStyle/>
        <a:p>
          <a:endParaRPr lang="ru-RU"/>
        </a:p>
      </dgm:t>
    </dgm:pt>
    <dgm:pt modelId="{33D09C92-9A90-4E57-883D-BAABB34354CD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Государственная политика  и программы</a:t>
          </a:r>
        </a:p>
      </dgm:t>
    </dgm:pt>
    <dgm:pt modelId="{E1698188-2547-4062-A440-FD9A11FAEF75}" type="parTrans" cxnId="{29C7E1C3-3C45-4CE9-862A-AA78EF4A0B0E}">
      <dgm:prSet/>
      <dgm:spPr/>
      <dgm:t>
        <a:bodyPr/>
        <a:lstStyle/>
        <a:p>
          <a:endParaRPr lang="ru-RU"/>
        </a:p>
      </dgm:t>
    </dgm:pt>
    <dgm:pt modelId="{37217028-F31E-48EF-B6D1-C52A35CC6CFF}" type="sibTrans" cxnId="{29C7E1C3-3C45-4CE9-862A-AA78EF4A0B0E}">
      <dgm:prSet/>
      <dgm:spPr/>
      <dgm:t>
        <a:bodyPr/>
        <a:lstStyle/>
        <a:p>
          <a:endParaRPr lang="ru-RU"/>
        </a:p>
      </dgm:t>
    </dgm:pt>
    <dgm:pt modelId="{B03320BE-E8B4-4B2D-BDF2-B73A8FE1CE5D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Национальные и региональные планы адаптации</a:t>
          </a:r>
        </a:p>
      </dgm:t>
    </dgm:pt>
    <dgm:pt modelId="{D8610627-8DE6-44FB-ABC0-A083CEE6B046}" type="parTrans" cxnId="{7AF9DE8C-B264-49E9-B847-FF7EC9652E4B}">
      <dgm:prSet/>
      <dgm:spPr/>
      <dgm:t>
        <a:bodyPr/>
        <a:lstStyle/>
        <a:p>
          <a:endParaRPr lang="ru-RU"/>
        </a:p>
      </dgm:t>
    </dgm:pt>
    <dgm:pt modelId="{695BE26C-127E-462C-B85B-C3D083CF25DB}" type="sibTrans" cxnId="{7AF9DE8C-B264-49E9-B847-FF7EC9652E4B}">
      <dgm:prSet/>
      <dgm:spPr/>
      <dgm:t>
        <a:bodyPr/>
        <a:lstStyle/>
        <a:p>
          <a:endParaRPr lang="ru-RU"/>
        </a:p>
      </dgm:t>
    </dgm:pt>
    <dgm:pt modelId="{8197F549-D549-43B2-8546-F42999D835FE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Программы модернизации городов</a:t>
          </a:r>
        </a:p>
      </dgm:t>
    </dgm:pt>
    <dgm:pt modelId="{2CA240BD-23AB-4B6D-B423-3F59ED66E56D}" type="parTrans" cxnId="{B514DFF7-F766-4081-8F70-B514D7444AC3}">
      <dgm:prSet/>
      <dgm:spPr/>
      <dgm:t>
        <a:bodyPr/>
        <a:lstStyle/>
        <a:p>
          <a:endParaRPr lang="ru-RU"/>
        </a:p>
      </dgm:t>
    </dgm:pt>
    <dgm:pt modelId="{9718E24D-7E99-4BA5-A91E-085896F68E75}" type="sibTrans" cxnId="{B514DFF7-F766-4081-8F70-B514D7444AC3}">
      <dgm:prSet/>
      <dgm:spPr/>
      <dgm:t>
        <a:bodyPr/>
        <a:lstStyle/>
        <a:p>
          <a:endParaRPr lang="ru-RU"/>
        </a:p>
      </dgm:t>
    </dgm:pt>
    <dgm:pt modelId="{AA58EFF3-E026-4E0D-B416-4400B15B906E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/>
            <a:t>Субсидии</a:t>
          </a:r>
        </a:p>
      </dgm:t>
    </dgm:pt>
    <dgm:pt modelId="{27FDD89B-49F4-4C40-933E-CE95FF88610B}" type="parTrans" cxnId="{316871F7-20E3-4812-877F-06F65BBEC0DF}">
      <dgm:prSet/>
      <dgm:spPr/>
      <dgm:t>
        <a:bodyPr/>
        <a:lstStyle/>
        <a:p>
          <a:endParaRPr lang="ru-RU"/>
        </a:p>
      </dgm:t>
    </dgm:pt>
    <dgm:pt modelId="{06045092-C5B2-416E-8277-3FFAA6525B6D}" type="sibTrans" cxnId="{316871F7-20E3-4812-877F-06F65BBEC0DF}">
      <dgm:prSet/>
      <dgm:spPr/>
      <dgm:t>
        <a:bodyPr/>
        <a:lstStyle/>
        <a:p>
          <a:endParaRPr lang="ru-RU"/>
        </a:p>
      </dgm:t>
    </dgm:pt>
    <dgm:pt modelId="{AC4002BB-9A3F-4426-B24B-8F5EDAD8BED1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/>
            <a:t>Фонды ЧС</a:t>
          </a:r>
        </a:p>
      </dgm:t>
    </dgm:pt>
    <dgm:pt modelId="{B546E100-7497-4D0B-9600-590730DB119F}" type="parTrans" cxnId="{F7075538-B7F4-4FA2-8EA4-FDB8B8D674A4}">
      <dgm:prSet/>
      <dgm:spPr/>
      <dgm:t>
        <a:bodyPr/>
        <a:lstStyle/>
        <a:p>
          <a:endParaRPr lang="ru-RU"/>
        </a:p>
      </dgm:t>
    </dgm:pt>
    <dgm:pt modelId="{812AB5D4-C4FC-45FB-97C2-1C0C9CCD4563}" type="sibTrans" cxnId="{F7075538-B7F4-4FA2-8EA4-FDB8B8D674A4}">
      <dgm:prSet/>
      <dgm:spPr/>
      <dgm:t>
        <a:bodyPr/>
        <a:lstStyle/>
        <a:p>
          <a:endParaRPr lang="ru-RU"/>
        </a:p>
      </dgm:t>
    </dgm:pt>
    <dgm:pt modelId="{FEAD5AAD-0463-4363-B91F-F4AD5C66BBFA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/>
            <a:t>Платежи за экосистемные услуги</a:t>
          </a:r>
        </a:p>
      </dgm:t>
    </dgm:pt>
    <dgm:pt modelId="{1204D3D1-E64C-4F78-A20C-E357101F4101}" type="parTrans" cxnId="{DF9BCD8E-1E95-433C-8BD8-E565CDCE4F53}">
      <dgm:prSet/>
      <dgm:spPr/>
      <dgm:t>
        <a:bodyPr/>
        <a:lstStyle/>
        <a:p>
          <a:endParaRPr lang="ru-RU"/>
        </a:p>
      </dgm:t>
    </dgm:pt>
    <dgm:pt modelId="{8EC71CBE-7AD7-4159-8AEB-0D66439612D3}" type="sibTrans" cxnId="{DF9BCD8E-1E95-433C-8BD8-E565CDCE4F53}">
      <dgm:prSet/>
      <dgm:spPr/>
      <dgm:t>
        <a:bodyPr/>
        <a:lstStyle/>
        <a:p>
          <a:endParaRPr lang="ru-RU"/>
        </a:p>
      </dgm:t>
    </dgm:pt>
    <dgm:pt modelId="{03E7F36C-A9A7-4D73-9CC0-924B66517A67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endParaRPr lang="ru-RU" dirty="0"/>
        </a:p>
      </dgm:t>
    </dgm:pt>
    <dgm:pt modelId="{A2AD253D-880E-4B88-9D1C-5A16AB9424DD}" type="parTrans" cxnId="{A0C81954-42D4-4A01-B1E1-590EE2B386B5}">
      <dgm:prSet/>
      <dgm:spPr/>
      <dgm:t>
        <a:bodyPr/>
        <a:lstStyle/>
        <a:p>
          <a:endParaRPr lang="ru-RU"/>
        </a:p>
      </dgm:t>
    </dgm:pt>
    <dgm:pt modelId="{49AD100B-FE5F-46F4-BE6C-6E0B395B755D}" type="sibTrans" cxnId="{A0C81954-42D4-4A01-B1E1-590EE2B386B5}">
      <dgm:prSet/>
      <dgm:spPr/>
      <dgm:t>
        <a:bodyPr/>
        <a:lstStyle/>
        <a:p>
          <a:endParaRPr lang="ru-RU"/>
        </a:p>
      </dgm:t>
    </dgm:pt>
    <dgm:pt modelId="{3A69D354-034D-4A4C-B6F7-6CA8FFA1EA85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/>
            <a:t>Микрофинансирование </a:t>
          </a:r>
        </a:p>
      </dgm:t>
    </dgm:pt>
    <dgm:pt modelId="{5C482C77-0538-4316-BAF1-2D0E9F0DB536}" type="parTrans" cxnId="{605097F7-04A5-4FFD-BF91-EC47360EA398}">
      <dgm:prSet/>
      <dgm:spPr/>
      <dgm:t>
        <a:bodyPr/>
        <a:lstStyle/>
        <a:p>
          <a:endParaRPr lang="ru-RU"/>
        </a:p>
      </dgm:t>
    </dgm:pt>
    <dgm:pt modelId="{0F262F5F-95FD-491B-91CD-5DFE6DC5A3B8}" type="sibTrans" cxnId="{605097F7-04A5-4FFD-BF91-EC47360EA398}">
      <dgm:prSet/>
      <dgm:spPr/>
      <dgm:t>
        <a:bodyPr/>
        <a:lstStyle/>
        <a:p>
          <a:endParaRPr lang="ru-RU"/>
        </a:p>
      </dgm:t>
    </dgm:pt>
    <dgm:pt modelId="{4DB6DFA4-A910-4CD0-8344-C48B1B46E7F3}">
      <dgm:prSet phldrT="[Текст]"/>
      <dgm:spPr/>
      <dgm:t>
        <a:bodyPr/>
        <a:lstStyle/>
        <a:p>
          <a:r>
            <a:rPr lang="ru-RU" dirty="0"/>
            <a:t>Регулирование водопользования </a:t>
          </a:r>
        </a:p>
      </dgm:t>
    </dgm:pt>
    <dgm:pt modelId="{C6B4595B-4FB5-4808-99FD-24ACF48E1D73}" type="parTrans" cxnId="{D24468A8-CB01-4334-A061-40276B774FEE}">
      <dgm:prSet/>
      <dgm:spPr/>
      <dgm:t>
        <a:bodyPr/>
        <a:lstStyle/>
        <a:p>
          <a:endParaRPr lang="ru-RU"/>
        </a:p>
      </dgm:t>
    </dgm:pt>
    <dgm:pt modelId="{A29A35EF-035C-4EAE-8227-39A76776FB5D}" type="sibTrans" cxnId="{D24468A8-CB01-4334-A061-40276B774FEE}">
      <dgm:prSet/>
      <dgm:spPr/>
      <dgm:t>
        <a:bodyPr/>
        <a:lstStyle/>
        <a:p>
          <a:endParaRPr lang="ru-RU"/>
        </a:p>
      </dgm:t>
    </dgm:pt>
    <dgm:pt modelId="{3C9DD6F4-8BDD-4C44-AF61-1A77E194E1F1}">
      <dgm:prSet phldrT="[Текст]"/>
      <dgm:spPr/>
      <dgm:t>
        <a:bodyPr/>
        <a:lstStyle/>
        <a:p>
          <a:r>
            <a:rPr lang="ru-RU" dirty="0"/>
            <a:t>Охраняемые территории</a:t>
          </a:r>
        </a:p>
      </dgm:t>
    </dgm:pt>
    <dgm:pt modelId="{36DFCF62-E313-4D92-A95D-445EE369B768}" type="parTrans" cxnId="{1A629A96-2A56-4A09-9AFD-64BAFAE18962}">
      <dgm:prSet/>
      <dgm:spPr/>
      <dgm:t>
        <a:bodyPr/>
        <a:lstStyle/>
        <a:p>
          <a:endParaRPr lang="ru-RU"/>
        </a:p>
      </dgm:t>
    </dgm:pt>
    <dgm:pt modelId="{A48C0640-CCF7-4840-9849-9F8C9EDCE0CF}" type="sibTrans" cxnId="{1A629A96-2A56-4A09-9AFD-64BAFAE18962}">
      <dgm:prSet/>
      <dgm:spPr/>
      <dgm:t>
        <a:bodyPr/>
        <a:lstStyle/>
        <a:p>
          <a:endParaRPr lang="ru-RU"/>
        </a:p>
      </dgm:t>
    </dgm:pt>
    <dgm:pt modelId="{4FF5BFAF-969F-4EC3-9992-BE6E8403264E}">
      <dgm:prSet phldrT="[Текст]"/>
      <dgm:spPr/>
      <dgm:t>
        <a:bodyPr/>
        <a:lstStyle/>
        <a:p>
          <a:r>
            <a:rPr lang="ru-RU" dirty="0"/>
            <a:t>Квоты на вылов рыбы</a:t>
          </a:r>
        </a:p>
      </dgm:t>
    </dgm:pt>
    <dgm:pt modelId="{A40A3B05-97CB-413D-BECA-ED887459B56F}" type="parTrans" cxnId="{E66983F2-EA05-4F8A-8B4D-2FEB1808D103}">
      <dgm:prSet/>
      <dgm:spPr/>
      <dgm:t>
        <a:bodyPr/>
        <a:lstStyle/>
        <a:p>
          <a:endParaRPr lang="ru-RU"/>
        </a:p>
      </dgm:t>
    </dgm:pt>
    <dgm:pt modelId="{41C04366-EBE0-44EE-8116-7470A190B90C}" type="sibTrans" cxnId="{E66983F2-EA05-4F8A-8B4D-2FEB1808D103}">
      <dgm:prSet/>
      <dgm:spPr/>
      <dgm:t>
        <a:bodyPr/>
        <a:lstStyle/>
        <a:p>
          <a:endParaRPr lang="ru-RU"/>
        </a:p>
      </dgm:t>
    </dgm:pt>
    <dgm:pt modelId="{E7622465-67E9-4A1A-B044-2CFF3AD33D2C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/>
            <a:t>Планирование и обеспечение готовности к стихийным бедствиям</a:t>
          </a:r>
        </a:p>
      </dgm:t>
    </dgm:pt>
    <dgm:pt modelId="{D3F3EFAC-8A8A-4554-9E3C-FF3F6CBBD746}" type="parTrans" cxnId="{7D7BCAE6-A4E0-4B07-B53B-C1A1238C337D}">
      <dgm:prSet/>
      <dgm:spPr/>
      <dgm:t>
        <a:bodyPr/>
        <a:lstStyle/>
        <a:p>
          <a:endParaRPr lang="ru-RU"/>
        </a:p>
      </dgm:t>
    </dgm:pt>
    <dgm:pt modelId="{9851BCE5-DD76-464D-9BA0-DCA95ED2989F}" type="sibTrans" cxnId="{7D7BCAE6-A4E0-4B07-B53B-C1A1238C337D}">
      <dgm:prSet/>
      <dgm:spPr/>
      <dgm:t>
        <a:bodyPr/>
        <a:lstStyle/>
        <a:p>
          <a:endParaRPr lang="ru-RU"/>
        </a:p>
      </dgm:t>
    </dgm:pt>
    <dgm:pt modelId="{9CD70995-0BB5-42F2-A76D-9B31F700BDDC}">
      <dgm:prSet phldrT="[Текст]"/>
      <dgm:spPr/>
      <dgm:t>
        <a:bodyPr/>
        <a:lstStyle/>
        <a:p>
          <a:r>
            <a:rPr lang="ru-RU" dirty="0"/>
            <a:t>Патенты</a:t>
          </a:r>
        </a:p>
      </dgm:t>
    </dgm:pt>
    <dgm:pt modelId="{DB617ACC-2EEA-4679-AAA3-559525DC6F23}" type="parTrans" cxnId="{97E088C0-96BD-4652-A6AD-A0D792993A36}">
      <dgm:prSet/>
      <dgm:spPr/>
      <dgm:t>
        <a:bodyPr/>
        <a:lstStyle/>
        <a:p>
          <a:endParaRPr lang="ru-RU"/>
        </a:p>
      </dgm:t>
    </dgm:pt>
    <dgm:pt modelId="{70FEBE78-0694-4504-A06A-EE266D170CC0}" type="sibTrans" cxnId="{97E088C0-96BD-4652-A6AD-A0D792993A36}">
      <dgm:prSet/>
      <dgm:spPr/>
      <dgm:t>
        <a:bodyPr/>
        <a:lstStyle/>
        <a:p>
          <a:endParaRPr lang="ru-RU"/>
        </a:p>
      </dgm:t>
    </dgm:pt>
    <dgm:pt modelId="{BEE50488-3DA9-4D73-A034-DCF7FE0190D5}">
      <dgm:prSet phldrT="[Текст]"/>
      <dgm:spPr/>
      <dgm:t>
        <a:bodyPr/>
        <a:lstStyle/>
        <a:p>
          <a:r>
            <a:rPr lang="ru-RU" dirty="0"/>
            <a:t>Передача технологий </a:t>
          </a:r>
        </a:p>
      </dgm:t>
    </dgm:pt>
    <dgm:pt modelId="{85125299-856B-44D9-8A21-8522205B4DC8}" type="parTrans" cxnId="{AD6876C3-94F0-4F11-A5CE-A8286C101E62}">
      <dgm:prSet/>
      <dgm:spPr/>
      <dgm:t>
        <a:bodyPr/>
        <a:lstStyle/>
        <a:p>
          <a:endParaRPr lang="ru-RU"/>
        </a:p>
      </dgm:t>
    </dgm:pt>
    <dgm:pt modelId="{2810DF93-5053-4C3C-873A-2525794AA031}" type="sibTrans" cxnId="{AD6876C3-94F0-4F11-A5CE-A8286C101E62}">
      <dgm:prSet/>
      <dgm:spPr/>
      <dgm:t>
        <a:bodyPr/>
        <a:lstStyle/>
        <a:p>
          <a:endParaRPr lang="ru-RU"/>
        </a:p>
      </dgm:t>
    </dgm:pt>
    <dgm:pt modelId="{38548159-9031-4813-B9C9-8ABC8D15CEF4}" type="pres">
      <dgm:prSet presAssocID="{85CFA4F0-2A3B-4631-8099-41785B385183}" presName="Name0" presStyleCnt="0">
        <dgm:presLayoutVars>
          <dgm:dir/>
          <dgm:animLvl val="lvl"/>
          <dgm:resizeHandles val="exact"/>
        </dgm:presLayoutVars>
      </dgm:prSet>
      <dgm:spPr/>
    </dgm:pt>
    <dgm:pt modelId="{8A167AED-B55D-4D57-B995-DFC4B39C2A22}" type="pres">
      <dgm:prSet presAssocID="{B7211142-653B-4841-AEA9-5DF1CB638E77}" presName="composite" presStyleCnt="0"/>
      <dgm:spPr/>
    </dgm:pt>
    <dgm:pt modelId="{3B58580E-25A5-4854-8EED-B0A049E5E42C}" type="pres">
      <dgm:prSet presAssocID="{B7211142-653B-4841-AEA9-5DF1CB638E7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3260FDA-2F0C-4B3D-8D45-753D3BC3FEBC}" type="pres">
      <dgm:prSet presAssocID="{B7211142-653B-4841-AEA9-5DF1CB638E77}" presName="desTx" presStyleLbl="alignAccFollowNode1" presStyleIdx="0" presStyleCnt="3">
        <dgm:presLayoutVars>
          <dgm:bulletEnabled val="1"/>
        </dgm:presLayoutVars>
      </dgm:prSet>
      <dgm:spPr/>
    </dgm:pt>
    <dgm:pt modelId="{FD75625E-2399-402D-8B77-49E93A99A7E9}" type="pres">
      <dgm:prSet presAssocID="{5233DF12-C97D-4ACB-8252-3D9081ABB780}" presName="space" presStyleCnt="0"/>
      <dgm:spPr/>
    </dgm:pt>
    <dgm:pt modelId="{8317B1E4-56BB-4135-A7F4-29F634E3F758}" type="pres">
      <dgm:prSet presAssocID="{83D0964F-F6E3-44B7-80FB-16468F830BEC}" presName="composite" presStyleCnt="0"/>
      <dgm:spPr/>
    </dgm:pt>
    <dgm:pt modelId="{D3008C80-6A17-4F25-A4E5-664660F5BCD6}" type="pres">
      <dgm:prSet presAssocID="{83D0964F-F6E3-44B7-80FB-16468F830BE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89B547D-1906-4AE6-A7D5-9711F68E0843}" type="pres">
      <dgm:prSet presAssocID="{83D0964F-F6E3-44B7-80FB-16468F830BEC}" presName="desTx" presStyleLbl="alignAccFollowNode1" presStyleIdx="1" presStyleCnt="3">
        <dgm:presLayoutVars>
          <dgm:bulletEnabled val="1"/>
        </dgm:presLayoutVars>
      </dgm:prSet>
      <dgm:spPr/>
    </dgm:pt>
    <dgm:pt modelId="{F10ECB00-DDEE-46C5-92E3-B47E3F98D156}" type="pres">
      <dgm:prSet presAssocID="{5D266644-15A5-4DC6-B11F-366616A3A639}" presName="space" presStyleCnt="0"/>
      <dgm:spPr/>
    </dgm:pt>
    <dgm:pt modelId="{7485605B-8A73-40D6-A903-7E1C79DDE6D9}" type="pres">
      <dgm:prSet presAssocID="{33D09C92-9A90-4E57-883D-BAABB34354CD}" presName="composite" presStyleCnt="0"/>
      <dgm:spPr/>
    </dgm:pt>
    <dgm:pt modelId="{D7711FB4-5BC8-4EBD-BBCD-5485AF4406DF}" type="pres">
      <dgm:prSet presAssocID="{33D09C92-9A90-4E57-883D-BAABB34354C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F855A7C-C680-4C5C-8FD5-D4DB63C49AE5}" type="pres">
      <dgm:prSet presAssocID="{33D09C92-9A90-4E57-883D-BAABB34354C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9DADB06-03C9-4AE0-A07C-4EBEF2026784}" type="presOf" srcId="{C8D3D0EB-F089-44CD-8127-DBBCEC87B4DA}" destId="{589B547D-1906-4AE6-A7D5-9711F68E0843}" srcOrd="0" destOrd="1" presId="urn:microsoft.com/office/officeart/2005/8/layout/hList1"/>
    <dgm:cxn modelId="{FE623814-C9BB-480E-9DBC-BD275698FF1A}" type="presOf" srcId="{FEAD5AAD-0463-4363-B91F-F4AD5C66BBFA}" destId="{43260FDA-2F0C-4B3D-8D45-753D3BC3FEBC}" srcOrd="0" destOrd="4" presId="urn:microsoft.com/office/officeart/2005/8/layout/hList1"/>
    <dgm:cxn modelId="{14F0FB19-1847-42BA-A297-5B4B703CEF71}" type="presOf" srcId="{BEE50488-3DA9-4D73-A034-DCF7FE0190D5}" destId="{589B547D-1906-4AE6-A7D5-9711F68E0843}" srcOrd="0" destOrd="6" presId="urn:microsoft.com/office/officeart/2005/8/layout/hList1"/>
    <dgm:cxn modelId="{18D5F11F-6D26-4B9C-8425-5B539517EA82}" type="presOf" srcId="{33D09C92-9A90-4E57-883D-BAABB34354CD}" destId="{D7711FB4-5BC8-4EBD-BBCD-5485AF4406DF}" srcOrd="0" destOrd="0" presId="urn:microsoft.com/office/officeart/2005/8/layout/hList1"/>
    <dgm:cxn modelId="{BBD9FA32-6617-4461-9DB4-87896D34B044}" srcId="{B7211142-653B-4841-AEA9-5DF1CB638E77}" destId="{E1E58951-033C-4855-B9E0-6A6268BF7CB4}" srcOrd="0" destOrd="0" parTransId="{F88F9456-6C6C-47FC-8ECC-757D7600724F}" sibTransId="{D1F30621-66F2-4927-AE57-65BEBC573415}"/>
    <dgm:cxn modelId="{F7075538-B7F4-4FA2-8EA4-FDB8B8D674A4}" srcId="{B7211142-653B-4841-AEA9-5DF1CB638E77}" destId="{AC4002BB-9A3F-4426-B24B-8F5EDAD8BED1}" srcOrd="3" destOrd="0" parTransId="{B546E100-7497-4D0B-9600-590730DB119F}" sibTransId="{812AB5D4-C4FC-45FB-97C2-1C0C9CCD4563}"/>
    <dgm:cxn modelId="{AA1D2461-FB0E-4777-AF88-4529BFC95FBD}" type="presOf" srcId="{B662B9DE-83E2-46FF-B1B8-974D50E60714}" destId="{43260FDA-2F0C-4B3D-8D45-753D3BC3FEBC}" srcOrd="0" destOrd="2" presId="urn:microsoft.com/office/officeart/2005/8/layout/hList1"/>
    <dgm:cxn modelId="{E1EE5641-D008-4105-BB6E-6B41A15B5CD2}" type="presOf" srcId="{8197F549-D549-43B2-8546-F42999D835FE}" destId="{2F855A7C-C680-4C5C-8FD5-D4DB63C49AE5}" srcOrd="0" destOrd="1" presId="urn:microsoft.com/office/officeart/2005/8/layout/hList1"/>
    <dgm:cxn modelId="{99C3256C-6FF6-4281-85B1-DBBB3547782D}" type="presOf" srcId="{E7622465-67E9-4A1A-B044-2CFF3AD33D2C}" destId="{2F855A7C-C680-4C5C-8FD5-D4DB63C49AE5}" srcOrd="0" destOrd="2" presId="urn:microsoft.com/office/officeart/2005/8/layout/hList1"/>
    <dgm:cxn modelId="{6F41134F-3EC6-4070-A7BF-066AD8F62B21}" type="presOf" srcId="{B03320BE-E8B4-4B2D-BDF2-B73A8FE1CE5D}" destId="{2F855A7C-C680-4C5C-8FD5-D4DB63C49AE5}" srcOrd="0" destOrd="0" presId="urn:microsoft.com/office/officeart/2005/8/layout/hList1"/>
    <dgm:cxn modelId="{9488B470-26A3-4408-B30C-C77DCFEA1BB6}" type="presOf" srcId="{3A69D354-034D-4A4C-B6F7-6CA8FFA1EA85}" destId="{43260FDA-2F0C-4B3D-8D45-753D3BC3FEBC}" srcOrd="0" destOrd="5" presId="urn:microsoft.com/office/officeart/2005/8/layout/hList1"/>
    <dgm:cxn modelId="{F8510551-74DE-43CB-BF44-92571AF6487D}" srcId="{B7211142-653B-4841-AEA9-5DF1CB638E77}" destId="{B662B9DE-83E2-46FF-B1B8-974D50E60714}" srcOrd="2" destOrd="0" parTransId="{7D30A574-39CA-41A9-A717-2BAAD683A073}" sibTransId="{65BEBFF0-A919-4B8B-835D-F3C1BD0C01AA}"/>
    <dgm:cxn modelId="{EA737973-1568-4CE4-BCFB-EDBFCC70C8FB}" type="presOf" srcId="{9CD70995-0BB5-42F2-A76D-9B31F700BDDC}" destId="{589B547D-1906-4AE6-A7D5-9711F68E0843}" srcOrd="0" destOrd="5" presId="urn:microsoft.com/office/officeart/2005/8/layout/hList1"/>
    <dgm:cxn modelId="{A0C81954-42D4-4A01-B1E1-590EE2B386B5}" srcId="{B7211142-653B-4841-AEA9-5DF1CB638E77}" destId="{03E7F36C-A9A7-4D73-9CC0-924B66517A67}" srcOrd="6" destOrd="0" parTransId="{A2AD253D-880E-4B88-9D1C-5A16AB9424DD}" sibTransId="{49AD100B-FE5F-46F4-BE6C-6E0B395B755D}"/>
    <dgm:cxn modelId="{224A6654-E34D-40A2-B8BD-DB1610B52C5B}" srcId="{85CFA4F0-2A3B-4631-8099-41785B385183}" destId="{B7211142-653B-4841-AEA9-5DF1CB638E77}" srcOrd="0" destOrd="0" parTransId="{57A0BDEF-A20F-49FB-9D19-51E4B6A32A64}" sibTransId="{5233DF12-C97D-4ACB-8252-3D9081ABB780}"/>
    <dgm:cxn modelId="{18ABDF59-97B3-45C4-8AC3-EF9D43D7453C}" srcId="{83D0964F-F6E3-44B7-80FB-16468F830BEC}" destId="{E2CC3A5D-6A36-494E-B5D7-F1766BEE9D8D}" srcOrd="0" destOrd="0" parTransId="{FE91D4D2-9587-40C8-ABDD-FDF22973F7FD}" sibTransId="{B3296FEB-6563-4D22-BFDA-9E093BC5CAF2}"/>
    <dgm:cxn modelId="{E9E2617C-74C7-404C-B381-09CDF5C921A9}" type="presOf" srcId="{85CFA4F0-2A3B-4631-8099-41785B385183}" destId="{38548159-9031-4813-B9C9-8ABC8D15CEF4}" srcOrd="0" destOrd="0" presId="urn:microsoft.com/office/officeart/2005/8/layout/hList1"/>
    <dgm:cxn modelId="{9BC51C8C-D501-4116-B103-B23974A575DB}" srcId="{83D0964F-F6E3-44B7-80FB-16468F830BEC}" destId="{C8D3D0EB-F089-44CD-8127-DBBCEC87B4DA}" srcOrd="1" destOrd="0" parTransId="{4C038CBF-7DCE-4713-BF27-C3EFD7F68B05}" sibTransId="{853E402C-59B1-4BE6-A0B1-997C6FCC8B1F}"/>
    <dgm:cxn modelId="{4854AF8C-C465-4E22-84E8-E0F0CB9C8321}" type="presOf" srcId="{83D0964F-F6E3-44B7-80FB-16468F830BEC}" destId="{D3008C80-6A17-4F25-A4E5-664660F5BCD6}" srcOrd="0" destOrd="0" presId="urn:microsoft.com/office/officeart/2005/8/layout/hList1"/>
    <dgm:cxn modelId="{7AF9DE8C-B264-49E9-B847-FF7EC9652E4B}" srcId="{33D09C92-9A90-4E57-883D-BAABB34354CD}" destId="{B03320BE-E8B4-4B2D-BDF2-B73A8FE1CE5D}" srcOrd="0" destOrd="0" parTransId="{D8610627-8DE6-44FB-ABC0-A083CEE6B046}" sibTransId="{695BE26C-127E-462C-B85B-C3D083CF25DB}"/>
    <dgm:cxn modelId="{60AF008D-80DC-4F7A-A2D4-5C0152E54840}" type="presOf" srcId="{AC4002BB-9A3F-4426-B24B-8F5EDAD8BED1}" destId="{43260FDA-2F0C-4B3D-8D45-753D3BC3FEBC}" srcOrd="0" destOrd="3" presId="urn:microsoft.com/office/officeart/2005/8/layout/hList1"/>
    <dgm:cxn modelId="{D7B45D8E-0C10-4C51-A43D-C0C5F9D1367A}" type="presOf" srcId="{B7211142-653B-4841-AEA9-5DF1CB638E77}" destId="{3B58580E-25A5-4854-8EED-B0A049E5E42C}" srcOrd="0" destOrd="0" presId="urn:microsoft.com/office/officeart/2005/8/layout/hList1"/>
    <dgm:cxn modelId="{DF9BCD8E-1E95-433C-8BD8-E565CDCE4F53}" srcId="{B7211142-653B-4841-AEA9-5DF1CB638E77}" destId="{FEAD5AAD-0463-4363-B91F-F4AD5C66BBFA}" srcOrd="4" destOrd="0" parTransId="{1204D3D1-E64C-4F78-A20C-E357101F4101}" sibTransId="{8EC71CBE-7AD7-4159-8AEB-0D66439612D3}"/>
    <dgm:cxn modelId="{86C40595-C89B-4D9B-BA92-121D70AA894C}" srcId="{85CFA4F0-2A3B-4631-8099-41785B385183}" destId="{83D0964F-F6E3-44B7-80FB-16468F830BEC}" srcOrd="1" destOrd="0" parTransId="{EE08D659-7C33-47B7-BBC2-28312EC8B408}" sibTransId="{5D266644-15A5-4DC6-B11F-366616A3A639}"/>
    <dgm:cxn modelId="{1A629A96-2A56-4A09-9AFD-64BAFAE18962}" srcId="{83D0964F-F6E3-44B7-80FB-16468F830BEC}" destId="{3C9DD6F4-8BDD-4C44-AF61-1A77E194E1F1}" srcOrd="3" destOrd="0" parTransId="{36DFCF62-E313-4D92-A95D-445EE369B768}" sibTransId="{A48C0640-CCF7-4840-9849-9F8C9EDCE0CF}"/>
    <dgm:cxn modelId="{90D02D9B-B3F8-44B7-B51C-34D340EF850A}" type="presOf" srcId="{E1E58951-033C-4855-B9E0-6A6268BF7CB4}" destId="{43260FDA-2F0C-4B3D-8D45-753D3BC3FEBC}" srcOrd="0" destOrd="0" presId="urn:microsoft.com/office/officeart/2005/8/layout/hList1"/>
    <dgm:cxn modelId="{A23876A1-2055-478C-AC6A-EA6A693656C2}" type="presOf" srcId="{03E7F36C-A9A7-4D73-9CC0-924B66517A67}" destId="{43260FDA-2F0C-4B3D-8D45-753D3BC3FEBC}" srcOrd="0" destOrd="6" presId="urn:microsoft.com/office/officeart/2005/8/layout/hList1"/>
    <dgm:cxn modelId="{D24468A8-CB01-4334-A061-40276B774FEE}" srcId="{83D0964F-F6E3-44B7-80FB-16468F830BEC}" destId="{4DB6DFA4-A910-4CD0-8344-C48B1B46E7F3}" srcOrd="2" destOrd="0" parTransId="{C6B4595B-4FB5-4808-99FD-24ACF48E1D73}" sibTransId="{A29A35EF-035C-4EAE-8227-39A76776FB5D}"/>
    <dgm:cxn modelId="{7C718CB3-F3BC-4898-8E14-9546097AB8E0}" type="presOf" srcId="{4DB6DFA4-A910-4CD0-8344-C48B1B46E7F3}" destId="{589B547D-1906-4AE6-A7D5-9711F68E0843}" srcOrd="0" destOrd="2" presId="urn:microsoft.com/office/officeart/2005/8/layout/hList1"/>
    <dgm:cxn modelId="{97E088C0-96BD-4652-A6AD-A0D792993A36}" srcId="{83D0964F-F6E3-44B7-80FB-16468F830BEC}" destId="{9CD70995-0BB5-42F2-A76D-9B31F700BDDC}" srcOrd="5" destOrd="0" parTransId="{DB617ACC-2EEA-4679-AAA3-559525DC6F23}" sibTransId="{70FEBE78-0694-4504-A06A-EE266D170CC0}"/>
    <dgm:cxn modelId="{AD6876C3-94F0-4F11-A5CE-A8286C101E62}" srcId="{83D0964F-F6E3-44B7-80FB-16468F830BEC}" destId="{BEE50488-3DA9-4D73-A034-DCF7FE0190D5}" srcOrd="6" destOrd="0" parTransId="{85125299-856B-44D9-8A21-8522205B4DC8}" sibTransId="{2810DF93-5053-4C3C-873A-2525794AA031}"/>
    <dgm:cxn modelId="{29C7E1C3-3C45-4CE9-862A-AA78EF4A0B0E}" srcId="{85CFA4F0-2A3B-4631-8099-41785B385183}" destId="{33D09C92-9A90-4E57-883D-BAABB34354CD}" srcOrd="2" destOrd="0" parTransId="{E1698188-2547-4062-A440-FD9A11FAEF75}" sibTransId="{37217028-F31E-48EF-B6D1-C52A35CC6CFF}"/>
    <dgm:cxn modelId="{FB104BD3-9199-4069-873D-1B2B51077F69}" type="presOf" srcId="{AA58EFF3-E026-4E0D-B416-4400B15B906E}" destId="{43260FDA-2F0C-4B3D-8D45-753D3BC3FEBC}" srcOrd="0" destOrd="1" presId="urn:microsoft.com/office/officeart/2005/8/layout/hList1"/>
    <dgm:cxn modelId="{988162D7-26FC-4F50-A705-47D505666F06}" type="presOf" srcId="{E2CC3A5D-6A36-494E-B5D7-F1766BEE9D8D}" destId="{589B547D-1906-4AE6-A7D5-9711F68E0843}" srcOrd="0" destOrd="0" presId="urn:microsoft.com/office/officeart/2005/8/layout/hList1"/>
    <dgm:cxn modelId="{7C7795DD-F9F0-46EF-86AD-D59E84B0E779}" type="presOf" srcId="{3C9DD6F4-8BDD-4C44-AF61-1A77E194E1F1}" destId="{589B547D-1906-4AE6-A7D5-9711F68E0843}" srcOrd="0" destOrd="3" presId="urn:microsoft.com/office/officeart/2005/8/layout/hList1"/>
    <dgm:cxn modelId="{7D7BCAE6-A4E0-4B07-B53B-C1A1238C337D}" srcId="{33D09C92-9A90-4E57-883D-BAABB34354CD}" destId="{E7622465-67E9-4A1A-B044-2CFF3AD33D2C}" srcOrd="2" destOrd="0" parTransId="{D3F3EFAC-8A8A-4554-9E3C-FF3F6CBBD746}" sibTransId="{9851BCE5-DD76-464D-9BA0-DCA95ED2989F}"/>
    <dgm:cxn modelId="{E66983F2-EA05-4F8A-8B4D-2FEB1808D103}" srcId="{83D0964F-F6E3-44B7-80FB-16468F830BEC}" destId="{4FF5BFAF-969F-4EC3-9992-BE6E8403264E}" srcOrd="4" destOrd="0" parTransId="{A40A3B05-97CB-413D-BECA-ED887459B56F}" sibTransId="{41C04366-EBE0-44EE-8116-7470A190B90C}"/>
    <dgm:cxn modelId="{316871F7-20E3-4812-877F-06F65BBEC0DF}" srcId="{B7211142-653B-4841-AEA9-5DF1CB638E77}" destId="{AA58EFF3-E026-4E0D-B416-4400B15B906E}" srcOrd="1" destOrd="0" parTransId="{27FDD89B-49F4-4C40-933E-CE95FF88610B}" sibTransId="{06045092-C5B2-416E-8277-3FFAA6525B6D}"/>
    <dgm:cxn modelId="{605097F7-04A5-4FFD-BF91-EC47360EA398}" srcId="{B7211142-653B-4841-AEA9-5DF1CB638E77}" destId="{3A69D354-034D-4A4C-B6F7-6CA8FFA1EA85}" srcOrd="5" destOrd="0" parTransId="{5C482C77-0538-4316-BAF1-2D0E9F0DB536}" sibTransId="{0F262F5F-95FD-491B-91CD-5DFE6DC5A3B8}"/>
    <dgm:cxn modelId="{B514DFF7-F766-4081-8F70-B514D7444AC3}" srcId="{33D09C92-9A90-4E57-883D-BAABB34354CD}" destId="{8197F549-D549-43B2-8546-F42999D835FE}" srcOrd="1" destOrd="0" parTransId="{2CA240BD-23AB-4B6D-B423-3F59ED66E56D}" sibTransId="{9718E24D-7E99-4BA5-A91E-085896F68E75}"/>
    <dgm:cxn modelId="{997A55F9-B5DF-44E8-806F-29BC09E4F93D}" type="presOf" srcId="{4FF5BFAF-969F-4EC3-9992-BE6E8403264E}" destId="{589B547D-1906-4AE6-A7D5-9711F68E0843}" srcOrd="0" destOrd="4" presId="urn:microsoft.com/office/officeart/2005/8/layout/hList1"/>
    <dgm:cxn modelId="{A2D7AFFE-FD50-4BDA-B7D9-F3B8D7A826E8}" type="presParOf" srcId="{38548159-9031-4813-B9C9-8ABC8D15CEF4}" destId="{8A167AED-B55D-4D57-B995-DFC4B39C2A22}" srcOrd="0" destOrd="0" presId="urn:microsoft.com/office/officeart/2005/8/layout/hList1"/>
    <dgm:cxn modelId="{291F5727-FEB4-46DC-B681-19F0A4781B89}" type="presParOf" srcId="{8A167AED-B55D-4D57-B995-DFC4B39C2A22}" destId="{3B58580E-25A5-4854-8EED-B0A049E5E42C}" srcOrd="0" destOrd="0" presId="urn:microsoft.com/office/officeart/2005/8/layout/hList1"/>
    <dgm:cxn modelId="{A2C2330D-3C7C-4881-AFDD-7E1C38D6DAE5}" type="presParOf" srcId="{8A167AED-B55D-4D57-B995-DFC4B39C2A22}" destId="{43260FDA-2F0C-4B3D-8D45-753D3BC3FEBC}" srcOrd="1" destOrd="0" presId="urn:microsoft.com/office/officeart/2005/8/layout/hList1"/>
    <dgm:cxn modelId="{81AE95D3-4122-486F-983F-C334C03DD8BB}" type="presParOf" srcId="{38548159-9031-4813-B9C9-8ABC8D15CEF4}" destId="{FD75625E-2399-402D-8B77-49E93A99A7E9}" srcOrd="1" destOrd="0" presId="urn:microsoft.com/office/officeart/2005/8/layout/hList1"/>
    <dgm:cxn modelId="{778C45CB-5B24-4574-AC3B-6561FF4A7429}" type="presParOf" srcId="{38548159-9031-4813-B9C9-8ABC8D15CEF4}" destId="{8317B1E4-56BB-4135-A7F4-29F634E3F758}" srcOrd="2" destOrd="0" presId="urn:microsoft.com/office/officeart/2005/8/layout/hList1"/>
    <dgm:cxn modelId="{5D653F01-5018-41C4-BB7E-6E78FC62CD1E}" type="presParOf" srcId="{8317B1E4-56BB-4135-A7F4-29F634E3F758}" destId="{D3008C80-6A17-4F25-A4E5-664660F5BCD6}" srcOrd="0" destOrd="0" presId="urn:microsoft.com/office/officeart/2005/8/layout/hList1"/>
    <dgm:cxn modelId="{93159557-8EB7-47E3-A811-D63A127C9DE5}" type="presParOf" srcId="{8317B1E4-56BB-4135-A7F4-29F634E3F758}" destId="{589B547D-1906-4AE6-A7D5-9711F68E0843}" srcOrd="1" destOrd="0" presId="urn:microsoft.com/office/officeart/2005/8/layout/hList1"/>
    <dgm:cxn modelId="{475C2495-E2A4-410D-8A29-F48A7BD28C65}" type="presParOf" srcId="{38548159-9031-4813-B9C9-8ABC8D15CEF4}" destId="{F10ECB00-DDEE-46C5-92E3-B47E3F98D156}" srcOrd="3" destOrd="0" presId="urn:microsoft.com/office/officeart/2005/8/layout/hList1"/>
    <dgm:cxn modelId="{EC2C7C0B-620B-45E3-A9AC-9AB64A1DC4BC}" type="presParOf" srcId="{38548159-9031-4813-B9C9-8ABC8D15CEF4}" destId="{7485605B-8A73-40D6-A903-7E1C79DDE6D9}" srcOrd="4" destOrd="0" presId="urn:microsoft.com/office/officeart/2005/8/layout/hList1"/>
    <dgm:cxn modelId="{E7968032-35E8-4BEB-B82B-B710B3F3D8B4}" type="presParOf" srcId="{7485605B-8A73-40D6-A903-7E1C79DDE6D9}" destId="{D7711FB4-5BC8-4EBD-BBCD-5485AF4406DF}" srcOrd="0" destOrd="0" presId="urn:microsoft.com/office/officeart/2005/8/layout/hList1"/>
    <dgm:cxn modelId="{06F0877B-8153-4EC7-B9FD-7F615F543A41}" type="presParOf" srcId="{7485605B-8A73-40D6-A903-7E1C79DDE6D9}" destId="{2F855A7C-C680-4C5C-8FD5-D4DB63C49AE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CFA4F0-2A3B-4631-8099-41785B38518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211142-653B-4841-AEA9-5DF1CB638E77}">
      <dgm:prSet phldrT="[Текст]"/>
      <dgm:spPr/>
      <dgm:t>
        <a:bodyPr/>
        <a:lstStyle/>
        <a:p>
          <a:r>
            <a:rPr lang="ru-RU" dirty="0"/>
            <a:t>Образовательные</a:t>
          </a:r>
        </a:p>
      </dgm:t>
    </dgm:pt>
    <dgm:pt modelId="{57A0BDEF-A20F-49FB-9D19-51E4B6A32A64}" type="parTrans" cxnId="{224A6654-E34D-40A2-B8BD-DB1610B52C5B}">
      <dgm:prSet/>
      <dgm:spPr/>
      <dgm:t>
        <a:bodyPr/>
        <a:lstStyle/>
        <a:p>
          <a:endParaRPr lang="ru-RU"/>
        </a:p>
      </dgm:t>
    </dgm:pt>
    <dgm:pt modelId="{5233DF12-C97D-4ACB-8252-3D9081ABB780}" type="sibTrans" cxnId="{224A6654-E34D-40A2-B8BD-DB1610B52C5B}">
      <dgm:prSet/>
      <dgm:spPr/>
      <dgm:t>
        <a:bodyPr/>
        <a:lstStyle/>
        <a:p>
          <a:endParaRPr lang="ru-RU"/>
        </a:p>
      </dgm:t>
    </dgm:pt>
    <dgm:pt modelId="{E1E58951-033C-4855-B9E0-6A6268BF7CB4}">
      <dgm:prSet phldrT="[Текст]"/>
      <dgm:spPr/>
      <dgm:t>
        <a:bodyPr/>
        <a:lstStyle/>
        <a:p>
          <a:r>
            <a:rPr lang="ru-RU"/>
            <a:t>Услуги по распространению знаний</a:t>
          </a:r>
        </a:p>
      </dgm:t>
    </dgm:pt>
    <dgm:pt modelId="{F88F9456-6C6C-47FC-8ECC-757D7600724F}" type="parTrans" cxnId="{BBD9FA32-6617-4461-9DB4-87896D34B044}">
      <dgm:prSet/>
      <dgm:spPr/>
      <dgm:t>
        <a:bodyPr/>
        <a:lstStyle/>
        <a:p>
          <a:endParaRPr lang="ru-RU"/>
        </a:p>
      </dgm:t>
    </dgm:pt>
    <dgm:pt modelId="{D1F30621-66F2-4927-AE57-65BEBC573415}" type="sibTrans" cxnId="{BBD9FA32-6617-4461-9DB4-87896D34B044}">
      <dgm:prSet/>
      <dgm:spPr/>
      <dgm:t>
        <a:bodyPr/>
        <a:lstStyle/>
        <a:p>
          <a:endParaRPr lang="ru-RU"/>
        </a:p>
      </dgm:t>
    </dgm:pt>
    <dgm:pt modelId="{83D0964F-F6E3-44B7-80FB-16468F830BEC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Информационные</a:t>
          </a:r>
        </a:p>
      </dgm:t>
    </dgm:pt>
    <dgm:pt modelId="{EE08D659-7C33-47B7-BBC2-28312EC8B408}" type="parTrans" cxnId="{86C40595-C89B-4D9B-BA92-121D70AA894C}">
      <dgm:prSet/>
      <dgm:spPr/>
      <dgm:t>
        <a:bodyPr/>
        <a:lstStyle/>
        <a:p>
          <a:endParaRPr lang="ru-RU"/>
        </a:p>
      </dgm:t>
    </dgm:pt>
    <dgm:pt modelId="{5D266644-15A5-4DC6-B11F-366616A3A639}" type="sibTrans" cxnId="{86C40595-C89B-4D9B-BA92-121D70AA894C}">
      <dgm:prSet/>
      <dgm:spPr/>
      <dgm:t>
        <a:bodyPr/>
        <a:lstStyle/>
        <a:p>
          <a:endParaRPr lang="ru-RU"/>
        </a:p>
      </dgm:t>
    </dgm:pt>
    <dgm:pt modelId="{E2CC3A5D-6A36-494E-B5D7-F1766BEE9D8D}">
      <dgm:prSet phldrT="[Текст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/>
            <a:t>Картирование опасностей и уязвимостей; </a:t>
          </a:r>
        </a:p>
      </dgm:t>
    </dgm:pt>
    <dgm:pt modelId="{FE91D4D2-9587-40C8-ABDD-FDF22973F7FD}" type="parTrans" cxnId="{18ABDF59-97B3-45C4-8AC3-EF9D43D7453C}">
      <dgm:prSet/>
      <dgm:spPr/>
      <dgm:t>
        <a:bodyPr/>
        <a:lstStyle/>
        <a:p>
          <a:endParaRPr lang="ru-RU"/>
        </a:p>
      </dgm:t>
    </dgm:pt>
    <dgm:pt modelId="{B3296FEB-6563-4D22-BFDA-9E093BC5CAF2}" type="sibTrans" cxnId="{18ABDF59-97B3-45C4-8AC3-EF9D43D7453C}">
      <dgm:prSet/>
      <dgm:spPr/>
      <dgm:t>
        <a:bodyPr/>
        <a:lstStyle/>
        <a:p>
          <a:endParaRPr lang="ru-RU"/>
        </a:p>
      </dgm:t>
    </dgm:pt>
    <dgm:pt modelId="{33D09C92-9A90-4E57-883D-BAABB34354CD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Поведенческие</a:t>
          </a:r>
        </a:p>
      </dgm:t>
    </dgm:pt>
    <dgm:pt modelId="{E1698188-2547-4062-A440-FD9A11FAEF75}" type="parTrans" cxnId="{29C7E1C3-3C45-4CE9-862A-AA78EF4A0B0E}">
      <dgm:prSet/>
      <dgm:spPr/>
      <dgm:t>
        <a:bodyPr/>
        <a:lstStyle/>
        <a:p>
          <a:endParaRPr lang="ru-RU"/>
        </a:p>
      </dgm:t>
    </dgm:pt>
    <dgm:pt modelId="{37217028-F31E-48EF-B6D1-C52A35CC6CFF}" type="sibTrans" cxnId="{29C7E1C3-3C45-4CE9-862A-AA78EF4A0B0E}">
      <dgm:prSet/>
      <dgm:spPr/>
      <dgm:t>
        <a:bodyPr/>
        <a:lstStyle/>
        <a:p>
          <a:endParaRPr lang="ru-RU"/>
        </a:p>
      </dgm:t>
    </dgm:pt>
    <dgm:pt modelId="{B03320BE-E8B4-4B2D-BDF2-B73A8FE1CE5D}">
      <dgm:prSet phldrT="[Текст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Диверсификация источников существования</a:t>
          </a:r>
        </a:p>
      </dgm:t>
    </dgm:pt>
    <dgm:pt modelId="{D8610627-8DE6-44FB-ABC0-A083CEE6B046}" type="parTrans" cxnId="{7AF9DE8C-B264-49E9-B847-FF7EC9652E4B}">
      <dgm:prSet/>
      <dgm:spPr/>
      <dgm:t>
        <a:bodyPr/>
        <a:lstStyle/>
        <a:p>
          <a:endParaRPr lang="ru-RU"/>
        </a:p>
      </dgm:t>
    </dgm:pt>
    <dgm:pt modelId="{695BE26C-127E-462C-B85B-C3D083CF25DB}" type="sibTrans" cxnId="{7AF9DE8C-B264-49E9-B847-FF7EC9652E4B}">
      <dgm:prSet/>
      <dgm:spPr/>
      <dgm:t>
        <a:bodyPr/>
        <a:lstStyle/>
        <a:p>
          <a:endParaRPr lang="ru-RU"/>
        </a:p>
      </dgm:t>
    </dgm:pt>
    <dgm:pt modelId="{8197F549-D549-43B2-8546-F42999D835FE}">
      <dgm:prSet phldrT="[Текст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Изменение методов ведения животноводства и аквакультуры </a:t>
          </a:r>
        </a:p>
      </dgm:t>
    </dgm:pt>
    <dgm:pt modelId="{2CA240BD-23AB-4B6D-B423-3F59ED66E56D}" type="parTrans" cxnId="{B514DFF7-F766-4081-8F70-B514D7444AC3}">
      <dgm:prSet/>
      <dgm:spPr/>
      <dgm:t>
        <a:bodyPr/>
        <a:lstStyle/>
        <a:p>
          <a:endParaRPr lang="ru-RU"/>
        </a:p>
      </dgm:t>
    </dgm:pt>
    <dgm:pt modelId="{9718E24D-7E99-4BA5-A91E-085896F68E75}" type="sibTrans" cxnId="{B514DFF7-F766-4081-8F70-B514D7444AC3}">
      <dgm:prSet/>
      <dgm:spPr/>
      <dgm:t>
        <a:bodyPr/>
        <a:lstStyle/>
        <a:p>
          <a:endParaRPr lang="ru-RU"/>
        </a:p>
      </dgm:t>
    </dgm:pt>
    <dgm:pt modelId="{AA58EFF3-E026-4E0D-B416-4400B15B906E}">
      <dgm:prSet phldrT="[Текст]"/>
      <dgm:spPr/>
      <dgm:t>
        <a:bodyPr/>
        <a:lstStyle/>
        <a:p>
          <a:r>
            <a:rPr lang="ru-RU"/>
            <a:t>Обмен местными и традиционными знаниями</a:t>
          </a:r>
        </a:p>
      </dgm:t>
    </dgm:pt>
    <dgm:pt modelId="{27FDD89B-49F4-4C40-933E-CE95FF88610B}" type="parTrans" cxnId="{316871F7-20E3-4812-877F-06F65BBEC0DF}">
      <dgm:prSet/>
      <dgm:spPr/>
      <dgm:t>
        <a:bodyPr/>
        <a:lstStyle/>
        <a:p>
          <a:endParaRPr lang="ru-RU"/>
        </a:p>
      </dgm:t>
    </dgm:pt>
    <dgm:pt modelId="{06045092-C5B2-416E-8277-3FFAA6525B6D}" type="sibTrans" cxnId="{316871F7-20E3-4812-877F-06F65BBEC0DF}">
      <dgm:prSet/>
      <dgm:spPr/>
      <dgm:t>
        <a:bodyPr/>
        <a:lstStyle/>
        <a:p>
          <a:endParaRPr lang="ru-RU"/>
        </a:p>
      </dgm:t>
    </dgm:pt>
    <dgm:pt modelId="{03E7F36C-A9A7-4D73-9CC0-924B66517A67}">
      <dgm:prSet phldrT="[Текст]"/>
      <dgm:spPr/>
      <dgm:t>
        <a:bodyPr/>
        <a:lstStyle/>
        <a:p>
          <a:endParaRPr lang="ru-RU"/>
        </a:p>
      </dgm:t>
    </dgm:pt>
    <dgm:pt modelId="{A2AD253D-880E-4B88-9D1C-5A16AB9424DD}" type="parTrans" cxnId="{A0C81954-42D4-4A01-B1E1-590EE2B386B5}">
      <dgm:prSet/>
      <dgm:spPr/>
      <dgm:t>
        <a:bodyPr/>
        <a:lstStyle/>
        <a:p>
          <a:endParaRPr lang="ru-RU"/>
        </a:p>
      </dgm:t>
    </dgm:pt>
    <dgm:pt modelId="{49AD100B-FE5F-46F4-BE6C-6E0B395B755D}" type="sibTrans" cxnId="{A0C81954-42D4-4A01-B1E1-590EE2B386B5}">
      <dgm:prSet/>
      <dgm:spPr/>
      <dgm:t>
        <a:bodyPr/>
        <a:lstStyle/>
        <a:p>
          <a:endParaRPr lang="ru-RU"/>
        </a:p>
      </dgm:t>
    </dgm:pt>
    <dgm:pt modelId="{3A69D354-034D-4A4C-B6F7-6CA8FFA1EA85}">
      <dgm:prSet phldrT="[Текст]"/>
      <dgm:spPr/>
      <dgm:t>
        <a:bodyPr/>
        <a:lstStyle/>
        <a:p>
          <a:r>
            <a:rPr lang="ru-RU" dirty="0"/>
            <a:t>Коммуникация через средства массовой информации</a:t>
          </a:r>
        </a:p>
      </dgm:t>
    </dgm:pt>
    <dgm:pt modelId="{5C482C77-0538-4316-BAF1-2D0E9F0DB536}" type="parTrans" cxnId="{605097F7-04A5-4FFD-BF91-EC47360EA398}">
      <dgm:prSet/>
      <dgm:spPr/>
      <dgm:t>
        <a:bodyPr/>
        <a:lstStyle/>
        <a:p>
          <a:endParaRPr lang="ru-RU"/>
        </a:p>
      </dgm:t>
    </dgm:pt>
    <dgm:pt modelId="{0F262F5F-95FD-491B-91CD-5DFE6DC5A3B8}" type="sibTrans" cxnId="{605097F7-04A5-4FFD-BF91-EC47360EA398}">
      <dgm:prSet/>
      <dgm:spPr/>
      <dgm:t>
        <a:bodyPr/>
        <a:lstStyle/>
        <a:p>
          <a:endParaRPr lang="ru-RU"/>
        </a:p>
      </dgm:t>
    </dgm:pt>
    <dgm:pt modelId="{55D502CA-C656-44FC-B0FD-A1E16EB0003C}">
      <dgm:prSet phldrT="[Текст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Системы раннего предупреждения и реагирования</a:t>
          </a:r>
        </a:p>
      </dgm:t>
    </dgm:pt>
    <dgm:pt modelId="{F42B62E6-8C02-4CEF-AEC6-AD84BFBA8948}" type="parTrans" cxnId="{6EC6AC93-3115-4FFB-B9B1-D354F1E1216B}">
      <dgm:prSet/>
      <dgm:spPr/>
      <dgm:t>
        <a:bodyPr/>
        <a:lstStyle/>
        <a:p>
          <a:endParaRPr lang="ru-RU"/>
        </a:p>
      </dgm:t>
    </dgm:pt>
    <dgm:pt modelId="{57B66B34-E762-4FAE-8D69-C9EC276A55A4}" type="sibTrans" cxnId="{6EC6AC93-3115-4FFB-B9B1-D354F1E1216B}">
      <dgm:prSet/>
      <dgm:spPr/>
      <dgm:t>
        <a:bodyPr/>
        <a:lstStyle/>
        <a:p>
          <a:endParaRPr lang="ru-RU"/>
        </a:p>
      </dgm:t>
    </dgm:pt>
    <dgm:pt modelId="{9A2771A5-1CF9-4566-B9E7-076A296AAF00}">
      <dgm:prSet phldrT="[Текст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/>
            <a:t>Систематический мониторинг и дистанционное зондирование </a:t>
          </a:r>
        </a:p>
      </dgm:t>
    </dgm:pt>
    <dgm:pt modelId="{EE1F2120-14D2-400B-9634-DA39E3344E88}" type="parTrans" cxnId="{E6D8CE25-5970-4EB2-A725-89EF4DE1EC5A}">
      <dgm:prSet/>
      <dgm:spPr/>
      <dgm:t>
        <a:bodyPr/>
        <a:lstStyle/>
        <a:p>
          <a:endParaRPr lang="ru-RU"/>
        </a:p>
      </dgm:t>
    </dgm:pt>
    <dgm:pt modelId="{B5163E24-1101-4E9B-ACA6-88A226A357E9}" type="sibTrans" cxnId="{E6D8CE25-5970-4EB2-A725-89EF4DE1EC5A}">
      <dgm:prSet/>
      <dgm:spPr/>
      <dgm:t>
        <a:bodyPr/>
        <a:lstStyle/>
        <a:p>
          <a:endParaRPr lang="ru-RU"/>
        </a:p>
      </dgm:t>
    </dgm:pt>
    <dgm:pt modelId="{264DA323-7718-444D-8C8D-FC0819E4B0AD}">
      <dgm:prSet phldrT="[Текст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Планирование эвакуации </a:t>
          </a:r>
        </a:p>
      </dgm:t>
    </dgm:pt>
    <dgm:pt modelId="{3500213B-9EC0-478B-AB20-77B87630F10A}" type="parTrans" cxnId="{15FC8C2D-46CC-486C-B53B-D329F607AB0D}">
      <dgm:prSet/>
      <dgm:spPr/>
    </dgm:pt>
    <dgm:pt modelId="{AB8DEF48-2FF7-4A28-8620-873938C95131}" type="sibTrans" cxnId="{15FC8C2D-46CC-486C-B53B-D329F607AB0D}">
      <dgm:prSet/>
      <dgm:spPr/>
    </dgm:pt>
    <dgm:pt modelId="{38548159-9031-4813-B9C9-8ABC8D15CEF4}" type="pres">
      <dgm:prSet presAssocID="{85CFA4F0-2A3B-4631-8099-41785B385183}" presName="Name0" presStyleCnt="0">
        <dgm:presLayoutVars>
          <dgm:dir/>
          <dgm:animLvl val="lvl"/>
          <dgm:resizeHandles val="exact"/>
        </dgm:presLayoutVars>
      </dgm:prSet>
      <dgm:spPr/>
    </dgm:pt>
    <dgm:pt modelId="{8A167AED-B55D-4D57-B995-DFC4B39C2A22}" type="pres">
      <dgm:prSet presAssocID="{B7211142-653B-4841-AEA9-5DF1CB638E77}" presName="composite" presStyleCnt="0"/>
      <dgm:spPr/>
    </dgm:pt>
    <dgm:pt modelId="{3B58580E-25A5-4854-8EED-B0A049E5E42C}" type="pres">
      <dgm:prSet presAssocID="{B7211142-653B-4841-AEA9-5DF1CB638E7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3260FDA-2F0C-4B3D-8D45-753D3BC3FEBC}" type="pres">
      <dgm:prSet presAssocID="{B7211142-653B-4841-AEA9-5DF1CB638E77}" presName="desTx" presStyleLbl="alignAccFollowNode1" presStyleIdx="0" presStyleCnt="3">
        <dgm:presLayoutVars>
          <dgm:bulletEnabled val="1"/>
        </dgm:presLayoutVars>
      </dgm:prSet>
      <dgm:spPr/>
    </dgm:pt>
    <dgm:pt modelId="{FD75625E-2399-402D-8B77-49E93A99A7E9}" type="pres">
      <dgm:prSet presAssocID="{5233DF12-C97D-4ACB-8252-3D9081ABB780}" presName="space" presStyleCnt="0"/>
      <dgm:spPr/>
    </dgm:pt>
    <dgm:pt modelId="{8317B1E4-56BB-4135-A7F4-29F634E3F758}" type="pres">
      <dgm:prSet presAssocID="{83D0964F-F6E3-44B7-80FB-16468F830BEC}" presName="composite" presStyleCnt="0"/>
      <dgm:spPr/>
    </dgm:pt>
    <dgm:pt modelId="{D3008C80-6A17-4F25-A4E5-664660F5BCD6}" type="pres">
      <dgm:prSet presAssocID="{83D0964F-F6E3-44B7-80FB-16468F830BE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89B547D-1906-4AE6-A7D5-9711F68E0843}" type="pres">
      <dgm:prSet presAssocID="{83D0964F-F6E3-44B7-80FB-16468F830BEC}" presName="desTx" presStyleLbl="alignAccFollowNode1" presStyleIdx="1" presStyleCnt="3">
        <dgm:presLayoutVars>
          <dgm:bulletEnabled val="1"/>
        </dgm:presLayoutVars>
      </dgm:prSet>
      <dgm:spPr/>
    </dgm:pt>
    <dgm:pt modelId="{F10ECB00-DDEE-46C5-92E3-B47E3F98D156}" type="pres">
      <dgm:prSet presAssocID="{5D266644-15A5-4DC6-B11F-366616A3A639}" presName="space" presStyleCnt="0"/>
      <dgm:spPr/>
    </dgm:pt>
    <dgm:pt modelId="{7485605B-8A73-40D6-A903-7E1C79DDE6D9}" type="pres">
      <dgm:prSet presAssocID="{33D09C92-9A90-4E57-883D-BAABB34354CD}" presName="composite" presStyleCnt="0"/>
      <dgm:spPr/>
    </dgm:pt>
    <dgm:pt modelId="{D7711FB4-5BC8-4EBD-BBCD-5485AF4406DF}" type="pres">
      <dgm:prSet presAssocID="{33D09C92-9A90-4E57-883D-BAABB34354C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F855A7C-C680-4C5C-8FD5-D4DB63C49AE5}" type="pres">
      <dgm:prSet presAssocID="{33D09C92-9A90-4E57-883D-BAABB34354C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5C7C106-858C-447D-9048-D4748DADD384}" type="presOf" srcId="{E1E58951-033C-4855-B9E0-6A6268BF7CB4}" destId="{43260FDA-2F0C-4B3D-8D45-753D3BC3FEBC}" srcOrd="0" destOrd="0" presId="urn:microsoft.com/office/officeart/2005/8/layout/hList1"/>
    <dgm:cxn modelId="{F180B70A-28A9-40B4-869F-FD7BCC76EAE6}" type="presOf" srcId="{B7211142-653B-4841-AEA9-5DF1CB638E77}" destId="{3B58580E-25A5-4854-8EED-B0A049E5E42C}" srcOrd="0" destOrd="0" presId="urn:microsoft.com/office/officeart/2005/8/layout/hList1"/>
    <dgm:cxn modelId="{38D9E523-0BD8-4B72-AB0E-F1BECA8C3B87}" type="presOf" srcId="{E2CC3A5D-6A36-494E-B5D7-F1766BEE9D8D}" destId="{589B547D-1906-4AE6-A7D5-9711F68E0843}" srcOrd="0" destOrd="0" presId="urn:microsoft.com/office/officeart/2005/8/layout/hList1"/>
    <dgm:cxn modelId="{E6D8CE25-5970-4EB2-A725-89EF4DE1EC5A}" srcId="{83D0964F-F6E3-44B7-80FB-16468F830BEC}" destId="{9A2771A5-1CF9-4566-B9E7-076A296AAF00}" srcOrd="2" destOrd="0" parTransId="{EE1F2120-14D2-400B-9634-DA39E3344E88}" sibTransId="{B5163E24-1101-4E9B-ACA6-88A226A357E9}"/>
    <dgm:cxn modelId="{E198072C-05DC-4746-B5BD-CF3433222D2E}" type="presOf" srcId="{B03320BE-E8B4-4B2D-BDF2-B73A8FE1CE5D}" destId="{2F855A7C-C680-4C5C-8FD5-D4DB63C49AE5}" srcOrd="0" destOrd="0" presId="urn:microsoft.com/office/officeart/2005/8/layout/hList1"/>
    <dgm:cxn modelId="{15FC8C2D-46CC-486C-B53B-D329F607AB0D}" srcId="{33D09C92-9A90-4E57-883D-BAABB34354CD}" destId="{264DA323-7718-444D-8C8D-FC0819E4B0AD}" srcOrd="2" destOrd="0" parTransId="{3500213B-9EC0-478B-AB20-77B87630F10A}" sibTransId="{AB8DEF48-2FF7-4A28-8620-873938C95131}"/>
    <dgm:cxn modelId="{BBD9FA32-6617-4461-9DB4-87896D34B044}" srcId="{B7211142-653B-4841-AEA9-5DF1CB638E77}" destId="{E1E58951-033C-4855-B9E0-6A6268BF7CB4}" srcOrd="0" destOrd="0" parTransId="{F88F9456-6C6C-47FC-8ECC-757D7600724F}" sibTransId="{D1F30621-66F2-4927-AE57-65BEBC573415}"/>
    <dgm:cxn modelId="{6D469D35-E6D7-43D1-957F-AA6BE7528DDE}" type="presOf" srcId="{03E7F36C-A9A7-4D73-9CC0-924B66517A67}" destId="{43260FDA-2F0C-4B3D-8D45-753D3BC3FEBC}" srcOrd="0" destOrd="3" presId="urn:microsoft.com/office/officeart/2005/8/layout/hList1"/>
    <dgm:cxn modelId="{2D7DF146-BEC3-4C87-B948-90FC705BCC4B}" type="presOf" srcId="{55D502CA-C656-44FC-B0FD-A1E16EB0003C}" destId="{589B547D-1906-4AE6-A7D5-9711F68E0843}" srcOrd="0" destOrd="1" presId="urn:microsoft.com/office/officeart/2005/8/layout/hList1"/>
    <dgm:cxn modelId="{A0C81954-42D4-4A01-B1E1-590EE2B386B5}" srcId="{B7211142-653B-4841-AEA9-5DF1CB638E77}" destId="{03E7F36C-A9A7-4D73-9CC0-924B66517A67}" srcOrd="3" destOrd="0" parTransId="{A2AD253D-880E-4B88-9D1C-5A16AB9424DD}" sibTransId="{49AD100B-FE5F-46F4-BE6C-6E0B395B755D}"/>
    <dgm:cxn modelId="{224A6654-E34D-40A2-B8BD-DB1610B52C5B}" srcId="{85CFA4F0-2A3B-4631-8099-41785B385183}" destId="{B7211142-653B-4841-AEA9-5DF1CB638E77}" srcOrd="0" destOrd="0" parTransId="{57A0BDEF-A20F-49FB-9D19-51E4B6A32A64}" sibTransId="{5233DF12-C97D-4ACB-8252-3D9081ABB780}"/>
    <dgm:cxn modelId="{17A5C474-3D79-4366-97E3-BC850730382E}" type="presOf" srcId="{264DA323-7718-444D-8C8D-FC0819E4B0AD}" destId="{2F855A7C-C680-4C5C-8FD5-D4DB63C49AE5}" srcOrd="0" destOrd="2" presId="urn:microsoft.com/office/officeart/2005/8/layout/hList1"/>
    <dgm:cxn modelId="{18ABDF59-97B3-45C4-8AC3-EF9D43D7453C}" srcId="{83D0964F-F6E3-44B7-80FB-16468F830BEC}" destId="{E2CC3A5D-6A36-494E-B5D7-F1766BEE9D8D}" srcOrd="0" destOrd="0" parTransId="{FE91D4D2-9587-40C8-ABDD-FDF22973F7FD}" sibTransId="{B3296FEB-6563-4D22-BFDA-9E093BC5CAF2}"/>
    <dgm:cxn modelId="{7AF9DE8C-B264-49E9-B847-FF7EC9652E4B}" srcId="{33D09C92-9A90-4E57-883D-BAABB34354CD}" destId="{B03320BE-E8B4-4B2D-BDF2-B73A8FE1CE5D}" srcOrd="0" destOrd="0" parTransId="{D8610627-8DE6-44FB-ABC0-A083CEE6B046}" sibTransId="{695BE26C-127E-462C-B85B-C3D083CF25DB}"/>
    <dgm:cxn modelId="{201F8590-80FF-4A6A-98DC-9F78E6CF1B76}" type="presOf" srcId="{8197F549-D549-43B2-8546-F42999D835FE}" destId="{2F855A7C-C680-4C5C-8FD5-D4DB63C49AE5}" srcOrd="0" destOrd="1" presId="urn:microsoft.com/office/officeart/2005/8/layout/hList1"/>
    <dgm:cxn modelId="{6EC6AC93-3115-4FFB-B9B1-D354F1E1216B}" srcId="{83D0964F-F6E3-44B7-80FB-16468F830BEC}" destId="{55D502CA-C656-44FC-B0FD-A1E16EB0003C}" srcOrd="1" destOrd="0" parTransId="{F42B62E6-8C02-4CEF-AEC6-AD84BFBA8948}" sibTransId="{57B66B34-E762-4FAE-8D69-C9EC276A55A4}"/>
    <dgm:cxn modelId="{86C40595-C89B-4D9B-BA92-121D70AA894C}" srcId="{85CFA4F0-2A3B-4631-8099-41785B385183}" destId="{83D0964F-F6E3-44B7-80FB-16468F830BEC}" srcOrd="1" destOrd="0" parTransId="{EE08D659-7C33-47B7-BBC2-28312EC8B408}" sibTransId="{5D266644-15A5-4DC6-B11F-366616A3A639}"/>
    <dgm:cxn modelId="{F97F89AA-64C2-4491-BC0C-297B18F1B0DF}" type="presOf" srcId="{AA58EFF3-E026-4E0D-B416-4400B15B906E}" destId="{43260FDA-2F0C-4B3D-8D45-753D3BC3FEBC}" srcOrd="0" destOrd="1" presId="urn:microsoft.com/office/officeart/2005/8/layout/hList1"/>
    <dgm:cxn modelId="{3A7486AE-624A-42C9-A53C-A1337367154E}" type="presOf" srcId="{33D09C92-9A90-4E57-883D-BAABB34354CD}" destId="{D7711FB4-5BC8-4EBD-BBCD-5485AF4406DF}" srcOrd="0" destOrd="0" presId="urn:microsoft.com/office/officeart/2005/8/layout/hList1"/>
    <dgm:cxn modelId="{29C7E1C3-3C45-4CE9-862A-AA78EF4A0B0E}" srcId="{85CFA4F0-2A3B-4631-8099-41785B385183}" destId="{33D09C92-9A90-4E57-883D-BAABB34354CD}" srcOrd="2" destOrd="0" parTransId="{E1698188-2547-4062-A440-FD9A11FAEF75}" sibTransId="{37217028-F31E-48EF-B6D1-C52A35CC6CFF}"/>
    <dgm:cxn modelId="{D71914C5-637E-4ADD-8AFD-16E724C09EA9}" type="presOf" srcId="{85CFA4F0-2A3B-4631-8099-41785B385183}" destId="{38548159-9031-4813-B9C9-8ABC8D15CEF4}" srcOrd="0" destOrd="0" presId="urn:microsoft.com/office/officeart/2005/8/layout/hList1"/>
    <dgm:cxn modelId="{82FB4ECF-1F89-4ED9-8540-F9E215C267A5}" type="presOf" srcId="{9A2771A5-1CF9-4566-B9E7-076A296AAF00}" destId="{589B547D-1906-4AE6-A7D5-9711F68E0843}" srcOrd="0" destOrd="2" presId="urn:microsoft.com/office/officeart/2005/8/layout/hList1"/>
    <dgm:cxn modelId="{4E099CD7-1442-47C0-9CFA-C1F972768CBE}" type="presOf" srcId="{3A69D354-034D-4A4C-B6F7-6CA8FFA1EA85}" destId="{43260FDA-2F0C-4B3D-8D45-753D3BC3FEBC}" srcOrd="0" destOrd="2" presId="urn:microsoft.com/office/officeart/2005/8/layout/hList1"/>
    <dgm:cxn modelId="{316871F7-20E3-4812-877F-06F65BBEC0DF}" srcId="{B7211142-653B-4841-AEA9-5DF1CB638E77}" destId="{AA58EFF3-E026-4E0D-B416-4400B15B906E}" srcOrd="1" destOrd="0" parTransId="{27FDD89B-49F4-4C40-933E-CE95FF88610B}" sibTransId="{06045092-C5B2-416E-8277-3FFAA6525B6D}"/>
    <dgm:cxn modelId="{605097F7-04A5-4FFD-BF91-EC47360EA398}" srcId="{B7211142-653B-4841-AEA9-5DF1CB638E77}" destId="{3A69D354-034D-4A4C-B6F7-6CA8FFA1EA85}" srcOrd="2" destOrd="0" parTransId="{5C482C77-0538-4316-BAF1-2D0E9F0DB536}" sibTransId="{0F262F5F-95FD-491B-91CD-5DFE6DC5A3B8}"/>
    <dgm:cxn modelId="{B514DFF7-F766-4081-8F70-B514D7444AC3}" srcId="{33D09C92-9A90-4E57-883D-BAABB34354CD}" destId="{8197F549-D549-43B2-8546-F42999D835FE}" srcOrd="1" destOrd="0" parTransId="{2CA240BD-23AB-4B6D-B423-3F59ED66E56D}" sibTransId="{9718E24D-7E99-4BA5-A91E-085896F68E75}"/>
    <dgm:cxn modelId="{4B58EEFF-59C6-4C20-BCE3-A7FB0538610D}" type="presOf" srcId="{83D0964F-F6E3-44B7-80FB-16468F830BEC}" destId="{D3008C80-6A17-4F25-A4E5-664660F5BCD6}" srcOrd="0" destOrd="0" presId="urn:microsoft.com/office/officeart/2005/8/layout/hList1"/>
    <dgm:cxn modelId="{CD79AA7E-FD39-4FE1-AE3D-D8133325FAA2}" type="presParOf" srcId="{38548159-9031-4813-B9C9-8ABC8D15CEF4}" destId="{8A167AED-B55D-4D57-B995-DFC4B39C2A22}" srcOrd="0" destOrd="0" presId="urn:microsoft.com/office/officeart/2005/8/layout/hList1"/>
    <dgm:cxn modelId="{4F85BF9F-79AA-4405-87B1-1EB64BBE990F}" type="presParOf" srcId="{8A167AED-B55D-4D57-B995-DFC4B39C2A22}" destId="{3B58580E-25A5-4854-8EED-B0A049E5E42C}" srcOrd="0" destOrd="0" presId="urn:microsoft.com/office/officeart/2005/8/layout/hList1"/>
    <dgm:cxn modelId="{AA446E80-B06B-42DB-9B4A-20AC4E72B267}" type="presParOf" srcId="{8A167AED-B55D-4D57-B995-DFC4B39C2A22}" destId="{43260FDA-2F0C-4B3D-8D45-753D3BC3FEBC}" srcOrd="1" destOrd="0" presId="urn:microsoft.com/office/officeart/2005/8/layout/hList1"/>
    <dgm:cxn modelId="{524B2B91-EE5D-4000-931C-01560DD5347D}" type="presParOf" srcId="{38548159-9031-4813-B9C9-8ABC8D15CEF4}" destId="{FD75625E-2399-402D-8B77-49E93A99A7E9}" srcOrd="1" destOrd="0" presId="urn:microsoft.com/office/officeart/2005/8/layout/hList1"/>
    <dgm:cxn modelId="{93F0605D-5962-4B3F-8928-D8FD170DDDB5}" type="presParOf" srcId="{38548159-9031-4813-B9C9-8ABC8D15CEF4}" destId="{8317B1E4-56BB-4135-A7F4-29F634E3F758}" srcOrd="2" destOrd="0" presId="urn:microsoft.com/office/officeart/2005/8/layout/hList1"/>
    <dgm:cxn modelId="{A7E733BB-276E-44F9-87AD-0BF8626E0BA5}" type="presParOf" srcId="{8317B1E4-56BB-4135-A7F4-29F634E3F758}" destId="{D3008C80-6A17-4F25-A4E5-664660F5BCD6}" srcOrd="0" destOrd="0" presId="urn:microsoft.com/office/officeart/2005/8/layout/hList1"/>
    <dgm:cxn modelId="{007A48B9-2630-410D-938C-8389FDD9846F}" type="presParOf" srcId="{8317B1E4-56BB-4135-A7F4-29F634E3F758}" destId="{589B547D-1906-4AE6-A7D5-9711F68E0843}" srcOrd="1" destOrd="0" presId="urn:microsoft.com/office/officeart/2005/8/layout/hList1"/>
    <dgm:cxn modelId="{C7487C42-3DAB-4D31-99F4-FB2DC44D1A8E}" type="presParOf" srcId="{38548159-9031-4813-B9C9-8ABC8D15CEF4}" destId="{F10ECB00-DDEE-46C5-92E3-B47E3F98D156}" srcOrd="3" destOrd="0" presId="urn:microsoft.com/office/officeart/2005/8/layout/hList1"/>
    <dgm:cxn modelId="{37638E8E-5028-45FA-A768-B5F49D9FEF98}" type="presParOf" srcId="{38548159-9031-4813-B9C9-8ABC8D15CEF4}" destId="{7485605B-8A73-40D6-A903-7E1C79DDE6D9}" srcOrd="4" destOrd="0" presId="urn:microsoft.com/office/officeart/2005/8/layout/hList1"/>
    <dgm:cxn modelId="{AB044E31-25C7-4BB3-B4C3-F5B432A299CA}" type="presParOf" srcId="{7485605B-8A73-40D6-A903-7E1C79DDE6D9}" destId="{D7711FB4-5BC8-4EBD-BBCD-5485AF4406DF}" srcOrd="0" destOrd="0" presId="urn:microsoft.com/office/officeart/2005/8/layout/hList1"/>
    <dgm:cxn modelId="{D357EF96-D210-4AFE-973E-2F34F7BC4117}" type="presParOf" srcId="{7485605B-8A73-40D6-A903-7E1C79DDE6D9}" destId="{2F855A7C-C680-4C5C-8FD5-D4DB63C49AE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409446-0741-4521-9CED-7E4B65FF7A2F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C0BA54-34A1-4BBC-B0E1-1546C20108A2}">
      <dgm:prSet phldrT="[Текст]" custT="1"/>
      <dgm:spPr>
        <a:solidFill>
          <a:schemeClr val="tx2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Реализация конкретных мер и проектов осуществляется на </a:t>
          </a:r>
          <a:r>
            <a:rPr lang="ru-RU" sz="20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локальном уровне</a:t>
          </a:r>
        </a:p>
      </dgm:t>
    </dgm:pt>
    <dgm:pt modelId="{CA23D164-A1D6-47CC-B702-F98C6B33FE55}" type="parTrans" cxnId="{53E97DB8-8339-49E2-9A7C-F70E3BCB6B64}">
      <dgm:prSet/>
      <dgm:spPr/>
      <dgm:t>
        <a:bodyPr/>
        <a:lstStyle/>
        <a:p>
          <a:endParaRPr lang="ru-RU"/>
        </a:p>
      </dgm:t>
    </dgm:pt>
    <dgm:pt modelId="{8F468EE9-B829-43C9-8EBF-7F05125CA2A1}" type="sibTrans" cxnId="{53E97DB8-8339-49E2-9A7C-F70E3BCB6B64}">
      <dgm:prSet/>
      <dgm:spPr/>
      <dgm:t>
        <a:bodyPr/>
        <a:lstStyle/>
        <a:p>
          <a:endParaRPr lang="ru-RU"/>
        </a:p>
      </dgm:t>
    </dgm:pt>
    <dgm:pt modelId="{CCC0C5CF-DDC4-430E-B7AA-47061FB36FA3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Формирование нормативно-правовой базы, определение общих приоритетов и направлений адаптации, предоставление методического обеспечения и финансирования</a:t>
          </a:r>
        </a:p>
      </dgm:t>
    </dgm:pt>
    <dgm:pt modelId="{8FDD379A-BBC0-4D96-8DED-0561CF2BA77F}" type="parTrans" cxnId="{9F3CAD09-5FAE-4EA8-9D5B-03CF0CC3BFBF}">
      <dgm:prSet/>
      <dgm:spPr/>
      <dgm:t>
        <a:bodyPr/>
        <a:lstStyle/>
        <a:p>
          <a:endParaRPr lang="ru-RU"/>
        </a:p>
      </dgm:t>
    </dgm:pt>
    <dgm:pt modelId="{F165FBE4-14B4-4BA5-A857-53C41BF413CA}" type="sibTrans" cxnId="{9F3CAD09-5FAE-4EA8-9D5B-03CF0CC3BFBF}">
      <dgm:prSet/>
      <dgm:spPr/>
      <dgm:t>
        <a:bodyPr/>
        <a:lstStyle/>
        <a:p>
          <a:endParaRPr lang="ru-RU"/>
        </a:p>
      </dgm:t>
    </dgm:pt>
    <dgm:pt modelId="{01581ED2-3BA3-43BF-9CA5-B689616D431B}" type="pres">
      <dgm:prSet presAssocID="{9C409446-0741-4521-9CED-7E4B65FF7A2F}" presName="diagram" presStyleCnt="0">
        <dgm:presLayoutVars>
          <dgm:dir/>
          <dgm:resizeHandles val="exact"/>
        </dgm:presLayoutVars>
      </dgm:prSet>
      <dgm:spPr/>
    </dgm:pt>
    <dgm:pt modelId="{DDF9DBFB-00B7-4587-A496-6149E907F5A3}" type="pres">
      <dgm:prSet presAssocID="{08C0BA54-34A1-4BBC-B0E1-1546C20108A2}" presName="arrow" presStyleLbl="node1" presStyleIdx="0" presStyleCnt="2" custScaleY="100054">
        <dgm:presLayoutVars>
          <dgm:bulletEnabled val="1"/>
        </dgm:presLayoutVars>
      </dgm:prSet>
      <dgm:spPr/>
    </dgm:pt>
    <dgm:pt modelId="{380658E8-9B65-4AC5-BB38-357320E28CD6}" type="pres">
      <dgm:prSet presAssocID="{CCC0C5CF-DDC4-430E-B7AA-47061FB36FA3}" presName="arrow" presStyleLbl="node1" presStyleIdx="1" presStyleCnt="2" custScaleY="100054">
        <dgm:presLayoutVars>
          <dgm:bulletEnabled val="1"/>
        </dgm:presLayoutVars>
      </dgm:prSet>
      <dgm:spPr/>
    </dgm:pt>
  </dgm:ptLst>
  <dgm:cxnLst>
    <dgm:cxn modelId="{9F3CAD09-5FAE-4EA8-9D5B-03CF0CC3BFBF}" srcId="{9C409446-0741-4521-9CED-7E4B65FF7A2F}" destId="{CCC0C5CF-DDC4-430E-B7AA-47061FB36FA3}" srcOrd="1" destOrd="0" parTransId="{8FDD379A-BBC0-4D96-8DED-0561CF2BA77F}" sibTransId="{F165FBE4-14B4-4BA5-A857-53C41BF413CA}"/>
    <dgm:cxn modelId="{4131B20D-7828-4AF0-A7F1-E3E02FF19A69}" type="presOf" srcId="{CCC0C5CF-DDC4-430E-B7AA-47061FB36FA3}" destId="{380658E8-9B65-4AC5-BB38-357320E28CD6}" srcOrd="0" destOrd="0" presId="urn:microsoft.com/office/officeart/2005/8/layout/arrow5"/>
    <dgm:cxn modelId="{AAB78665-E74A-4F31-B0F0-92F0A4C0BFCE}" type="presOf" srcId="{9C409446-0741-4521-9CED-7E4B65FF7A2F}" destId="{01581ED2-3BA3-43BF-9CA5-B689616D431B}" srcOrd="0" destOrd="0" presId="urn:microsoft.com/office/officeart/2005/8/layout/arrow5"/>
    <dgm:cxn modelId="{8B47C6B0-9711-4410-9A2E-32226C58CA5F}" type="presOf" srcId="{08C0BA54-34A1-4BBC-B0E1-1546C20108A2}" destId="{DDF9DBFB-00B7-4587-A496-6149E907F5A3}" srcOrd="0" destOrd="0" presId="urn:microsoft.com/office/officeart/2005/8/layout/arrow5"/>
    <dgm:cxn modelId="{53E97DB8-8339-49E2-9A7C-F70E3BCB6B64}" srcId="{9C409446-0741-4521-9CED-7E4B65FF7A2F}" destId="{08C0BA54-34A1-4BBC-B0E1-1546C20108A2}" srcOrd="0" destOrd="0" parTransId="{CA23D164-A1D6-47CC-B702-F98C6B33FE55}" sibTransId="{8F468EE9-B829-43C9-8EBF-7F05125CA2A1}"/>
    <dgm:cxn modelId="{09875B2E-B937-42E4-AE2F-F3E0DA6B3889}" type="presParOf" srcId="{01581ED2-3BA3-43BF-9CA5-B689616D431B}" destId="{DDF9DBFB-00B7-4587-A496-6149E907F5A3}" srcOrd="0" destOrd="0" presId="urn:microsoft.com/office/officeart/2005/8/layout/arrow5"/>
    <dgm:cxn modelId="{3ACE1BD1-09ED-4A88-B61F-9D5F3AA6857E}" type="presParOf" srcId="{01581ED2-3BA3-43BF-9CA5-B689616D431B}" destId="{380658E8-9B65-4AC5-BB38-357320E28CD6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F3852-B28D-4359-A79B-E357EC0BA77E}">
      <dsp:nvSpPr>
        <dsp:cNvPr id="0" name=""/>
        <dsp:cNvSpPr/>
      </dsp:nvSpPr>
      <dsp:spPr>
        <a:xfrm>
          <a:off x="0" y="252002"/>
          <a:ext cx="10515600" cy="143992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chemeClr val="tx1"/>
              </a:solidFill>
            </a:rPr>
            <a:t>Повышение глобальной средней приземной температуры по сравнению с доиндустриальными уровнями </a:t>
          </a:r>
        </a:p>
      </dsp:txBody>
      <dsp:txXfrm>
        <a:off x="0" y="252002"/>
        <a:ext cx="10515600" cy="1439929"/>
      </dsp:txXfrm>
    </dsp:sp>
    <dsp:sp modelId="{66B1ABB0-FA47-4E12-B19A-AB310D70350E}">
      <dsp:nvSpPr>
        <dsp:cNvPr id="0" name=""/>
        <dsp:cNvSpPr/>
      </dsp:nvSpPr>
      <dsp:spPr>
        <a:xfrm>
          <a:off x="4471" y="1414876"/>
          <a:ext cx="2432724" cy="2998965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Деградация земель (эрозия почвы, утрата растительности, лесные пожары, таяние вечной мерзлоты) </a:t>
          </a:r>
        </a:p>
      </dsp:txBody>
      <dsp:txXfrm>
        <a:off x="4471" y="1414876"/>
        <a:ext cx="2432724" cy="2998965"/>
      </dsp:txXfrm>
    </dsp:sp>
    <dsp:sp modelId="{BA76B43F-5C73-4B48-B05F-FC090BACFFE8}">
      <dsp:nvSpPr>
        <dsp:cNvPr id="0" name=""/>
        <dsp:cNvSpPr/>
      </dsp:nvSpPr>
      <dsp:spPr>
        <a:xfrm>
          <a:off x="2437474" y="1452977"/>
          <a:ext cx="2517353" cy="3066759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Нехватка водных ресурсов - иссушение и опустынивание</a:t>
          </a:r>
        </a:p>
      </dsp:txBody>
      <dsp:txXfrm>
        <a:off x="2437474" y="1452977"/>
        <a:ext cx="2517353" cy="3066759"/>
      </dsp:txXfrm>
    </dsp:sp>
    <dsp:sp modelId="{6F0A9761-314C-4A82-A87D-85129F98AED8}">
      <dsp:nvSpPr>
        <dsp:cNvPr id="0" name=""/>
        <dsp:cNvSpPr/>
      </dsp:nvSpPr>
      <dsp:spPr>
        <a:xfrm>
          <a:off x="4954827" y="1439929"/>
          <a:ext cx="2768594" cy="302385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Продовольственная безопасность (урожайность и нестабильность)</a:t>
          </a:r>
          <a:endParaRPr lang="ru-RU" sz="2300" kern="1200" dirty="0"/>
        </a:p>
      </dsp:txBody>
      <dsp:txXfrm>
        <a:off x="4954827" y="1439929"/>
        <a:ext cx="2768594" cy="3023851"/>
      </dsp:txXfrm>
    </dsp:sp>
    <dsp:sp modelId="{E06BC0A9-93D2-448A-98D0-83276BBFB996}">
      <dsp:nvSpPr>
        <dsp:cNvPr id="0" name=""/>
        <dsp:cNvSpPr/>
      </dsp:nvSpPr>
      <dsp:spPr>
        <a:xfrm>
          <a:off x="7723422" y="1439929"/>
          <a:ext cx="2787427" cy="3023851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Изменение медико-биологических условий и увеличение смертности населения </a:t>
          </a:r>
        </a:p>
      </dsp:txBody>
      <dsp:txXfrm>
        <a:off x="7723422" y="1439929"/>
        <a:ext cx="2787427" cy="3023851"/>
      </dsp:txXfrm>
    </dsp:sp>
    <dsp:sp modelId="{9997EC42-61DE-450E-B440-28DF3FFA615E}">
      <dsp:nvSpPr>
        <dsp:cNvPr id="0" name=""/>
        <dsp:cNvSpPr/>
      </dsp:nvSpPr>
      <dsp:spPr>
        <a:xfrm>
          <a:off x="0" y="4463780"/>
          <a:ext cx="10515600" cy="33598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4A170-2319-4868-8DA8-CCC54E846253}">
      <dsp:nvSpPr>
        <dsp:cNvPr id="0" name=""/>
        <dsp:cNvSpPr/>
      </dsp:nvSpPr>
      <dsp:spPr>
        <a:xfrm>
          <a:off x="1435711" y="2186977"/>
          <a:ext cx="545169" cy="1558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2584" y="0"/>
              </a:lnTo>
              <a:lnTo>
                <a:pt x="272584" y="1558221"/>
              </a:lnTo>
              <a:lnTo>
                <a:pt x="545169" y="15582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67025" y="2924816"/>
        <a:ext cx="82541" cy="82541"/>
      </dsp:txXfrm>
    </dsp:sp>
    <dsp:sp modelId="{D3A20FFA-BABC-4BDD-8CD2-1151B96BC9D4}">
      <dsp:nvSpPr>
        <dsp:cNvPr id="0" name=""/>
        <dsp:cNvSpPr/>
      </dsp:nvSpPr>
      <dsp:spPr>
        <a:xfrm>
          <a:off x="1435711" y="2186977"/>
          <a:ext cx="545169" cy="519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2584" y="0"/>
              </a:lnTo>
              <a:lnTo>
                <a:pt x="272584" y="519407"/>
              </a:lnTo>
              <a:lnTo>
                <a:pt x="545169" y="5194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89471" y="2427855"/>
        <a:ext cx="37649" cy="37649"/>
      </dsp:txXfrm>
    </dsp:sp>
    <dsp:sp modelId="{DAD994FF-2C13-4405-B447-A244001AC753}">
      <dsp:nvSpPr>
        <dsp:cNvPr id="0" name=""/>
        <dsp:cNvSpPr/>
      </dsp:nvSpPr>
      <dsp:spPr>
        <a:xfrm>
          <a:off x="1435711" y="1667569"/>
          <a:ext cx="545169" cy="519407"/>
        </a:xfrm>
        <a:custGeom>
          <a:avLst/>
          <a:gdLst/>
          <a:ahLst/>
          <a:cxnLst/>
          <a:rect l="0" t="0" r="0" b="0"/>
          <a:pathLst>
            <a:path>
              <a:moveTo>
                <a:pt x="0" y="519407"/>
              </a:moveTo>
              <a:lnTo>
                <a:pt x="272584" y="519407"/>
              </a:lnTo>
              <a:lnTo>
                <a:pt x="272584" y="0"/>
              </a:lnTo>
              <a:lnTo>
                <a:pt x="54516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89471" y="1908448"/>
        <a:ext cx="37649" cy="37649"/>
      </dsp:txXfrm>
    </dsp:sp>
    <dsp:sp modelId="{9B26575E-628D-4390-A784-B3077AB1810B}">
      <dsp:nvSpPr>
        <dsp:cNvPr id="0" name=""/>
        <dsp:cNvSpPr/>
      </dsp:nvSpPr>
      <dsp:spPr>
        <a:xfrm>
          <a:off x="1435711" y="628755"/>
          <a:ext cx="545169" cy="1558221"/>
        </a:xfrm>
        <a:custGeom>
          <a:avLst/>
          <a:gdLst/>
          <a:ahLst/>
          <a:cxnLst/>
          <a:rect l="0" t="0" r="0" b="0"/>
          <a:pathLst>
            <a:path>
              <a:moveTo>
                <a:pt x="0" y="1558221"/>
              </a:moveTo>
              <a:lnTo>
                <a:pt x="272584" y="1558221"/>
              </a:lnTo>
              <a:lnTo>
                <a:pt x="272584" y="0"/>
              </a:lnTo>
              <a:lnTo>
                <a:pt x="54516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67025" y="1366595"/>
        <a:ext cx="82541" cy="82541"/>
      </dsp:txXfrm>
    </dsp:sp>
    <dsp:sp modelId="{3DC7E20F-C0EB-4F99-9713-1BFD6361ABA0}">
      <dsp:nvSpPr>
        <dsp:cNvPr id="0" name=""/>
        <dsp:cNvSpPr/>
      </dsp:nvSpPr>
      <dsp:spPr>
        <a:xfrm rot="16200000">
          <a:off x="-1166791" y="1771451"/>
          <a:ext cx="4373954" cy="831051"/>
        </a:xfrm>
        <a:prstGeom prst="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Потребности</a:t>
          </a:r>
        </a:p>
      </dsp:txBody>
      <dsp:txXfrm>
        <a:off x="-1166791" y="1771451"/>
        <a:ext cx="4373954" cy="831051"/>
      </dsp:txXfrm>
    </dsp:sp>
    <dsp:sp modelId="{A990A9D4-7D7F-4209-9084-17BA40DB1EEA}">
      <dsp:nvSpPr>
        <dsp:cNvPr id="0" name=""/>
        <dsp:cNvSpPr/>
      </dsp:nvSpPr>
      <dsp:spPr>
        <a:xfrm>
          <a:off x="1980880" y="213230"/>
          <a:ext cx="2725848" cy="83105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биофизические и экологические</a:t>
          </a:r>
        </a:p>
      </dsp:txBody>
      <dsp:txXfrm>
        <a:off x="1980880" y="213230"/>
        <a:ext cx="2725848" cy="831051"/>
      </dsp:txXfrm>
    </dsp:sp>
    <dsp:sp modelId="{E7AE77C8-6741-42E1-B9DD-AC6218D8B9DC}">
      <dsp:nvSpPr>
        <dsp:cNvPr id="0" name=""/>
        <dsp:cNvSpPr/>
      </dsp:nvSpPr>
      <dsp:spPr>
        <a:xfrm>
          <a:off x="1980880" y="1252044"/>
          <a:ext cx="2725848" cy="83105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социальные</a:t>
          </a:r>
        </a:p>
      </dsp:txBody>
      <dsp:txXfrm>
        <a:off x="1980880" y="1252044"/>
        <a:ext cx="2725848" cy="831051"/>
      </dsp:txXfrm>
    </dsp:sp>
    <dsp:sp modelId="{06A8498F-D05F-47DF-8AF5-DC772694DA0A}">
      <dsp:nvSpPr>
        <dsp:cNvPr id="0" name=""/>
        <dsp:cNvSpPr/>
      </dsp:nvSpPr>
      <dsp:spPr>
        <a:xfrm>
          <a:off x="1980880" y="2290858"/>
          <a:ext cx="2725848" cy="831051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институциональны</a:t>
          </a:r>
          <a:r>
            <a:rPr lang="ru-RU" sz="1900" kern="1200" dirty="0"/>
            <a:t>е</a:t>
          </a:r>
        </a:p>
      </dsp:txBody>
      <dsp:txXfrm>
        <a:off x="1980880" y="2290858"/>
        <a:ext cx="2725848" cy="831051"/>
      </dsp:txXfrm>
    </dsp:sp>
    <dsp:sp modelId="{0111BAB8-6F13-429A-8464-D53E4816A31E}">
      <dsp:nvSpPr>
        <dsp:cNvPr id="0" name=""/>
        <dsp:cNvSpPr/>
      </dsp:nvSpPr>
      <dsp:spPr>
        <a:xfrm>
          <a:off x="1980880" y="3329672"/>
          <a:ext cx="2725848" cy="831051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kern="1200" dirty="0">
              <a:solidFill>
                <a:schemeClr val="tx1"/>
              </a:solidFill>
            </a:rPr>
            <a:t>потребность в привлечении частного сектора </a:t>
          </a:r>
        </a:p>
      </dsp:txBody>
      <dsp:txXfrm>
        <a:off x="1980880" y="3329672"/>
        <a:ext cx="2725848" cy="8310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3CD2C-C372-4B9B-9285-E528E850CE0B}">
      <dsp:nvSpPr>
        <dsp:cNvPr id="0" name=""/>
        <dsp:cNvSpPr/>
      </dsp:nvSpPr>
      <dsp:spPr>
        <a:xfrm>
          <a:off x="2281" y="915178"/>
          <a:ext cx="2224647" cy="6146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Инфраструктурные</a:t>
          </a:r>
        </a:p>
      </dsp:txBody>
      <dsp:txXfrm>
        <a:off x="2281" y="915178"/>
        <a:ext cx="2224647" cy="614680"/>
      </dsp:txXfrm>
    </dsp:sp>
    <dsp:sp modelId="{344D2574-A1D1-4C07-8B1A-7AFA11073D46}">
      <dsp:nvSpPr>
        <dsp:cNvPr id="0" name=""/>
        <dsp:cNvSpPr/>
      </dsp:nvSpPr>
      <dsp:spPr>
        <a:xfrm>
          <a:off x="2281" y="1529859"/>
          <a:ext cx="2224647" cy="1732438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Инженерные и строительная среда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/>
            <a:t>Технологические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b="1" kern="1200" dirty="0" err="1"/>
            <a:t>Экосистемные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Услуги</a:t>
          </a:r>
        </a:p>
      </dsp:txBody>
      <dsp:txXfrm>
        <a:off x="2281" y="1529859"/>
        <a:ext cx="2224647" cy="1732438"/>
      </dsp:txXfrm>
    </dsp:sp>
    <dsp:sp modelId="{9C30210F-F17D-4000-852A-BB907C311925}">
      <dsp:nvSpPr>
        <dsp:cNvPr id="0" name=""/>
        <dsp:cNvSpPr/>
      </dsp:nvSpPr>
      <dsp:spPr>
        <a:xfrm>
          <a:off x="2538380" y="915178"/>
          <a:ext cx="2224647" cy="6146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Поведенческие (социальные)</a:t>
          </a:r>
        </a:p>
      </dsp:txBody>
      <dsp:txXfrm>
        <a:off x="2538380" y="915178"/>
        <a:ext cx="2224647" cy="614680"/>
      </dsp:txXfrm>
    </dsp:sp>
    <dsp:sp modelId="{05C52335-4CF7-4719-8E38-C45493029577}">
      <dsp:nvSpPr>
        <dsp:cNvPr id="0" name=""/>
        <dsp:cNvSpPr/>
      </dsp:nvSpPr>
      <dsp:spPr>
        <a:xfrm>
          <a:off x="2538380" y="1529859"/>
          <a:ext cx="2224647" cy="1732438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Образовательные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Информационные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/>
            <a:t>Поведенческие</a:t>
          </a:r>
        </a:p>
      </dsp:txBody>
      <dsp:txXfrm>
        <a:off x="2538380" y="1529859"/>
        <a:ext cx="2224647" cy="1732438"/>
      </dsp:txXfrm>
    </dsp:sp>
    <dsp:sp modelId="{6597DF48-51AF-40E1-A57C-CDF372B1D7BB}">
      <dsp:nvSpPr>
        <dsp:cNvPr id="0" name=""/>
        <dsp:cNvSpPr/>
      </dsp:nvSpPr>
      <dsp:spPr>
        <a:xfrm>
          <a:off x="5074478" y="915178"/>
          <a:ext cx="2224647" cy="6146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Институциональные</a:t>
          </a:r>
        </a:p>
      </dsp:txBody>
      <dsp:txXfrm>
        <a:off x="5074478" y="915178"/>
        <a:ext cx="2224647" cy="614680"/>
      </dsp:txXfrm>
    </dsp:sp>
    <dsp:sp modelId="{9DB5933E-98BB-4DA8-A6FC-6B7E5AE7D818}">
      <dsp:nvSpPr>
        <dsp:cNvPr id="0" name=""/>
        <dsp:cNvSpPr/>
      </dsp:nvSpPr>
      <dsp:spPr>
        <a:xfrm>
          <a:off x="5074478" y="1529859"/>
          <a:ext cx="2224647" cy="17324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Экономические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Законы и нормативные акты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/>
            <a:t>Государственная политика и программы</a:t>
          </a:r>
        </a:p>
      </dsp:txBody>
      <dsp:txXfrm>
        <a:off x="5074478" y="1529859"/>
        <a:ext cx="2224647" cy="17324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8580E-25A5-4854-8EED-B0A049E5E42C}">
      <dsp:nvSpPr>
        <dsp:cNvPr id="0" name=""/>
        <dsp:cNvSpPr/>
      </dsp:nvSpPr>
      <dsp:spPr>
        <a:xfrm>
          <a:off x="3902" y="18942"/>
          <a:ext cx="2346718" cy="80428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Структурные и инженерные мероприятия </a:t>
          </a:r>
        </a:p>
      </dsp:txBody>
      <dsp:txXfrm>
        <a:off x="3902" y="18942"/>
        <a:ext cx="2346718" cy="804281"/>
      </dsp:txXfrm>
    </dsp:sp>
    <dsp:sp modelId="{43260FDA-2F0C-4B3D-8D45-753D3BC3FEBC}">
      <dsp:nvSpPr>
        <dsp:cNvPr id="0" name=""/>
        <dsp:cNvSpPr/>
      </dsp:nvSpPr>
      <dsp:spPr>
        <a:xfrm>
          <a:off x="3902" y="823223"/>
          <a:ext cx="2346718" cy="2964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/>
            <a:t>Управление потоками ливневых и сточных вод,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/>
            <a:t>Дамбы от наводнений,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/>
            <a:t>Морские дамбы,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Модернизация зданий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Убежища от циклонов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/>
        </a:p>
      </dsp:txBody>
      <dsp:txXfrm>
        <a:off x="3902" y="823223"/>
        <a:ext cx="2346718" cy="2964600"/>
      </dsp:txXfrm>
    </dsp:sp>
    <dsp:sp modelId="{D3008C80-6A17-4F25-A4E5-664660F5BCD6}">
      <dsp:nvSpPr>
        <dsp:cNvPr id="0" name=""/>
        <dsp:cNvSpPr/>
      </dsp:nvSpPr>
      <dsp:spPr>
        <a:xfrm>
          <a:off x="2679162" y="18942"/>
          <a:ext cx="2346718" cy="804281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Технологические</a:t>
          </a:r>
        </a:p>
      </dsp:txBody>
      <dsp:txXfrm>
        <a:off x="2679162" y="18942"/>
        <a:ext cx="2346718" cy="804281"/>
      </dsp:txXfrm>
    </dsp:sp>
    <dsp:sp modelId="{589B547D-1906-4AE6-A7D5-9711F68E0843}">
      <dsp:nvSpPr>
        <dsp:cNvPr id="0" name=""/>
        <dsp:cNvSpPr/>
      </dsp:nvSpPr>
      <dsp:spPr>
        <a:xfrm>
          <a:off x="2679162" y="823223"/>
          <a:ext cx="2346718" cy="2964600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Новые сорта сельскохозяйственных культур и животных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Генная инженерия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Орошение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Технологии хранения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Пассивное охлаждение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ВИЭ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/>
        </a:p>
      </dsp:txBody>
      <dsp:txXfrm>
        <a:off x="2679162" y="823223"/>
        <a:ext cx="2346718" cy="2964600"/>
      </dsp:txXfrm>
    </dsp:sp>
    <dsp:sp modelId="{D7711FB4-5BC8-4EBD-BBCD-5485AF4406DF}">
      <dsp:nvSpPr>
        <dsp:cNvPr id="0" name=""/>
        <dsp:cNvSpPr/>
      </dsp:nvSpPr>
      <dsp:spPr>
        <a:xfrm>
          <a:off x="5320065" y="0"/>
          <a:ext cx="2346718" cy="804281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Экосистемные</a:t>
          </a:r>
        </a:p>
      </dsp:txBody>
      <dsp:txXfrm>
        <a:off x="5320065" y="0"/>
        <a:ext cx="2346718" cy="804281"/>
      </dsp:txXfrm>
    </dsp:sp>
    <dsp:sp modelId="{2F855A7C-C680-4C5C-8FD5-D4DB63C49AE5}">
      <dsp:nvSpPr>
        <dsp:cNvPr id="0" name=""/>
        <dsp:cNvSpPr/>
      </dsp:nvSpPr>
      <dsp:spPr>
        <a:xfrm>
          <a:off x="5354421" y="823223"/>
          <a:ext cx="2346718" cy="2964600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0" kern="1200" dirty="0"/>
            <a:t>Сохранение и восстановление мангровых лесов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0" kern="1200" dirty="0"/>
            <a:t>Сине-зеленая инфраструктура в городах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Экологические коридоры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Семенные банки</a:t>
          </a:r>
        </a:p>
      </dsp:txBody>
      <dsp:txXfrm>
        <a:off x="5354421" y="823223"/>
        <a:ext cx="2346718" cy="2964600"/>
      </dsp:txXfrm>
    </dsp:sp>
    <dsp:sp modelId="{9A8B4330-B466-4054-AA61-720E3DD92058}">
      <dsp:nvSpPr>
        <dsp:cNvPr id="0" name=""/>
        <dsp:cNvSpPr/>
      </dsp:nvSpPr>
      <dsp:spPr>
        <a:xfrm>
          <a:off x="8029680" y="18942"/>
          <a:ext cx="2346718" cy="80428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Предоставление услуг</a:t>
          </a:r>
        </a:p>
      </dsp:txBody>
      <dsp:txXfrm>
        <a:off x="8029680" y="18942"/>
        <a:ext cx="2346718" cy="804281"/>
      </dsp:txXfrm>
    </dsp:sp>
    <dsp:sp modelId="{2907F9F9-6875-440E-BB1B-49009271FF67}">
      <dsp:nvSpPr>
        <dsp:cNvPr id="0" name=""/>
        <dsp:cNvSpPr/>
      </dsp:nvSpPr>
      <dsp:spPr>
        <a:xfrm>
          <a:off x="8029680" y="823223"/>
          <a:ext cx="2346718" cy="296460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/>
            <a:t>Системы социальной защиты,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/>
            <a:t>Продовольственные банки,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Муниципальное управление (водоснабжение, канализация),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Расширенные услуги неотложной медицинской помощи</a:t>
          </a:r>
        </a:p>
      </dsp:txBody>
      <dsp:txXfrm>
        <a:off x="8029680" y="823223"/>
        <a:ext cx="2346718" cy="29646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8580E-25A5-4854-8EED-B0A049E5E42C}">
      <dsp:nvSpPr>
        <dsp:cNvPr id="0" name=""/>
        <dsp:cNvSpPr/>
      </dsp:nvSpPr>
      <dsp:spPr>
        <a:xfrm>
          <a:off x="2720" y="680384"/>
          <a:ext cx="2652046" cy="614554"/>
        </a:xfrm>
        <a:prstGeom prst="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Экономические</a:t>
          </a:r>
        </a:p>
      </dsp:txBody>
      <dsp:txXfrm>
        <a:off x="2720" y="680384"/>
        <a:ext cx="2652046" cy="614554"/>
      </dsp:txXfrm>
    </dsp:sp>
    <dsp:sp modelId="{43260FDA-2F0C-4B3D-8D45-753D3BC3FEBC}">
      <dsp:nvSpPr>
        <dsp:cNvPr id="0" name=""/>
        <dsp:cNvSpPr/>
      </dsp:nvSpPr>
      <dsp:spPr>
        <a:xfrm>
          <a:off x="2720" y="1294938"/>
          <a:ext cx="2652046" cy="3123638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/>
            <a:t>Налоги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/>
            <a:t>Субсидии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/>
            <a:t>Страхование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Фонды ЧС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/>
            <a:t>Платежи за экосистемные услуги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/>
            <a:t>Микрофинансирование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700" kern="1200" dirty="0"/>
        </a:p>
      </dsp:txBody>
      <dsp:txXfrm>
        <a:off x="2720" y="1294938"/>
        <a:ext cx="2652046" cy="3123638"/>
      </dsp:txXfrm>
    </dsp:sp>
    <dsp:sp modelId="{D3008C80-6A17-4F25-A4E5-664660F5BCD6}">
      <dsp:nvSpPr>
        <dsp:cNvPr id="0" name=""/>
        <dsp:cNvSpPr/>
      </dsp:nvSpPr>
      <dsp:spPr>
        <a:xfrm>
          <a:off x="3026053" y="680384"/>
          <a:ext cx="2652046" cy="6145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Законы и нормативные акты</a:t>
          </a:r>
        </a:p>
      </dsp:txBody>
      <dsp:txXfrm>
        <a:off x="3026053" y="680384"/>
        <a:ext cx="2652046" cy="614554"/>
      </dsp:txXfrm>
    </dsp:sp>
    <dsp:sp modelId="{589B547D-1906-4AE6-A7D5-9711F68E0843}">
      <dsp:nvSpPr>
        <dsp:cNvPr id="0" name=""/>
        <dsp:cNvSpPr/>
      </dsp:nvSpPr>
      <dsp:spPr>
        <a:xfrm>
          <a:off x="3026053" y="1294938"/>
          <a:ext cx="2652046" cy="31236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Законы о зонировании территории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/>
            <a:t>Строительные стандарты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Регулирование водопользования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Охраняемые территории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Квоты на вылов рыбы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Патенты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Передача технологий </a:t>
          </a:r>
        </a:p>
      </dsp:txBody>
      <dsp:txXfrm>
        <a:off x="3026053" y="1294938"/>
        <a:ext cx="2652046" cy="3123638"/>
      </dsp:txXfrm>
    </dsp:sp>
    <dsp:sp modelId="{D7711FB4-5BC8-4EBD-BBCD-5485AF4406DF}">
      <dsp:nvSpPr>
        <dsp:cNvPr id="0" name=""/>
        <dsp:cNvSpPr/>
      </dsp:nvSpPr>
      <dsp:spPr>
        <a:xfrm>
          <a:off x="6049387" y="680384"/>
          <a:ext cx="2652046" cy="61455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</a:rPr>
            <a:t>Государственная политика  и программы</a:t>
          </a:r>
        </a:p>
      </dsp:txBody>
      <dsp:txXfrm>
        <a:off x="6049387" y="680384"/>
        <a:ext cx="2652046" cy="614554"/>
      </dsp:txXfrm>
    </dsp:sp>
    <dsp:sp modelId="{2F855A7C-C680-4C5C-8FD5-D4DB63C49AE5}">
      <dsp:nvSpPr>
        <dsp:cNvPr id="0" name=""/>
        <dsp:cNvSpPr/>
      </dsp:nvSpPr>
      <dsp:spPr>
        <a:xfrm>
          <a:off x="6049387" y="1294938"/>
          <a:ext cx="2652046" cy="3123638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Национальные и региональные планы адаптации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Программы модернизации городов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/>
            <a:t>Планирование и обеспечение готовности к стихийным бедствиям</a:t>
          </a:r>
        </a:p>
      </dsp:txBody>
      <dsp:txXfrm>
        <a:off x="6049387" y="1294938"/>
        <a:ext cx="2652046" cy="31236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8580E-25A5-4854-8EED-B0A049E5E42C}">
      <dsp:nvSpPr>
        <dsp:cNvPr id="0" name=""/>
        <dsp:cNvSpPr/>
      </dsp:nvSpPr>
      <dsp:spPr>
        <a:xfrm>
          <a:off x="2817" y="96447"/>
          <a:ext cx="2746959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Образовательные</a:t>
          </a:r>
        </a:p>
      </dsp:txBody>
      <dsp:txXfrm>
        <a:off x="2817" y="96447"/>
        <a:ext cx="2746959" cy="547200"/>
      </dsp:txXfrm>
    </dsp:sp>
    <dsp:sp modelId="{43260FDA-2F0C-4B3D-8D45-753D3BC3FEBC}">
      <dsp:nvSpPr>
        <dsp:cNvPr id="0" name=""/>
        <dsp:cNvSpPr/>
      </dsp:nvSpPr>
      <dsp:spPr>
        <a:xfrm>
          <a:off x="2817" y="643647"/>
          <a:ext cx="2746959" cy="30771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/>
            <a:t>Услуги по распространению знаний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/>
            <a:t>Обмен местными и традиционными знаниями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Коммуникация через средства массовой информации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/>
        </a:p>
      </dsp:txBody>
      <dsp:txXfrm>
        <a:off x="2817" y="643647"/>
        <a:ext cx="2746959" cy="3077145"/>
      </dsp:txXfrm>
    </dsp:sp>
    <dsp:sp modelId="{D3008C80-6A17-4F25-A4E5-664660F5BCD6}">
      <dsp:nvSpPr>
        <dsp:cNvPr id="0" name=""/>
        <dsp:cNvSpPr/>
      </dsp:nvSpPr>
      <dsp:spPr>
        <a:xfrm>
          <a:off x="3134351" y="96447"/>
          <a:ext cx="2746959" cy="54720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Информационные</a:t>
          </a:r>
        </a:p>
      </dsp:txBody>
      <dsp:txXfrm>
        <a:off x="3134351" y="96447"/>
        <a:ext cx="2746959" cy="547200"/>
      </dsp:txXfrm>
    </dsp:sp>
    <dsp:sp modelId="{589B547D-1906-4AE6-A7D5-9711F68E0843}">
      <dsp:nvSpPr>
        <dsp:cNvPr id="0" name=""/>
        <dsp:cNvSpPr/>
      </dsp:nvSpPr>
      <dsp:spPr>
        <a:xfrm>
          <a:off x="3134351" y="643647"/>
          <a:ext cx="2746959" cy="3077145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/>
            <a:t>Картирование опасностей и уязвимостей;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Системы раннего предупреждения и реагирования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/>
            <a:t>Систематический мониторинг и дистанционное зондирование </a:t>
          </a:r>
        </a:p>
      </dsp:txBody>
      <dsp:txXfrm>
        <a:off x="3134351" y="643647"/>
        <a:ext cx="2746959" cy="3077145"/>
      </dsp:txXfrm>
    </dsp:sp>
    <dsp:sp modelId="{D7711FB4-5BC8-4EBD-BBCD-5485AF4406DF}">
      <dsp:nvSpPr>
        <dsp:cNvPr id="0" name=""/>
        <dsp:cNvSpPr/>
      </dsp:nvSpPr>
      <dsp:spPr>
        <a:xfrm>
          <a:off x="6265885" y="96447"/>
          <a:ext cx="2746959" cy="54720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Поведенческие</a:t>
          </a:r>
        </a:p>
      </dsp:txBody>
      <dsp:txXfrm>
        <a:off x="6265885" y="96447"/>
        <a:ext cx="2746959" cy="547200"/>
      </dsp:txXfrm>
    </dsp:sp>
    <dsp:sp modelId="{2F855A7C-C680-4C5C-8FD5-D4DB63C49AE5}">
      <dsp:nvSpPr>
        <dsp:cNvPr id="0" name=""/>
        <dsp:cNvSpPr/>
      </dsp:nvSpPr>
      <dsp:spPr>
        <a:xfrm>
          <a:off x="6265885" y="643647"/>
          <a:ext cx="2746959" cy="3077145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Диверсификация источников существования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Изменение методов ведения животноводства и аквакультуры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Планирование эвакуации </a:t>
          </a:r>
        </a:p>
      </dsp:txBody>
      <dsp:txXfrm>
        <a:off x="6265885" y="643647"/>
        <a:ext cx="2746959" cy="30771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9DBFB-00B7-4587-A496-6149E907F5A3}">
      <dsp:nvSpPr>
        <dsp:cNvPr id="0" name=""/>
        <dsp:cNvSpPr/>
      </dsp:nvSpPr>
      <dsp:spPr>
        <a:xfrm rot="16200000">
          <a:off x="1807" y="1519"/>
          <a:ext cx="4661693" cy="4664211"/>
        </a:xfrm>
        <a:prstGeom prst="downArrow">
          <a:avLst>
            <a:gd name="adj1" fmla="val 50000"/>
            <a:gd name="adj2" fmla="val 35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Реализация конкретных мер и проектов осуществляется на </a:t>
          </a:r>
          <a:r>
            <a:rPr lang="ru-RU" sz="20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локальном уровне</a:t>
          </a:r>
        </a:p>
      </dsp:txBody>
      <dsp:txXfrm rot="5400000">
        <a:off x="548" y="1168201"/>
        <a:ext cx="3848415" cy="2330847"/>
      </dsp:txXfrm>
    </dsp:sp>
    <dsp:sp modelId="{380658E8-9B65-4AC5-BB38-357320E28CD6}">
      <dsp:nvSpPr>
        <dsp:cNvPr id="0" name=""/>
        <dsp:cNvSpPr/>
      </dsp:nvSpPr>
      <dsp:spPr>
        <a:xfrm rot="5400000">
          <a:off x="6715698" y="1519"/>
          <a:ext cx="4661693" cy="4664211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bg2">
              <a:lumMod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Формирование нормативно-правовой базы, определение общих приоритетов и направлений адаптации, предоставление методического обеспечения и финансирования</a:t>
          </a:r>
        </a:p>
      </dsp:txBody>
      <dsp:txXfrm rot="-5400000">
        <a:off x="7530235" y="1168201"/>
        <a:ext cx="3848415" cy="2330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938B0-7257-4B6C-8F6C-E1E59820E25B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3FD0B-EB72-470E-B6A1-C20CCD8C4E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316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dirty="0"/>
              <a:t>согласно докладу Росгидромета (2017), среднегодовая температура воздуха в России[1] растет в 2,5 раза быстрее, чем в мире в целом. За последние 20 лет </a:t>
            </a:r>
            <a:r>
              <a:rPr lang="ru-RU" dirty="0" err="1"/>
              <a:t>выроли</a:t>
            </a:r>
            <a:r>
              <a:rPr lang="ru-RU" dirty="0"/>
              <a:t> количество и </a:t>
            </a:r>
            <a:r>
              <a:rPr lang="ru-RU" dirty="0" err="1"/>
              <a:t>инетнсивность</a:t>
            </a:r>
            <a:r>
              <a:rPr lang="ru-RU" dirty="0"/>
              <a:t> опасных погодных явлений. По данным Министерства природных ресурсов и экологии, прямые и косвенные последствия изменения климата в России до 2030 г. достигнут ежегодных потерь в среднем до 1–2% ВВП, а на отдельных территориях этот показатель может достигнуть 4–5% ВРП. «Климатическая доктрина Российской Федерации» (утверждена Президентом РФ 17.12.2009) предполагает разработку и внедрение мероприятий по смягчению воздействия на климат и адаптацию к его изменениям. Скорость роста среднегодовой температуры в стране – 0,420 С за 10 лет. Мировая температура за этот же период изменилась на 0,170 С.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многих участках криолитозоны происходит рост температуры верхнего слоя многолетнемерзлых грунтов, а в отдельных регионах отмечается увеличение глубины сезонного протаивания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EEBEC-9FA6-4687-88CE-6BC4663FF8D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91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зимой ослабеют морозы, продолжит таять вечная мерзлота, особенно на южной ее границе, что станет риском для 50 % предприятий</a:t>
            </a:r>
          </a:p>
          <a:p>
            <a:r>
              <a:rPr lang="ru-RU" dirty="0"/>
              <a:t>и 70 % жилых зданий.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3FD0B-EB72-470E-B6A1-C20CCD8C4E5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716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адаптация сохраняет роль «падчерицы»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3FD0B-EB72-470E-B6A1-C20CCD8C4E5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619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3FD0B-EB72-470E-B6A1-C20CCD8C4E5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531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Посадка мангровых деревьев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3FD0B-EB72-470E-B6A1-C20CCD8C4E5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18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3FD0B-EB72-470E-B6A1-C20CCD8C4E52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460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ресурс будет включать климатические характеристики и различные климатические сценарии для каждого региона. </a:t>
            </a:r>
          </a:p>
          <a:p>
            <a:r>
              <a:rPr lang="ru-RU" dirty="0"/>
              <a:t>На его основе будет проведена оценка возможного экономического ущерба от климатических воздействий и составлен сводный перечень климатически уязвимых объектов.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3FD0B-EB72-470E-B6A1-C20CCD8C4E52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13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3FD0B-EB72-470E-B6A1-C20CCD8C4E52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454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AF3FC-D785-809F-2DC6-C5F57B88C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A8A8CF-270B-526F-463F-44136B7CF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705058-2C46-BBC6-43BE-4C7F7708F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3B2B-6556-4464-8FE2-9908F428A3B7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2C0B12-D045-EFC1-D105-5874B876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3E944D-0FFA-25CA-D912-9E35317F7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109B-BBE8-46D1-86BC-8F5750322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67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111B3D-01F8-C71F-A4E9-F2395D1D5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9358E7-B290-B121-9CFC-EF60E520D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955788-63E9-ECF7-2666-C3FD8BBE2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3B2B-6556-4464-8FE2-9908F428A3B7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813C1D-D6BC-DE98-9B55-950C6531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D95B49-7355-EC77-EFC3-445AED77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109B-BBE8-46D1-86BC-8F5750322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542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1CFF6D-6071-D0D0-FF37-A567028738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2CA8C7-2C4E-3B40-736C-066C2FCEB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D43D8-C20D-BE36-E43F-EE81EF40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3B2B-6556-4464-8FE2-9908F428A3B7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FD826F-9AEC-04E7-0710-173C026FD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616589-A553-AB38-4CA3-0EED9C7C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109B-BBE8-46D1-86BC-8F5750322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77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29D0A-85F4-468A-A312-A04393401C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11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1B9A6-CB79-0B08-2DE3-DC474BBC5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1CC5C0-E81F-210B-A3AA-CAD6E37A8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32F53-D8C0-1E6F-0BC2-EC1D1409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3B2B-6556-4464-8FE2-9908F428A3B7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9A0735-4ACB-D293-7FB1-F869775C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7605A7-8F6A-5A0B-AD67-0FD87384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109B-BBE8-46D1-86BC-8F5750322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14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43310-1253-FA1A-6582-6905C4133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A642B7-C1BD-ABF0-3C62-73472DB47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5EFB80-1201-378D-3EBA-9846D6A59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3B2B-6556-4464-8FE2-9908F428A3B7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A9FCC6-D290-51C6-59A5-299175793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CD28E2-9D99-E4A1-F19F-B0D37DFE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109B-BBE8-46D1-86BC-8F5750322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257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E2150-EBFC-68AE-4A8C-8A8CE268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4678DD-D24F-8C8D-DA71-554387DBF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8D1C87-03E4-4E45-7DA3-70489E34F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A5A3A-36DC-D642-3AAC-A67832F0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3B2B-6556-4464-8FE2-9908F428A3B7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FEF9F2-9F8E-4DBC-67DF-7C9A987A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70A755-5F3C-A8EB-9BEB-A49FB8737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109B-BBE8-46D1-86BC-8F5750322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19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F5C80-44ED-ABDF-FC5A-5B42BE73A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F63683-C09F-68F6-AF36-5096FFF15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F55E4B-8DDF-9BCB-927B-D98A514DF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F65D8C6-F7B8-EC00-232D-70BEE7C16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6EE2464-111B-2CE5-04B0-D7EA37ACE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4B7FFD-E8B6-AA93-1712-B33F28E2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3B2B-6556-4464-8FE2-9908F428A3B7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9772AF-5779-D48B-291F-19F783BF8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280EE9-51A4-941D-8197-C9540F5E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109B-BBE8-46D1-86BC-8F5750322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07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306DE-3BF5-2800-AD13-C626E357A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516BA9-CD8F-BFDD-4050-144006305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3B2B-6556-4464-8FE2-9908F428A3B7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9B35C8-E86B-8CFD-FC02-9C3F4221F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169586-4AD2-A01E-61FE-18ACD6C2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109B-BBE8-46D1-86BC-8F5750322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50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EE00E63-A2DD-9507-EE99-66B137091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3B2B-6556-4464-8FE2-9908F428A3B7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E715A0-E85A-9914-A2D8-13A9B47B3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462471-75E1-7C6F-8F8B-1FE2CE3A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109B-BBE8-46D1-86BC-8F5750322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222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CE62A-848E-8631-6EBD-F23526227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64C0D6-B359-C0B9-06B5-BE36565BC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EF2B07-6AC9-2FE9-03DB-BCE120D82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97BDDA-D7B0-62C1-CDDA-703C5F05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3B2B-6556-4464-8FE2-9908F428A3B7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E0628E-6C36-C422-CFAB-A27078A0D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F5469E-C2D0-D195-E098-7ED8405B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109B-BBE8-46D1-86BC-8F5750322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57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49683-62C2-C00B-385A-B2684435D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AA0EF7-33CC-D77B-051D-0BE1CA24A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1198A6-600A-3BDD-2120-07277A8A3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39B15C-0A36-A998-9824-DA4A02F0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3B2B-6556-4464-8FE2-9908F428A3B7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150E05-04BB-2AE9-C8FF-EF966AA8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046A93-15FF-2A9A-89FA-A1282210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109B-BBE8-46D1-86BC-8F5750322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226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99B8C-AC7E-DB92-75CD-2C9A55CA5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D15CE5-4582-C027-13DE-AFFB44021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C1470D-D9CD-6172-9F43-D14AA3D87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83B2B-6556-4464-8FE2-9908F428A3B7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CAD883-A386-2FC1-27C8-AA87D5D7E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CE9DB9-7F13-5C73-EEB1-3BCE448C7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5109B-BBE8-46D1-86BC-8F5750322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60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imatepromise.undp.org/news-and-storie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report/ar6/wg2/" TargetMode="External"/><Relationship Id="rId2" Type="http://schemas.openxmlformats.org/officeDocument/2006/relationships/hyperlink" Target="https://www.economy.gov.ru/material/directions/investicionnaya_deyatelnost/obespechenie_razvitiya_ekonomiki_v_usloviyah_izmeneniya_klimata/adaptaciya_k_izmeneniyam_klimata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umo@geogr.msu.ru" TargetMode="External"/><Relationship Id="rId2" Type="http://schemas.openxmlformats.org/officeDocument/2006/relationships/hyperlink" Target="mailto:nalex01@mail.ru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028C8-CFFD-C2FD-987C-C03A2D7943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Адаптация к изменениям климата: географический аспект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38EAA1-46C5-274E-EBDC-7DEBD2ABA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3823" y="469632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Алексеева Нина Николаевна, </a:t>
            </a:r>
          </a:p>
          <a:p>
            <a:r>
              <a:rPr lang="ru-RU" dirty="0" err="1"/>
              <a:t>К.г.н</a:t>
            </a:r>
            <a:r>
              <a:rPr lang="ru-RU" dirty="0"/>
              <a:t>., доцент, зав. кафедрой физической географии мира и геоэкологии</a:t>
            </a:r>
          </a:p>
          <a:p>
            <a:r>
              <a:rPr lang="ru-RU" dirty="0"/>
              <a:t>Географический факультет МГУ имени М.В. Ломоносова</a:t>
            </a:r>
          </a:p>
        </p:txBody>
      </p:sp>
    </p:spTree>
    <p:extLst>
      <p:ext uri="{BB962C8B-B14F-4D97-AF65-F5344CB8AC3E}">
        <p14:creationId xmlns:p14="http://schemas.microsoft.com/office/powerpoint/2010/main" val="390908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59308-A99F-4CBD-8D68-0CD644013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290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Последствия для ландшафтов и человека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DEA94AE-2AA6-48F4-885D-19CDB3A90D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32559"/>
              </p:ext>
            </p:extLst>
          </p:nvPr>
        </p:nvGraphicFramePr>
        <p:xfrm>
          <a:off x="838200" y="718719"/>
          <a:ext cx="10515600" cy="4799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262E008-D379-44A9-B22E-068938E0B15B}"/>
              </a:ext>
            </a:extLst>
          </p:cNvPr>
          <p:cNvSpPr txBox="1"/>
          <p:nvPr/>
        </p:nvSpPr>
        <p:spPr>
          <a:xfrm>
            <a:off x="1328893" y="5969655"/>
            <a:ext cx="9534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Риски зависят от местоположения и отличаются по регионам</a:t>
            </a:r>
          </a:p>
        </p:txBody>
      </p:sp>
    </p:spTree>
    <p:extLst>
      <p:ext uri="{BB962C8B-B14F-4D97-AF65-F5344CB8AC3E}">
        <p14:creationId xmlns:p14="http://schemas.microsoft.com/office/powerpoint/2010/main" val="3523183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И еще ... очень много </a:t>
            </a:r>
          </a:p>
        </p:txBody>
      </p:sp>
      <p:sp>
        <p:nvSpPr>
          <p:cNvPr id="124931" name="Rectangle 3"/>
          <p:cNvSpPr>
            <a:spLocks noGrp="1"/>
          </p:cNvSpPr>
          <p:nvPr>
            <p:ph type="body" idx="1"/>
          </p:nvPr>
        </p:nvSpPr>
        <p:spPr>
          <a:xfrm>
            <a:off x="1524000" y="1447800"/>
            <a:ext cx="9144000" cy="5410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altLang="ja-JP" dirty="0"/>
              <a:t>Уменьшение интервалов между лесными пожарами и рост их общей площади</a:t>
            </a:r>
          </a:p>
          <a:p>
            <a:pPr>
              <a:lnSpc>
                <a:spcPct val="80000"/>
              </a:lnSpc>
            </a:pPr>
            <a:r>
              <a:rPr lang="ru-RU" altLang="ja-JP" dirty="0"/>
              <a:t>Сокращение стока на реках юга ЕТР и юга Сибири </a:t>
            </a:r>
          </a:p>
          <a:p>
            <a:pPr>
              <a:lnSpc>
                <a:spcPct val="80000"/>
              </a:lnSpc>
            </a:pPr>
            <a:r>
              <a:rPr lang="ru-RU" altLang="ja-JP" dirty="0"/>
              <a:t>Таяние мерзлоты и нарушение нормативного режима функционирования  инфраструктуры на севере </a:t>
            </a:r>
          </a:p>
          <a:p>
            <a:pPr>
              <a:lnSpc>
                <a:spcPct val="80000"/>
              </a:lnSpc>
            </a:pPr>
            <a:r>
              <a:rPr lang="ru-RU" altLang="ja-JP" dirty="0"/>
              <a:t>Ухудшение качества вод (в т.ч. цветение) в курортных зонах в Черном, Азовском, Каспийском, Балтийском морях </a:t>
            </a:r>
          </a:p>
          <a:p>
            <a:pPr>
              <a:lnSpc>
                <a:spcPct val="80000"/>
              </a:lnSpc>
            </a:pPr>
            <a:r>
              <a:rPr lang="ru-RU" dirty="0"/>
              <a:t>Увеличение риска нефтяного загрязнения Арктических морей в результате интенсификации эксплуатации СМП</a:t>
            </a:r>
          </a:p>
          <a:p>
            <a:pPr>
              <a:lnSpc>
                <a:spcPct val="80000"/>
              </a:lnSpc>
            </a:pPr>
            <a:r>
              <a:rPr lang="ru-RU" altLang="ja-JP" dirty="0"/>
              <a:t>Абразия берегов в Арктической зоне</a:t>
            </a:r>
          </a:p>
          <a:p>
            <a:pPr>
              <a:lnSpc>
                <a:spcPct val="80000"/>
              </a:lnSpc>
            </a:pPr>
            <a:r>
              <a:rPr lang="ru-RU" dirty="0"/>
              <a:t>Сокращение ареала белого медведя</a:t>
            </a:r>
          </a:p>
          <a:p>
            <a:pPr>
              <a:lnSpc>
                <a:spcPct val="80000"/>
              </a:lnSpc>
            </a:pPr>
            <a:r>
              <a:rPr lang="ru-RU" dirty="0"/>
              <a:t>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4D545-6133-6BFF-9D67-A347D5491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577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Климатическая политика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7CD9E6-DCA4-6A22-6E35-99F95ADDF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66F7551-E5D7-56C4-054E-31E654B13A78}"/>
              </a:ext>
            </a:extLst>
          </p:cNvPr>
          <p:cNvSpPr/>
          <p:nvPr/>
        </p:nvSpPr>
        <p:spPr>
          <a:xfrm>
            <a:off x="1134534" y="1278466"/>
            <a:ext cx="4233333" cy="21505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chemeClr val="tx1"/>
                </a:solidFill>
              </a:rPr>
              <a:t>Смягчение воздействий на изменения климата (</a:t>
            </a:r>
            <a:r>
              <a:rPr lang="ru-RU" sz="2400" dirty="0" err="1">
                <a:solidFill>
                  <a:schemeClr val="tx1"/>
                </a:solidFill>
              </a:rPr>
              <a:t>митигация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207793-7C2F-270D-5A76-1FBE5AEC0283}"/>
              </a:ext>
            </a:extLst>
          </p:cNvPr>
          <p:cNvSpPr/>
          <p:nvPr/>
        </p:nvSpPr>
        <p:spPr>
          <a:xfrm>
            <a:off x="6824133" y="1278467"/>
            <a:ext cx="4216400" cy="21505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Адаптация к изменениям климата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DD64E79-CFC5-FBD8-F719-C32809F2FD4A}"/>
              </a:ext>
            </a:extLst>
          </p:cNvPr>
          <p:cNvSpPr/>
          <p:nvPr/>
        </p:nvSpPr>
        <p:spPr>
          <a:xfrm>
            <a:off x="876300" y="3976808"/>
            <a:ext cx="2379133" cy="15498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Снижение выбросов парниковых газов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B6FE89A-2EDF-0100-DB0C-258AA00519D3}"/>
              </a:ext>
            </a:extLst>
          </p:cNvPr>
          <p:cNvSpPr/>
          <p:nvPr/>
        </p:nvSpPr>
        <p:spPr>
          <a:xfrm>
            <a:off x="3551766" y="3972454"/>
            <a:ext cx="2379133" cy="155416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Улавливание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использование и хранение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углерода (CCUS)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A5B4E2A3-62FB-F499-8B03-C7889B9F8EC6}"/>
              </a:ext>
            </a:extLst>
          </p:cNvPr>
          <p:cNvCxnSpPr/>
          <p:nvPr/>
        </p:nvCxnSpPr>
        <p:spPr>
          <a:xfrm flipH="1">
            <a:off x="2290233" y="3478080"/>
            <a:ext cx="355600" cy="474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6411BFD-D1B7-AE61-228D-DF69C1DA54A0}"/>
              </a:ext>
            </a:extLst>
          </p:cNvPr>
          <p:cNvCxnSpPr>
            <a:cxnSpLocks/>
          </p:cNvCxnSpPr>
          <p:nvPr/>
        </p:nvCxnSpPr>
        <p:spPr>
          <a:xfrm>
            <a:off x="3979334" y="3454135"/>
            <a:ext cx="355600" cy="498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B5C73ECC-31BC-7646-1E04-4B2AF7FCDF16}"/>
              </a:ext>
            </a:extLst>
          </p:cNvPr>
          <p:cNvSpPr/>
          <p:nvPr/>
        </p:nvSpPr>
        <p:spPr>
          <a:xfrm>
            <a:off x="7416801" y="3952212"/>
            <a:ext cx="3318933" cy="15541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Снижение ущерба и использование благоприятных возможностей </a:t>
            </a:r>
          </a:p>
        </p:txBody>
      </p:sp>
      <p:sp>
        <p:nvSpPr>
          <p:cNvPr id="13" name="Стрелка: влево-вправо 12">
            <a:extLst>
              <a:ext uri="{FF2B5EF4-FFF2-40B4-BE49-F238E27FC236}">
                <a16:creationId xmlns:a16="http://schemas.microsoft.com/office/drawing/2014/main" id="{C8419DD6-EA27-1D43-2919-D871002E8F70}"/>
              </a:ext>
            </a:extLst>
          </p:cNvPr>
          <p:cNvSpPr/>
          <p:nvPr/>
        </p:nvSpPr>
        <p:spPr>
          <a:xfrm>
            <a:off x="5487924" y="2235200"/>
            <a:ext cx="1216152" cy="428382"/>
          </a:xfrm>
          <a:prstGeom prst="leftRightArrow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B2DB1-E280-587B-5467-4631B027FB30}"/>
              </a:ext>
            </a:extLst>
          </p:cNvPr>
          <p:cNvSpPr txBox="1"/>
          <p:nvPr/>
        </p:nvSpPr>
        <p:spPr>
          <a:xfrm>
            <a:off x="659768" y="5797440"/>
            <a:ext cx="1038040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Стратегии ограничения парниковых газов и адаптации должны рассматриваться </a:t>
            </a: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единый </a:t>
            </a:r>
          </a:p>
          <a:p>
            <a:pPr algn="ctr"/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 мер,</a:t>
            </a:r>
            <a:r>
              <a:rPr lang="ru-RU" sz="2000" dirty="0"/>
              <a:t> дополняющих друг друга в целях сокращения затрат от </a:t>
            </a:r>
            <a:r>
              <a:rPr lang="ru-RU" sz="2000"/>
              <a:t>изменений климата</a:t>
            </a:r>
            <a:endParaRPr lang="ru-RU" sz="2000" dirty="0"/>
          </a:p>
          <a:p>
            <a:r>
              <a:rPr lang="ru-RU" dirty="0"/>
              <a:t> </a:t>
            </a:r>
            <a:r>
              <a:rPr lang="en-US" sz="1200" dirty="0"/>
              <a:t>(IPCC First Assessment Report Overview and Policymaker Summaries and 1992 IPСC Supplement June 1992)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86562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A16EA3B-331F-0A7A-9003-1A8F7AAE3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и деятельность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E60E8D7-1CE1-D26D-72C8-F9B036E4A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Адаптация к происходящим и будущим изменениям климата – ключевая составляющая современной экологической и климатической политики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007932-548E-A043-3EEF-60037C65DDA9}"/>
              </a:ext>
            </a:extLst>
          </p:cNvPr>
          <p:cNvSpPr/>
          <p:nvPr/>
        </p:nvSpPr>
        <p:spPr>
          <a:xfrm>
            <a:off x="704538" y="3428999"/>
            <a:ext cx="3987383" cy="318166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История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С начала 1990-х гг. в процессе переговоров по РКИК ООН ,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развитие в Киотском протоколе. Внедрение адаптации – на 7-ой Конференции сторон (COP-7) в Марракеше в 2001 г. (три фонда, финансирующих меры по адаптации)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E46EF6-B205-0BE4-89B4-F189C8FE0B03}"/>
              </a:ext>
            </a:extLst>
          </p:cNvPr>
          <p:cNvSpPr/>
          <p:nvPr/>
        </p:nvSpPr>
        <p:spPr>
          <a:xfrm>
            <a:off x="7615004" y="3429001"/>
            <a:ext cx="3872458" cy="3181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МГЭИК, разнообразные институты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Фонды адаптации к изменению климата  в рамках РКИК ООН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Региональные стратегии (</a:t>
            </a:r>
            <a:r>
              <a:rPr lang="en-US" i="1" dirty="0">
                <a:solidFill>
                  <a:schemeClr val="tx1"/>
                </a:solidFill>
              </a:rPr>
              <a:t>EU Strategy on Adaptation to Climate Change, 2013</a:t>
            </a:r>
            <a:r>
              <a:rPr lang="ru-RU" dirty="0">
                <a:solidFill>
                  <a:schemeClr val="tx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Парижское соглашение:  определяемые на национальном уровне вклады 136 стран содержат конкретные компоненты по адаптации</a:t>
            </a:r>
          </a:p>
          <a:p>
            <a:pPr algn="ctr"/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B3DC114A-F806-131E-9821-3067FEC85443}"/>
              </a:ext>
            </a:extLst>
          </p:cNvPr>
          <p:cNvSpPr/>
          <p:nvPr/>
        </p:nvSpPr>
        <p:spPr>
          <a:xfrm>
            <a:off x="4691921" y="3782305"/>
            <a:ext cx="2923083" cy="2163002"/>
          </a:xfrm>
          <a:prstGeom prst="rightArrow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Алармизм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Осознание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Реализация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1938046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8109E-F412-E72A-CF7E-00A134CC2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и деятельность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31E35-2C98-3887-29C8-9D1FF6FD2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231" y="1733589"/>
            <a:ext cx="5225715" cy="4538873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Развитые страны – с 2005 г.  разработки национальных стратегий по адаптации </a:t>
            </a:r>
          </a:p>
          <a:p>
            <a:r>
              <a:rPr lang="ru-RU" dirty="0"/>
              <a:t>Конференция сторон РКИК ООН в Канкуне в 2010 г.: включение вопросов адаптации к изменению климата в политику, программы и мероприятия, в частности, в стратегии планирования развития в соответствующих секторах</a:t>
            </a:r>
          </a:p>
          <a:p>
            <a:r>
              <a:rPr lang="ru-RU" dirty="0"/>
              <a:t>Национальные планы адаптации – в ноябре 2024 г. разработали 143 государства 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Эффективная адаптация </a:t>
            </a:r>
            <a:r>
              <a:rPr lang="ru-RU" dirty="0">
                <a:solidFill>
                  <a:srgbClr val="FF0000"/>
                </a:solidFill>
              </a:rPr>
              <a:t>предполагает максимальный учет территориальных особенностей климатических воздействий и должна соответствовать долгосрочным приоритетам и целям национального развития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E327255-0D05-7A03-5C11-5BA4B84921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0" y="1603538"/>
            <a:ext cx="5923571" cy="28669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B91B6C-BAEF-B390-6323-776FD409D77A}"/>
              </a:ext>
            </a:extLst>
          </p:cNvPr>
          <p:cNvSpPr txBox="1"/>
          <p:nvPr/>
        </p:nvSpPr>
        <p:spPr>
          <a:xfrm>
            <a:off x="6135340" y="4924926"/>
            <a:ext cx="61135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Наличие национальных планов адаптации к изменениям климата, </a:t>
            </a:r>
            <a:r>
              <a:rPr lang="en-US" sz="1600" dirty="0"/>
              <a:t> </a:t>
            </a:r>
            <a:endParaRPr lang="ru-RU" sz="1600" dirty="0"/>
          </a:p>
          <a:p>
            <a:r>
              <a:rPr lang="ru-RU" sz="1600" dirty="0"/>
              <a:t>2020 г. </a:t>
            </a:r>
          </a:p>
          <a:p>
            <a:r>
              <a:rPr lang="ru-RU" sz="1400" dirty="0"/>
              <a:t>Источник:  </a:t>
            </a:r>
            <a:r>
              <a:rPr lang="en-US" sz="1400" dirty="0"/>
              <a:t>UN Adaptation Gap Report</a:t>
            </a:r>
            <a:r>
              <a:rPr lang="ru-RU" sz="1400" dirty="0"/>
              <a:t> 2020</a:t>
            </a:r>
            <a:r>
              <a:rPr lang="en-US" sz="1400" dirty="0"/>
              <a:t>, UNEP, 202</a:t>
            </a:r>
            <a:r>
              <a:rPr lang="ru-RU" sz="1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2002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3F043-4E3A-9C74-F917-E3A09D053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670"/>
            <a:ext cx="10515600" cy="1325563"/>
          </a:xfrm>
        </p:spPr>
        <p:txBody>
          <a:bodyPr/>
          <a:lstStyle/>
          <a:p>
            <a:r>
              <a:rPr lang="ru-RU" dirty="0"/>
              <a:t>Теоретические основы адаптации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B7C406-7664-5A80-014F-1A9B29CD18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Изначально – преодоление уязвимости к климатическим рискам за счет инженерных и технологических мер</a:t>
            </a:r>
          </a:p>
          <a:p>
            <a:endParaRPr lang="ru-RU" dirty="0"/>
          </a:p>
          <a:p>
            <a:r>
              <a:rPr lang="ru-RU" dirty="0"/>
              <a:t>Сейчас - </a:t>
            </a:r>
            <a:r>
              <a:rPr lang="ru-RU" i="1" dirty="0">
                <a:solidFill>
                  <a:srgbClr val="FF0000"/>
                </a:solidFill>
              </a:rPr>
              <a:t>более широкие социальные и экономические аспекты</a:t>
            </a:r>
            <a:r>
              <a:rPr lang="ru-RU" dirty="0"/>
              <a:t>,  способность общества реагировать на возникающие риски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05D40EF-D595-508D-BBAF-2A8C50DDA4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713133" y="1152925"/>
            <a:ext cx="4478867" cy="33412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987EB8-F37B-9A26-6BD1-C076AEC52E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371553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85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935E9-0311-25ED-D00D-B07F9876E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Теоретические основы адаптации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9FB89A-BEA1-FE38-0D5C-F2F409D28A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232" y="1616744"/>
            <a:ext cx="5498432" cy="4351338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ru-RU" dirty="0"/>
              <a:t>Адаптация - приспособление </a:t>
            </a:r>
            <a:r>
              <a:rPr lang="ru-RU" i="1" dirty="0"/>
              <a:t>общественных и природных систем </a:t>
            </a:r>
            <a:r>
              <a:rPr lang="ru-RU" dirty="0"/>
              <a:t>в ответ на фактические или ожидаемые климатические воздействия или их последствия (</a:t>
            </a:r>
            <a:r>
              <a:rPr lang="ru-RU" i="1" dirty="0" err="1"/>
              <a:t>Climate</a:t>
            </a:r>
            <a:r>
              <a:rPr lang="ru-RU" i="1" dirty="0"/>
              <a:t> Change 2001</a:t>
            </a:r>
            <a:r>
              <a:rPr lang="ru-RU" dirty="0"/>
              <a:t>)</a:t>
            </a:r>
          </a:p>
          <a:p>
            <a:endParaRPr lang="ru-RU" dirty="0"/>
          </a:p>
          <a:p>
            <a:r>
              <a:rPr lang="ru-RU" dirty="0"/>
              <a:t>Адаптация - приспособления к существующему или ожидаемому климату и его воздействиям с целью </a:t>
            </a:r>
            <a:r>
              <a:rPr lang="ru-RU" dirty="0">
                <a:solidFill>
                  <a:srgbClr val="FF0000"/>
                </a:solidFill>
              </a:rPr>
              <a:t>снижения ущерба </a:t>
            </a:r>
            <a:r>
              <a:rPr lang="ru-RU" dirty="0"/>
              <a:t>или </a:t>
            </a:r>
            <a:r>
              <a:rPr lang="ru-RU" dirty="0">
                <a:solidFill>
                  <a:srgbClr val="FF0000"/>
                </a:solidFill>
              </a:rPr>
              <a:t>использования благоприятных возможностей </a:t>
            </a:r>
            <a:r>
              <a:rPr lang="ru-RU" dirty="0"/>
              <a:t>в антропогенных системах (</a:t>
            </a:r>
            <a:r>
              <a:rPr lang="ru-RU" i="1" dirty="0"/>
              <a:t>5-ый Оценочный доклад МГЭИК, 2014</a:t>
            </a:r>
            <a:r>
              <a:rPr lang="ru-RU" dirty="0"/>
              <a:t>)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809318-C51B-69C9-9DE6-3D4117EC88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9110" y="1364193"/>
            <a:ext cx="3942347" cy="2754715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59061EE3-A274-84A9-1D8A-F7AE0B5EE8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771188" y="4118908"/>
            <a:ext cx="3951580" cy="264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30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B9330-D064-E994-F127-05FD4AD61D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06375"/>
            <a:ext cx="10515600" cy="1325563"/>
          </a:xfrm>
        </p:spPr>
        <p:txBody>
          <a:bodyPr/>
          <a:lstStyle/>
          <a:p>
            <a:r>
              <a:rPr lang="ru-RU" dirty="0"/>
              <a:t>Ключевые понятия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BD2303-69AE-E74E-0ABC-DE08D4C1942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8478" y="1531938"/>
            <a:ext cx="5181600" cy="4351337"/>
          </a:xfrm>
        </p:spPr>
        <p:txBody>
          <a:bodyPr>
            <a:normAutofit/>
          </a:bodyPr>
          <a:lstStyle/>
          <a:p>
            <a:r>
              <a:rPr lang="ru-RU" sz="2000" dirty="0"/>
              <a:t>Уязвимость к климатическим изменениям</a:t>
            </a:r>
          </a:p>
          <a:p>
            <a:r>
              <a:rPr lang="ru-RU" sz="2000" dirty="0"/>
              <a:t>Уязвимость является функцией чувствительности и способности системы к адаптации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ABBE7F-F683-D56A-90D3-86AA59002D2D}"/>
              </a:ext>
            </a:extLst>
          </p:cNvPr>
          <p:cNvSpPr txBox="1"/>
          <p:nvPr/>
        </p:nvSpPr>
        <p:spPr>
          <a:xfrm>
            <a:off x="5690939" y="6338437"/>
            <a:ext cx="6140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Источник:  ISO 14091, Адаптация к изменению климата. Руководящие указания по оценке </a:t>
            </a:r>
          </a:p>
          <a:p>
            <a:r>
              <a:rPr lang="ru-RU" sz="1200" dirty="0"/>
              <a:t>уязвимости, воздействия и риска.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CBC43-0E49-E17A-6E8A-988241F02C32}"/>
              </a:ext>
            </a:extLst>
          </p:cNvPr>
          <p:cNvSpPr txBox="1"/>
          <p:nvPr/>
        </p:nvSpPr>
        <p:spPr>
          <a:xfrm>
            <a:off x="6561221" y="1214616"/>
            <a:ext cx="526986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В 2014 г. МГЭИК изменила систему понятий по определению воздействий изменения климата с подхода на основе уязвимости  к более риск-ориентированному подходу. </a:t>
            </a:r>
          </a:p>
          <a:p>
            <a:r>
              <a:rPr lang="ru-RU" sz="2000" dirty="0"/>
              <a:t>Риск возникает в результате сочетания уязвимости, подверженности воздействиям и опасности</a:t>
            </a:r>
          </a:p>
          <a:p>
            <a:endParaRPr lang="ru-RU" sz="16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Объект 7">
            <a:extLst>
              <a:ext uri="{FF2B5EF4-FFF2-40B4-BE49-F238E27FC236}">
                <a16:creationId xmlns:a16="http://schemas.microsoft.com/office/drawing/2014/main" id="{B67523D3-39D4-8564-295C-8FF2F5F55B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2118" y="3618982"/>
            <a:ext cx="4263188" cy="2785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BC2A7F-4742-932E-D231-C4B480994A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736" y="3271885"/>
            <a:ext cx="4601632" cy="306655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24531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733" dirty="0"/>
              <a:t>Риски климатических изменений и потребности в адаптации</a:t>
            </a:r>
            <a:endParaRPr lang="ru-RU" sz="3733" dirty="0">
              <a:solidFill>
                <a:srgbClr val="FF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85086940"/>
              </p:ext>
            </p:extLst>
          </p:nvPr>
        </p:nvGraphicFramePr>
        <p:xfrm>
          <a:off x="6672064" y="1978720"/>
          <a:ext cx="5311389" cy="4373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7381" y="1599228"/>
            <a:ext cx="61446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Ключевые климатические риски: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ru-RU" sz="2400" dirty="0"/>
              <a:t>Риск для прибрежных экосистем и проживающих в них сообществ;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ru-RU" sz="2400" dirty="0"/>
              <a:t>Риск для наземных и океанических экосистем;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ru-RU" sz="2400" dirty="0"/>
              <a:t>Риски для критически важной инфраструктуры, дорожных сетей и услуг;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ru-RU" sz="2400" dirty="0"/>
              <a:t>Риск для уровня жизни населения;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ru-RU" sz="2400" dirty="0"/>
              <a:t>Риск для здоровья человека;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ru-RU" sz="2400" dirty="0"/>
              <a:t>Риск для продовольственной безопасности;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ru-RU" sz="2400" dirty="0"/>
              <a:t>Риск для водной безопасности;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ru-RU" sz="2400" dirty="0"/>
              <a:t>Риск для мира и мобильности людей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ru-RU" sz="1200" dirty="0"/>
              <a:t>Источник: </a:t>
            </a:r>
            <a:r>
              <a:rPr lang="en-US" sz="1200" dirty="0"/>
              <a:t>Climate Change 2022, 2022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70370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CC9C8-B5C4-965B-EF0F-B4DC6DF29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Современное понимание адаптации</a:t>
            </a:r>
            <a:br>
              <a:rPr lang="ru-RU" dirty="0"/>
            </a:br>
            <a:r>
              <a:rPr lang="ru-RU" dirty="0"/>
              <a:t> </a:t>
            </a:r>
            <a:r>
              <a:rPr lang="ru-RU" sz="2800" dirty="0"/>
              <a:t>(5й Оценочный доклад МГЭИК, 2014)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F457B9-3B89-13DB-2C08-C4923FAF9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Как управление климатическими рисками </a:t>
            </a:r>
          </a:p>
          <a:p>
            <a:pPr marL="0" indent="0">
              <a:buNone/>
            </a:pPr>
            <a:r>
              <a:rPr lang="ru-RU" dirty="0"/>
              <a:t>1. Адаптация зависит от места и контекста и не существует единого подхода к снижению рисков, универсального для всех регионов – </a:t>
            </a:r>
            <a:r>
              <a:rPr lang="ru-RU" dirty="0">
                <a:solidFill>
                  <a:srgbClr val="FF0000"/>
                </a:solidFill>
              </a:rPr>
              <a:t>географический аспект</a:t>
            </a:r>
          </a:p>
          <a:p>
            <a:pPr marL="0" indent="0">
              <a:buNone/>
            </a:pPr>
            <a:r>
              <a:rPr lang="ru-RU" dirty="0"/>
              <a:t>2. Основное внимание – устранению ключевых причин </a:t>
            </a:r>
            <a:r>
              <a:rPr lang="ru-RU" dirty="0">
                <a:solidFill>
                  <a:srgbClr val="FF0000"/>
                </a:solidFill>
              </a:rPr>
              <a:t>уязвимости</a:t>
            </a:r>
            <a:r>
              <a:rPr lang="ru-RU" dirty="0"/>
              <a:t> в разных областях путем информирования населения, финансирования, развития технологий </a:t>
            </a:r>
          </a:p>
          <a:p>
            <a:pPr marL="0" indent="0">
              <a:buNone/>
            </a:pPr>
            <a:r>
              <a:rPr lang="ru-RU" dirty="0"/>
              <a:t>3. Адаптация стала увязываться с </a:t>
            </a:r>
            <a:r>
              <a:rPr lang="ru-RU" dirty="0">
                <a:solidFill>
                  <a:srgbClr val="FF0000"/>
                </a:solidFill>
              </a:rPr>
              <a:t>этическими вопросами</a:t>
            </a:r>
            <a:r>
              <a:rPr lang="ru-RU" dirty="0"/>
              <a:t>, равенством доступа для разных групп населения и социальной справедливости (</a:t>
            </a:r>
            <a:r>
              <a:rPr lang="en-US" dirty="0"/>
              <a:t>Climate Change 2014: Impacts, Adaptation, and Vulnerability. Part A, 2014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4493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5AAC6-DFA2-BB47-63AB-4A776F3E3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лекции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260BC3-FF9A-FD6B-5951-AEA4D126F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909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Текущие и ожидаемые климатические изменения и риски</a:t>
            </a:r>
          </a:p>
          <a:p>
            <a:r>
              <a:rPr lang="ru-RU" dirty="0"/>
              <a:t>Влияние  изменений климата на экономику и население </a:t>
            </a:r>
          </a:p>
          <a:p>
            <a:r>
              <a:rPr lang="ru-RU" dirty="0"/>
              <a:t>Адаптация как часть климатической политики</a:t>
            </a:r>
          </a:p>
          <a:p>
            <a:r>
              <a:rPr lang="ru-RU" dirty="0"/>
              <a:t>Теоретические основы адаптации </a:t>
            </a:r>
          </a:p>
          <a:p>
            <a:r>
              <a:rPr lang="ru-RU" dirty="0"/>
              <a:t>Типы адаптационных мероприятий (инфраструктурные, институциональные, социальные)</a:t>
            </a:r>
          </a:p>
          <a:p>
            <a:r>
              <a:rPr lang="ru-RU" dirty="0"/>
              <a:t>Реализация мероприятий по адаптации в России</a:t>
            </a:r>
          </a:p>
          <a:p>
            <a:r>
              <a:rPr lang="ru-RU" dirty="0"/>
              <a:t>Примеры практик адаптации в регионах России: ЦФО, АЗРФ</a:t>
            </a:r>
          </a:p>
          <a:p>
            <a:r>
              <a:rPr lang="ru-RU" dirty="0"/>
              <a:t>Новые вопросы, связанные с адаптацией, в 6-м Оценочном докладе МГЭИК (2022)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555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134" y="686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733" dirty="0"/>
              <a:t>Типы адаптационных мероприятий</a:t>
            </a:r>
          </a:p>
        </p:txBody>
      </p:sp>
      <p:graphicFrame>
        <p:nvGraphicFramePr>
          <p:cNvPr id="4" name="Схе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5960154"/>
              </p:ext>
            </p:extLst>
          </p:nvPr>
        </p:nvGraphicFramePr>
        <p:xfrm>
          <a:off x="623394" y="731408"/>
          <a:ext cx="7301408" cy="4177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4645" y="4945381"/>
            <a:ext cx="1688283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67" dirty="0"/>
              <a:t>Планирование</a:t>
            </a:r>
          </a:p>
          <a:p>
            <a:r>
              <a:rPr lang="ru-RU" sz="1867" dirty="0"/>
              <a:t>адаптации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0E0830-95E3-6744-0439-58C7758ED2C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71603" y="2820146"/>
            <a:ext cx="4220397" cy="3495687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03BAF0-28F5-130E-5F95-B514C18B9EFD}"/>
              </a:ext>
            </a:extLst>
          </p:cNvPr>
          <p:cNvSpPr txBox="1"/>
          <p:nvPr/>
        </p:nvSpPr>
        <p:spPr>
          <a:xfrm>
            <a:off x="8731622" y="1896816"/>
            <a:ext cx="2828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Преобладающие типы </a:t>
            </a:r>
          </a:p>
          <a:p>
            <a:pPr algn="ctr"/>
            <a:r>
              <a:rPr lang="ru-RU" sz="1600" dirty="0"/>
              <a:t>адаптационных мероприятий </a:t>
            </a:r>
          </a:p>
          <a:p>
            <a:pPr algn="ctr"/>
            <a:r>
              <a:rPr lang="ru-RU" sz="1600" dirty="0"/>
              <a:t>по регионам мира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19962E-3067-D436-F7C2-84FBB238475A}"/>
              </a:ext>
            </a:extLst>
          </p:cNvPr>
          <p:cNvSpPr txBox="1"/>
          <p:nvPr/>
        </p:nvSpPr>
        <p:spPr>
          <a:xfrm>
            <a:off x="7644786" y="6315833"/>
            <a:ext cx="3914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Источник: </a:t>
            </a:r>
            <a:r>
              <a:rPr lang="en-US" sz="1200" dirty="0"/>
              <a:t>Key Risks Across Sectors and Regions. In: Climate</a:t>
            </a:r>
          </a:p>
          <a:p>
            <a:r>
              <a:rPr lang="en-US" sz="1200" dirty="0"/>
              <a:t>Change 2022: Impacts, Adaptation and Vulnerability</a:t>
            </a:r>
            <a:r>
              <a:rPr lang="ru-RU" sz="1200" dirty="0"/>
              <a:t>, 2022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4CA1A3-E9DC-2468-196A-BAAA9B73A79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42928" y="4242176"/>
            <a:ext cx="4478714" cy="26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20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178532"/>
              </p:ext>
            </p:extLst>
          </p:nvPr>
        </p:nvGraphicFramePr>
        <p:xfrm>
          <a:off x="1010011" y="1507874"/>
          <a:ext cx="10380302" cy="3806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713" y="-246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733" dirty="0"/>
              <a:t>Типы адаптационных мероприятий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8963" y="910457"/>
            <a:ext cx="4416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Инфраструктурные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98370" y="5385822"/>
            <a:ext cx="79119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Экосистемная адаптация </a:t>
            </a:r>
            <a:r>
              <a:rPr lang="ru-RU" sz="1600" dirty="0"/>
              <a:t>рассматривает важнейшие связи между изменением климата, биоразнообразием и устойчивым управлением ресурсами путем сохранения и улучшения состояния экосистем. 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Природные (природоподобные) решения для адаптации </a:t>
            </a:r>
          </a:p>
        </p:txBody>
      </p:sp>
    </p:spTree>
    <p:extLst>
      <p:ext uri="{BB962C8B-B14F-4D97-AF65-F5344CB8AC3E}">
        <p14:creationId xmlns:p14="http://schemas.microsoft.com/office/powerpoint/2010/main" val="921773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2B435-E3F0-7C55-7D18-AEF57DB81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34" y="-157455"/>
            <a:ext cx="10515600" cy="1325563"/>
          </a:xfrm>
        </p:spPr>
        <p:txBody>
          <a:bodyPr/>
          <a:lstStyle/>
          <a:p>
            <a:r>
              <a:rPr lang="ru-RU" dirty="0"/>
              <a:t>Природоподобные решения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4B100B-8002-1D51-5F6D-364F563DC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558" y="1168108"/>
            <a:ext cx="6614733" cy="518456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Концепция природоподобных технологий важна на фоне роста внимания к проблеме изменения климата в контексте признания роли экосистем в хранении и поглощении выбросов парниковых газов и адаптации 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Природоподобные  технологии </a:t>
            </a:r>
            <a:r>
              <a:rPr lang="ru-RU" dirty="0"/>
              <a:t>- не наносят ущерба окружающей среде, гармонично встроены в естественные процессы </a:t>
            </a:r>
          </a:p>
          <a:p>
            <a:r>
              <a:rPr lang="ru-RU" dirty="0"/>
              <a:t>По предварительным расчетам,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природные климатические решения </a:t>
            </a:r>
            <a:r>
              <a:rPr lang="ru-RU" dirty="0"/>
              <a:t>могут обеспечить более 30 % экономически эффективных мер, необходимых к 2030 г. для стабилизации глобального потепления ниже 2 С°. </a:t>
            </a:r>
          </a:p>
          <a:p>
            <a:pPr lvl="1"/>
            <a:r>
              <a:rPr lang="ru-RU" dirty="0"/>
              <a:t>Дождевые сады, восстановленные водно-болотные зоны, лесные насаждения -  могут эффективно удерживать паводковую воду для минимизации угроз наводнений, сохранять водные ресурсы для снижения рисков опустынивания, сокращать вероятность затопления территорий соленой водой и др.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3EF598-1DB4-3DCE-DE95-B4DB88D08A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97067" y="505326"/>
            <a:ext cx="4144505" cy="2613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A585D5-E9BD-4343-DE4F-3A0FE2272615}"/>
              </a:ext>
            </a:extLst>
          </p:cNvPr>
          <p:cNvSpPr txBox="1"/>
          <p:nvPr/>
        </p:nvSpPr>
        <p:spPr>
          <a:xfrm>
            <a:off x="8323390" y="3121223"/>
            <a:ext cx="2615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Зеленые насаждения в Тхимпху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C2E464-0EFA-23B5-CE88-3D0692858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067" y="3458655"/>
            <a:ext cx="4144505" cy="2613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9E21D6-D8E0-D8A5-3A97-FFD91A922EE5}"/>
              </a:ext>
            </a:extLst>
          </p:cNvPr>
          <p:cNvSpPr txBox="1"/>
          <p:nvPr/>
        </p:nvSpPr>
        <p:spPr>
          <a:xfrm>
            <a:off x="7989573" y="6142679"/>
            <a:ext cx="4023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Восстановление прудов в Лаосе</a:t>
            </a:r>
          </a:p>
          <a:p>
            <a:r>
              <a:rPr lang="ru-RU" sz="1100" dirty="0"/>
              <a:t>Источник: </a:t>
            </a:r>
            <a:r>
              <a:rPr lang="en-US" sz="1100" dirty="0">
                <a:hlinkClick r:id="rId4"/>
              </a:rPr>
              <a:t>https://climatepromise.undp.org/news-and-stories</a:t>
            </a:r>
            <a:endParaRPr lang="ru-RU" sz="1100" dirty="0"/>
          </a:p>
          <a:p>
            <a:r>
              <a:rPr lang="en-US" sz="1100" dirty="0"/>
              <a:t>why-nature-based-solutions-are-critical-climate-change-adaptation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930987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713" y="1206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733" dirty="0"/>
              <a:t>Типы адаптационных мероприятий</a:t>
            </a:r>
          </a:p>
        </p:txBody>
      </p:sp>
      <p:graphicFrame>
        <p:nvGraphicFramePr>
          <p:cNvPr id="6" name="Схе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4761056"/>
              </p:ext>
            </p:extLst>
          </p:nvPr>
        </p:nvGraphicFramePr>
        <p:xfrm>
          <a:off x="1691130" y="1446217"/>
          <a:ext cx="8704154" cy="5098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85759" y="1384475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Институциональные</a:t>
            </a:r>
          </a:p>
        </p:txBody>
      </p:sp>
    </p:spTree>
    <p:extLst>
      <p:ext uri="{BB962C8B-B14F-4D97-AF65-F5344CB8AC3E}">
        <p14:creationId xmlns:p14="http://schemas.microsoft.com/office/powerpoint/2010/main" val="4279990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06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733" dirty="0"/>
              <a:t>Типы адаптационных мероприятий</a:t>
            </a:r>
          </a:p>
        </p:txBody>
      </p:sp>
      <p:graphicFrame>
        <p:nvGraphicFramePr>
          <p:cNvPr id="7" name="Схе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592419"/>
              </p:ext>
            </p:extLst>
          </p:nvPr>
        </p:nvGraphicFramePr>
        <p:xfrm>
          <a:off x="1540042" y="1637076"/>
          <a:ext cx="9015663" cy="3817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67808" y="1175411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Социальные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46695" y="5685149"/>
            <a:ext cx="32736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91263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999F1-F4EC-DEF5-9D89-C522A2E0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осуществляются мероприятия по адаптации?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2B34987-DEE1-EE11-0DF1-AFCD38142B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3884739"/>
              </p:ext>
            </p:extLst>
          </p:nvPr>
        </p:nvGraphicFramePr>
        <p:xfrm>
          <a:off x="440267" y="1825624"/>
          <a:ext cx="11379200" cy="4667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A929DF9-D880-3AB8-5EA2-F83DC86D85CF}"/>
              </a:ext>
            </a:extLst>
          </p:cNvPr>
          <p:cNvSpPr txBox="1"/>
          <p:nvPr/>
        </p:nvSpPr>
        <p:spPr>
          <a:xfrm>
            <a:off x="8935638" y="2390801"/>
            <a:ext cx="2418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Уровень правительств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C06FAEE-FE48-A21B-441D-E96F03DFAC9C}"/>
              </a:ext>
            </a:extLst>
          </p:cNvPr>
          <p:cNvSpPr/>
          <p:nvPr/>
        </p:nvSpPr>
        <p:spPr>
          <a:xfrm>
            <a:off x="5130800" y="2760133"/>
            <a:ext cx="1998133" cy="25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Разработка местных/ муниципальных планов</a:t>
            </a:r>
          </a:p>
        </p:txBody>
      </p:sp>
    </p:spTree>
    <p:extLst>
      <p:ext uri="{BB962C8B-B14F-4D97-AF65-F5344CB8AC3E}">
        <p14:creationId xmlns:p14="http://schemas.microsoft.com/office/powerpoint/2010/main" val="1822530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6AD43-37E4-97C8-DE22-06344350C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Реализация мероприятий по адаптации в России: </a:t>
            </a:r>
            <a:r>
              <a:rPr lang="ru-RU" sz="3600" i="1" dirty="0"/>
              <a:t>институциональные рамки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3B020C-48D3-9400-51F7-FB6CBD3D2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5000" cy="4667250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Национальный план мероприятий первого этапа адаптации к изменениям климата на период до 2022 г.</a:t>
            </a:r>
            <a:r>
              <a:rPr lang="ru-RU" dirty="0"/>
              <a:t> (утв. распоряжением Правительства РФ от 25 декабря 2019 г. № 3183-р)</a:t>
            </a:r>
          </a:p>
          <a:p>
            <a:r>
              <a:rPr lang="ru-RU" dirty="0"/>
              <a:t>В 2020 г. введен в действие национальный ГОСТ Р ИСО 14090–2019 «Адаптация к изменениям климата», «Принципы, требования и руководящие указания», идентичный международному стандарту ИСО 14090:2019</a:t>
            </a:r>
          </a:p>
          <a:p>
            <a:r>
              <a:rPr lang="ru-RU" dirty="0"/>
              <a:t>2021 г. Минэкономразвития России принят пакет Методических рекомендаций и показателей по вопросам адаптации к изменениям климата</a:t>
            </a:r>
          </a:p>
          <a:p>
            <a:r>
              <a:rPr lang="ru-RU" dirty="0">
                <a:solidFill>
                  <a:srgbClr val="FF0000"/>
                </a:solidFill>
              </a:rPr>
              <a:t>Национальный план мероприятий второго этапа адаптации к изменениям климата на период до 2025 г., </a:t>
            </a:r>
            <a:r>
              <a:rPr lang="ru-RU" dirty="0"/>
              <a:t>утв. распоряжением Правительства РФ от 11.03.2023 №559-р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Минэкономразвития РФ </a:t>
            </a:r>
            <a:r>
              <a:rPr lang="ru-RU" dirty="0"/>
              <a:t>– общая координация, нормативное и методическое руководство этой деятельностью в России</a:t>
            </a:r>
          </a:p>
          <a:p>
            <a:r>
              <a:rPr lang="ru-RU" dirty="0"/>
              <a:t>Всего – 12 министерств, 7 федеральных ведомств</a:t>
            </a:r>
          </a:p>
        </p:txBody>
      </p:sp>
    </p:spTree>
    <p:extLst>
      <p:ext uri="{BB962C8B-B14F-4D97-AF65-F5344CB8AC3E}">
        <p14:creationId xmlns:p14="http://schemas.microsoft.com/office/powerpoint/2010/main" val="2746880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E367C-0E44-51FA-68A6-9B9B3C97E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Реализация мероприятий по адаптации в России: </a:t>
            </a:r>
            <a:r>
              <a:rPr kumimoji="0" lang="ru-RU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институциональные рамки 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43149B-17C5-8AB7-44CB-93ABE6CA7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Российской Федерации формируется система адаптации к изменениям климата, которая включает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национальный, отраслевые и региональные планы</a:t>
            </a:r>
            <a:r>
              <a:rPr lang="ru-RU" dirty="0"/>
              <a:t> адаптации к изменениям климата, институциональную и методическую основу адаптации</a:t>
            </a:r>
          </a:p>
          <a:p>
            <a:r>
              <a:rPr lang="ru-RU" dirty="0"/>
              <a:t>Разработано 10 оперативных и долгосрочных планов адаптации в транспортной отрасли, ТЭК, строительстве и ЖКХ, АПК и рыболовстве, природопользовании, здравоохранении, Арктической зоне, гражданской  обороны и ЧС, промышленного комплекса и внешней торговли, а также в области обеспечения санитарно-эпидемиологического благополучия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1019871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BA9CA-C322-F067-AF77-BC17E821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Планы разработаны и приняты 66 регионами (74%)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939AE49-BF87-9473-7B6E-7923BA7C3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1913497"/>
            <a:ext cx="8204657" cy="40470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D91380-6107-84A0-7B74-4DF2F683556E}"/>
              </a:ext>
            </a:extLst>
          </p:cNvPr>
          <p:cNvSpPr txBox="1"/>
          <p:nvPr/>
        </p:nvSpPr>
        <p:spPr>
          <a:xfrm>
            <a:off x="1735426" y="5960533"/>
            <a:ext cx="92881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Степень готовности региональных планов адаптации</a:t>
            </a:r>
          </a:p>
          <a:p>
            <a:r>
              <a:rPr lang="ru-RU" sz="1400" dirty="0"/>
              <a:t>Источник: Соколова. О ходе реализации национального плана мероприятий по адаптации к изменениям климата //</a:t>
            </a:r>
            <a:r>
              <a:rPr lang="ru-RU" sz="1400" dirty="0" err="1"/>
              <a:t>Библиодосье</a:t>
            </a:r>
            <a:r>
              <a:rPr lang="ru-RU" sz="1400" dirty="0"/>
              <a:t>. Адаптация к изменению климата как фактор сохранения экосистем. Государственная Дума. М., 2024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22BD0-B0B8-5D77-7348-486ACA40FF65}"/>
              </a:ext>
            </a:extLst>
          </p:cNvPr>
          <p:cNvSpPr txBox="1"/>
          <p:nvPr/>
        </p:nvSpPr>
        <p:spPr>
          <a:xfrm>
            <a:off x="8854179" y="1710001"/>
            <a:ext cx="315272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Должная проработка и </a:t>
            </a:r>
          </a:p>
          <a:p>
            <a:r>
              <a:rPr lang="ru-RU" sz="2000" b="1" dirty="0"/>
              <a:t>детальность</a:t>
            </a:r>
            <a:r>
              <a:rPr lang="ru-RU" sz="2000" dirty="0"/>
              <a:t>: планы</a:t>
            </a:r>
          </a:p>
          <a:p>
            <a:r>
              <a:rPr lang="ru-RU" sz="2000" dirty="0"/>
              <a:t>ЯНАО, ХМАО-Югры, </a:t>
            </a:r>
          </a:p>
          <a:p>
            <a:r>
              <a:rPr lang="ru-RU" sz="2000" dirty="0"/>
              <a:t>Хабаровского, </a:t>
            </a:r>
          </a:p>
          <a:p>
            <a:r>
              <a:rPr lang="ru-RU" sz="2000" dirty="0"/>
              <a:t>Краснодарского краев, </a:t>
            </a:r>
          </a:p>
          <a:p>
            <a:r>
              <a:rPr lang="ru-RU" sz="2000" dirty="0"/>
              <a:t>Сахалинской, Ростовской,</a:t>
            </a:r>
          </a:p>
          <a:p>
            <a:r>
              <a:rPr lang="ru-RU" sz="2000" dirty="0"/>
              <a:t>Челябинской и Курганской </a:t>
            </a:r>
          </a:p>
          <a:p>
            <a:r>
              <a:rPr lang="ru-RU" sz="2000" dirty="0"/>
              <a:t>областей</a:t>
            </a:r>
          </a:p>
        </p:txBody>
      </p:sp>
    </p:spTree>
    <p:extLst>
      <p:ext uri="{BB962C8B-B14F-4D97-AF65-F5344CB8AC3E}">
        <p14:creationId xmlns:p14="http://schemas.microsoft.com/office/powerpoint/2010/main" val="3800153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270E3-1FCC-A544-611A-B7854E99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Мероприятия второго этапа адаптации к изменениям климата 2024-2025 гг.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1508B1-E574-E6EB-E1A5-292E240EC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3323" y="1690688"/>
            <a:ext cx="11485354" cy="4506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4158E2-968B-2689-358E-B34CD1F32091}"/>
              </a:ext>
            </a:extLst>
          </p:cNvPr>
          <p:cNvSpPr txBox="1"/>
          <p:nvPr/>
        </p:nvSpPr>
        <p:spPr>
          <a:xfrm>
            <a:off x="1185333" y="6197599"/>
            <a:ext cx="91101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Источник: Соколова Н. О ХОДЕ РЕАЛИЗАЦИИ НАЦИОНАЛЬНОГО ПЛАНА МЕРОПРИЯТИЙ ПО АДАПТАЦИИ К ИЗМЕНЕНИЯМ КЛИМАТА. //</a:t>
            </a:r>
            <a:r>
              <a:rPr lang="ru-RU" sz="1400" dirty="0" err="1"/>
              <a:t>Библиодосье</a:t>
            </a:r>
            <a:r>
              <a:rPr lang="ru-RU" sz="1400" dirty="0"/>
              <a:t>. Адаптация к изменению климата как фактор сохранения экосистем. Государственная Дума. М., 2024 </a:t>
            </a:r>
          </a:p>
        </p:txBody>
      </p:sp>
    </p:spTree>
    <p:extLst>
      <p:ext uri="{BB962C8B-B14F-4D97-AF65-F5344CB8AC3E}">
        <p14:creationId xmlns:p14="http://schemas.microsoft.com/office/powerpoint/2010/main" val="145954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Arial" charset="0"/>
              </a:rPr>
              <a:t>Климатические изменения  </a:t>
            </a:r>
          </a:p>
        </p:txBody>
      </p:sp>
      <p:sp>
        <p:nvSpPr>
          <p:cNvPr id="26626" name="Rectangle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000" dirty="0"/>
              <a:t>Годовая аномалия (декабрь-ноябрь) приповерхностной температуры Земли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/>
              <a:t>в Российской Федерации за 1885-2017 гг.</a:t>
            </a:r>
          </a:p>
          <a:p>
            <a:endParaRPr lang="ru-RU" sz="2000" dirty="0"/>
          </a:p>
        </p:txBody>
      </p:sp>
      <p:pic>
        <p:nvPicPr>
          <p:cNvPr id="26627" name="Picture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9410" y="1752599"/>
            <a:ext cx="5044190" cy="3371853"/>
          </a:xfrm>
        </p:spPr>
      </p:pic>
      <p:pic>
        <p:nvPicPr>
          <p:cNvPr id="26628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67905" y="3025279"/>
            <a:ext cx="5044190" cy="2119591"/>
          </a:xfrm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98474" y="6474263"/>
            <a:ext cx="98456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/>
              <a:t>Источник: Изменения климата 2017 год. Обзор состояния  и тенденций изменения климата России, 2018.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899410" y="5472551"/>
            <a:ext cx="8553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/>
              <a:t>Среднегодовая температура воздуха в России растет в 2,5 раза быстрее, </a:t>
            </a:r>
          </a:p>
          <a:p>
            <a:r>
              <a:rPr lang="ru-RU" dirty="0"/>
              <a:t>чем в мире в целом (0,42</a:t>
            </a:r>
            <a:r>
              <a:rPr lang="ru-RU" dirty="0">
                <a:sym typeface="Symbol" panose="05050102010706020507" pitchFamily="18" charset="2"/>
              </a:rPr>
              <a:t> , по миру 0,18С за 10 лет)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F49B9-9083-ECBD-7E24-9CBB671C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Примеры практик адаптации в регионах России</a:t>
            </a:r>
            <a:br>
              <a:rPr lang="ru-RU" sz="4000" dirty="0"/>
            </a:br>
            <a:r>
              <a:rPr lang="ru-RU" sz="2700" dirty="0"/>
              <a:t>(по  материалам Третьего оценочного доклада об изменениях климата и их последствиях на территории Российской Федерации. 2022)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9A3F1C-E2E3-A1E1-0CCF-B158A374B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Центральный федеральный округ</a:t>
            </a:r>
          </a:p>
          <a:p>
            <a:r>
              <a:rPr lang="ru-RU" dirty="0"/>
              <a:t>В сфере адаптации экосистем: снижение антропогенной нагрузки, в том числе через создание и расширение существующих ООПТ для формирования экологических коридоров </a:t>
            </a:r>
          </a:p>
          <a:p>
            <a:r>
              <a:rPr lang="ru-RU" dirty="0"/>
              <a:t>Усиление профилактики пожаров, восстановление водного режима осушенных торфяников</a:t>
            </a:r>
          </a:p>
          <a:p>
            <a:r>
              <a:rPr lang="ru-RU" dirty="0"/>
              <a:t>Эко-системные функции лесов - для создания благоприятного микроклимата, защиты от водной и ветровой эрозии, поддержания гидрологического режима рек</a:t>
            </a:r>
          </a:p>
        </p:txBody>
      </p:sp>
    </p:spTree>
    <p:extLst>
      <p:ext uri="{BB962C8B-B14F-4D97-AF65-F5344CB8AC3E}">
        <p14:creationId xmlns:p14="http://schemas.microsoft.com/office/powerpoint/2010/main" val="3883731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D312F-3100-6938-C874-CE017B41A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Примеры практик адаптации в регионах России.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Центральный федеральный округ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9F37A9-0868-D002-0C9C-13DD04C8A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095" y="1825625"/>
            <a:ext cx="6721641" cy="4494964"/>
          </a:xfrm>
        </p:spPr>
        <p:txBody>
          <a:bodyPr>
            <a:normAutofit fontScale="85000" lnSpcReduction="20000"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Сельское хозяйство</a:t>
            </a:r>
            <a:r>
              <a:rPr lang="ru-RU" dirty="0"/>
              <a:t>: </a:t>
            </a:r>
          </a:p>
          <a:p>
            <a:r>
              <a:rPr lang="ru-RU" dirty="0"/>
              <a:t>Температура периода вегетации (T&gt;5 °C) за последние десятилетия повысилась на 0,6‑1,2 °C при максимуме роста в летние месяцы (до 2,2 °C)</a:t>
            </a:r>
          </a:p>
          <a:p>
            <a:r>
              <a:rPr lang="ru-RU" dirty="0"/>
              <a:t>Положительная тенденция </a:t>
            </a:r>
            <a:r>
              <a:rPr lang="ru-RU" dirty="0">
                <a:solidFill>
                  <a:srgbClr val="FF0000"/>
                </a:solidFill>
              </a:rPr>
              <a:t>роста весенних осадков </a:t>
            </a:r>
            <a:r>
              <a:rPr lang="ru-RU" dirty="0"/>
              <a:t>практически на всей территории.</a:t>
            </a:r>
          </a:p>
          <a:p>
            <a:r>
              <a:rPr lang="ru-RU" dirty="0"/>
              <a:t>Увеличение сумм температур воздуха за период активной вегетации сельскохозяйственных культур позволяет перейти от выращивания раннеспелых сортов пшеницы, ячменя и других зерновых к их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позднеспелым сортам</a:t>
            </a:r>
            <a:r>
              <a:rPr lang="ru-RU" dirty="0"/>
              <a:t>, более урожайным и более эффективно использующим запасы продуктивной влаги в ранневесенний период</a:t>
            </a:r>
          </a:p>
          <a:p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AA596B8-9ADA-A2A7-836F-71C3253BFD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26A5D5-AF3A-55F3-98C3-8ADFBFAFCF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683" y="2180961"/>
            <a:ext cx="4854222" cy="3640666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991523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1E3E508-BB22-5D1A-14ED-6257B6756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Примеры практик адаптации в регионах России.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Центральный федеральный округ</a:t>
            </a:r>
            <a:endParaRPr lang="ru-RU" i="1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278637-DF7B-B085-4D42-AA8DB052EC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Для адаптации 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транспортной отрасли </a:t>
            </a:r>
            <a:r>
              <a:rPr lang="ru-RU" dirty="0"/>
              <a:t>необходимо:</a:t>
            </a:r>
          </a:p>
          <a:p>
            <a:r>
              <a:rPr lang="ru-RU" dirty="0"/>
              <a:t>разработка новых температурных нормативов для дорожных покрытий и расширительных швов мостов, </a:t>
            </a:r>
          </a:p>
          <a:p>
            <a:r>
              <a:rPr lang="ru-RU" dirty="0"/>
              <a:t>укрепление кромок дорожных насыпей, </a:t>
            </a:r>
          </a:p>
          <a:p>
            <a:r>
              <a:rPr lang="ru-RU" dirty="0"/>
              <a:t>использование стальной арматуры при строительстве дорог, </a:t>
            </a:r>
          </a:p>
          <a:p>
            <a:r>
              <a:rPr lang="ru-RU" dirty="0"/>
              <a:t>Повышение уровня размещения дорог, мостов и туннелей выше уровня паводковых наводнений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CDFCB0-4361-869B-8417-6992D8FCE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779168" cy="5032375"/>
          </a:xfrm>
        </p:spPr>
        <p:txBody>
          <a:bodyPr>
            <a:normAutofit fontScale="77500" lnSpcReduction="20000"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ЖКХ</a:t>
            </a:r>
          </a:p>
          <a:p>
            <a:r>
              <a:rPr lang="ru-RU" dirty="0"/>
              <a:t>Величина </a:t>
            </a:r>
            <a:r>
              <a:rPr lang="ru-RU" dirty="0" err="1"/>
              <a:t>градусо</a:t>
            </a:r>
            <a:r>
              <a:rPr lang="ru-RU" dirty="0"/>
              <a:t>-суток отопительного периода уменьшается со скоростью 100‑150 °</a:t>
            </a:r>
            <a:r>
              <a:rPr lang="ru-RU" dirty="0" err="1"/>
              <a:t>C•сут</a:t>
            </a:r>
            <a:r>
              <a:rPr lang="ru-RU" dirty="0"/>
              <a:t>/10 лет</a:t>
            </a:r>
          </a:p>
          <a:p>
            <a:r>
              <a:rPr lang="ru-RU" dirty="0"/>
              <a:t>Меры по адаптации: </a:t>
            </a:r>
          </a:p>
          <a:p>
            <a:r>
              <a:rPr lang="ru-RU" dirty="0"/>
              <a:t>Технологическая модернизация систем теплоснабжения (уменьшение уровня потребления энергии в холодный сезон на 15% и более)</a:t>
            </a:r>
          </a:p>
          <a:p>
            <a:r>
              <a:rPr lang="ru-RU" dirty="0"/>
              <a:t>Повышение уровня инженерного обеспечения зданий с учетом роста экстремальных температур и энергопотребления в летний сезон. </a:t>
            </a:r>
          </a:p>
          <a:p>
            <a:r>
              <a:rPr lang="ru-RU" dirty="0"/>
              <a:t>Внедрение эффективных систем кондиционирования</a:t>
            </a:r>
          </a:p>
          <a:p>
            <a:r>
              <a:rPr lang="ru-RU" dirty="0"/>
              <a:t>обновление  нормативных параметров и модернизации системы водоотведения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33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5520E-1803-EF2A-09B2-D85B6BD6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Примеры практик адаптации в регионах России. </a:t>
            </a:r>
            <a:r>
              <a:rPr lang="ru-RU" sz="4000" i="1" dirty="0"/>
              <a:t>Арктическая зона РФ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4F7EF-DAD7-90BB-DBEC-0A8E92E9B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05" y="1825625"/>
            <a:ext cx="6589295" cy="4351338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Защита населения </a:t>
            </a:r>
            <a:r>
              <a:rPr lang="ru-RU" dirty="0"/>
              <a:t>от негативных последствий изменений климата (совершенствование системы здравоохранения, помощь при ЧС, разработка систем раннего оповещения о стихийных бедствиях и погодно-климатических аномалиях и др. меры)</a:t>
            </a:r>
          </a:p>
          <a:p>
            <a:r>
              <a:rPr lang="ru-RU" dirty="0">
                <a:solidFill>
                  <a:srgbClr val="FF0000"/>
                </a:solidFill>
              </a:rPr>
              <a:t>Мониторинг и прогнозирование </a:t>
            </a:r>
            <a:r>
              <a:rPr lang="ru-RU" dirty="0"/>
              <a:t>изменений погодно-климатических условий в АЗРФ</a:t>
            </a:r>
          </a:p>
          <a:p>
            <a:r>
              <a:rPr lang="ru-RU" dirty="0"/>
              <a:t>Разработка и реализация </a:t>
            </a:r>
            <a:r>
              <a:rPr lang="ru-RU" dirty="0">
                <a:solidFill>
                  <a:srgbClr val="FF0000"/>
                </a:solidFill>
              </a:rPr>
              <a:t>отраслевых программ адаптации</a:t>
            </a:r>
            <a:r>
              <a:rPr lang="ru-RU" dirty="0"/>
              <a:t>, направленных на защиту и повышение устойчивости хозяйственных комплексов АЗРФ к реальным неблагоприятным последствиям изменений климата (деградации многолетнемерзлых грунтов, абразии берегов, учащению лесных пожаров и т. д.);</a:t>
            </a:r>
          </a:p>
          <a:p>
            <a:r>
              <a:rPr lang="ru-RU" dirty="0"/>
              <a:t>с учетом тенденций смягчения климата, открытием доступа к новым месторождениям полезных ископаемых, более интенсивной эксплуатации Северного морского пути и др. транспортных маршрутов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AC9B28-F81D-62BC-2F6B-ED5B95C2BE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4575" y="3478902"/>
            <a:ext cx="4634694" cy="30139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AA6D29-BE26-ED04-CD56-A6C11CAF3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24" y="1162331"/>
            <a:ext cx="3608586" cy="1985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CC7A9A-A4DE-004F-617C-6FF168959116}"/>
              </a:ext>
            </a:extLst>
          </p:cNvPr>
          <p:cNvSpPr txBox="1"/>
          <p:nvPr/>
        </p:nvSpPr>
        <p:spPr>
          <a:xfrm>
            <a:off x="7546035" y="3156009"/>
            <a:ext cx="4371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Деградация оленьих пастбищ – восстановление 50 лет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6453E-3EDC-D2C7-C13A-B620BC5A1239}"/>
              </a:ext>
            </a:extLst>
          </p:cNvPr>
          <p:cNvSpPr txBox="1"/>
          <p:nvPr/>
        </p:nvSpPr>
        <p:spPr>
          <a:xfrm>
            <a:off x="9078686" y="6354102"/>
            <a:ext cx="2071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Фото: Замолодчиков Д.Г.</a:t>
            </a:r>
          </a:p>
        </p:txBody>
      </p:sp>
    </p:spTree>
    <p:extLst>
      <p:ext uri="{BB962C8B-B14F-4D97-AF65-F5344CB8AC3E}">
        <p14:creationId xmlns:p14="http://schemas.microsoft.com/office/powerpoint/2010/main" val="1737006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D3A18-813E-AEE0-D096-23C9F9B60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Примеры практик адаптации в регионах России. </a:t>
            </a: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Арктическая зона РФ</a:t>
            </a:r>
            <a:endParaRPr lang="ru-RU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EC02BC-54FA-F868-F460-2AF3924B6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Снижение антропогенной нагрузки и предотвращение нарушения </a:t>
            </a:r>
            <a:r>
              <a:rPr lang="ru-RU" dirty="0">
                <a:solidFill>
                  <a:srgbClr val="FF0000"/>
                </a:solidFill>
              </a:rPr>
              <a:t>растительного покрова </a:t>
            </a:r>
            <a:r>
              <a:rPr lang="ru-RU" dirty="0"/>
              <a:t>для уменьшения скорости деградации многолетнемерзлых пород; с учетом планов расширения хозяйственного освоения АЗРФ и особой хрупкости арктических экосистем – расширение сети ООПТ до 20‑30% от площади биомов</a:t>
            </a:r>
          </a:p>
          <a:p>
            <a:r>
              <a:rPr lang="ru-RU" dirty="0"/>
              <a:t>разработка и реализация </a:t>
            </a:r>
            <a:r>
              <a:rPr lang="ru-RU" dirty="0">
                <a:solidFill>
                  <a:srgbClr val="FF0000"/>
                </a:solidFill>
              </a:rPr>
              <a:t>образовательных и научных программ</a:t>
            </a:r>
            <a:r>
              <a:rPr lang="ru-RU" dirty="0"/>
              <a:t>, обеспечивающих развитие базы данных и базы знаний в области географии, экологии, климата и социально-экономических процессов в АЗРФ</a:t>
            </a:r>
          </a:p>
        </p:txBody>
      </p:sp>
    </p:spTree>
    <p:extLst>
      <p:ext uri="{BB962C8B-B14F-4D97-AF65-F5344CB8AC3E}">
        <p14:creationId xmlns:p14="http://schemas.microsoft.com/office/powerpoint/2010/main" val="1006349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ECB5E-DAEE-56BA-6C78-4E284C7DA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Адаптация и устойчивое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48ECFB-8E3E-461F-34EB-4EC8E020E8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Эффекты для устойчивого развития от реализации комплекса </a:t>
            </a:r>
            <a:r>
              <a:rPr lang="ru-RU" dirty="0">
                <a:solidFill>
                  <a:srgbClr val="FF0000"/>
                </a:solidFill>
              </a:rPr>
              <a:t>мер адаптации населения и хозяйственных объектов</a:t>
            </a:r>
            <a:r>
              <a:rPr lang="ru-RU" dirty="0"/>
              <a:t> к изменениям климата (включая снижение уязвимости к климатическим рискам и использование </a:t>
            </a:r>
            <a:r>
              <a:rPr lang="ru-RU" dirty="0">
                <a:solidFill>
                  <a:srgbClr val="002060"/>
                </a:solidFill>
              </a:rPr>
              <a:t>благоприятных возможностей</a:t>
            </a:r>
            <a:r>
              <a:rPr lang="ru-RU" dirty="0"/>
              <a:t>, связанных с последствиями изменений климата в ряде регионов страны)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255F84-C5CC-E88F-820D-3597D15023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Распоряжение Правительства РФ от 14.07.2021 № 1912-р «Об утверждении целей и основных направлений устойчивого (в том числе зеленого) развития Российской Федерации»</a:t>
            </a:r>
          </a:p>
          <a:p>
            <a:r>
              <a:rPr lang="ru-RU" dirty="0"/>
              <a:t>http://static.government.ru/media/files/sMdcuCaAX4O5j3Vy3b1GQwCKfa9lszW6.pdf</a:t>
            </a:r>
          </a:p>
        </p:txBody>
      </p:sp>
    </p:spTree>
    <p:extLst>
      <p:ext uri="{BB962C8B-B14F-4D97-AF65-F5344CB8AC3E}">
        <p14:creationId xmlns:p14="http://schemas.microsoft.com/office/powerpoint/2010/main" val="132962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49567-6717-1634-CD50-90398826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Новые вопросы, связанные с адаптацией, </a:t>
            </a:r>
            <a:br>
              <a:rPr lang="ru-RU" sz="4000" dirty="0"/>
            </a:br>
            <a:r>
              <a:rPr lang="ru-RU" sz="4000" dirty="0"/>
              <a:t>в 6-м Оценочном докладе МГЭИК (2022)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6F1874-2DD8-6866-9AA1-FCE0949551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Adaptation progress and </a:t>
            </a:r>
            <a:r>
              <a:rPr lang="en-US" dirty="0">
                <a:solidFill>
                  <a:srgbClr val="FF0000"/>
                </a:solidFill>
              </a:rPr>
              <a:t>gaps</a:t>
            </a:r>
          </a:p>
          <a:p>
            <a:r>
              <a:rPr lang="en-US" dirty="0">
                <a:solidFill>
                  <a:srgbClr val="FF0000"/>
                </a:solidFill>
              </a:rPr>
              <a:t>Limits</a:t>
            </a:r>
            <a:r>
              <a:rPr lang="en-US" dirty="0"/>
              <a:t> to adaptation</a:t>
            </a:r>
          </a:p>
          <a:p>
            <a:r>
              <a:rPr lang="en-US" dirty="0">
                <a:solidFill>
                  <a:srgbClr val="FF0000"/>
                </a:solidFill>
              </a:rPr>
              <a:t>Maladaptation</a:t>
            </a:r>
            <a:r>
              <a:rPr lang="ru-RU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Strengthening the biosphere</a:t>
            </a:r>
          </a:p>
          <a:p>
            <a:r>
              <a:rPr lang="en-US" dirty="0"/>
              <a:t>Water and food sectors</a:t>
            </a:r>
          </a:p>
          <a:p>
            <a:r>
              <a:rPr lang="en-US" dirty="0"/>
              <a:t>Cities, settlements and infrastructure</a:t>
            </a:r>
          </a:p>
          <a:p>
            <a:r>
              <a:rPr lang="en-US" dirty="0"/>
              <a:t>Sea level rise</a:t>
            </a:r>
          </a:p>
          <a:p>
            <a:r>
              <a:rPr lang="en-US" dirty="0"/>
              <a:t>Health, well-being, </a:t>
            </a:r>
            <a:r>
              <a:rPr lang="en-US" dirty="0">
                <a:solidFill>
                  <a:srgbClr val="FF0000"/>
                </a:solidFill>
              </a:rPr>
              <a:t>migration and displacement </a:t>
            </a:r>
          </a:p>
          <a:p>
            <a:r>
              <a:rPr lang="en-US" dirty="0">
                <a:solidFill>
                  <a:srgbClr val="FF0000"/>
                </a:solidFill>
              </a:rPr>
              <a:t>Justice, equity </a:t>
            </a:r>
            <a:r>
              <a:rPr lang="en-US" dirty="0"/>
              <a:t>and governance</a:t>
            </a:r>
          </a:p>
          <a:p>
            <a:r>
              <a:rPr lang="en-US" dirty="0"/>
              <a:t>System transitions and transformational adaptation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B121F21-D1B7-E58A-71EA-85ECF83EBD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610" y="1825625"/>
            <a:ext cx="3384884" cy="460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47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E6AD0-F25F-289D-E5E6-2B2C0A7EF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6-м Оценочном докладе: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41D2CC-FEC2-4EE0-7043-3B9981D20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Адаптация  - деятельность, направленная на преодоление климатических рисков и уязвимости </a:t>
            </a:r>
          </a:p>
          <a:p>
            <a:r>
              <a:rPr lang="ru-RU" dirty="0"/>
              <a:t>Адаптация может быть упреждающей или реагирующей (ответной), постепенной и/или трансформационной </a:t>
            </a:r>
          </a:p>
          <a:p>
            <a:r>
              <a:rPr lang="ru-RU" dirty="0"/>
              <a:t>Адаптацию стали чаще соотносить с понятием «устойчивость» (</a:t>
            </a:r>
            <a:r>
              <a:rPr lang="ru-RU" i="1" dirty="0" err="1">
                <a:solidFill>
                  <a:srgbClr val="FF0000"/>
                </a:solidFill>
              </a:rPr>
              <a:t>resilience</a:t>
            </a:r>
            <a:r>
              <a:rPr lang="ru-RU" i="1" dirty="0">
                <a:solidFill>
                  <a:srgbClr val="FF0000"/>
                </a:solidFill>
              </a:rPr>
              <a:t> = жизнестойкость</a:t>
            </a:r>
            <a:r>
              <a:rPr lang="ru-RU" dirty="0"/>
              <a:t>), которая предполагает способность систем справляться с опасным событием или тенденцией, трансформируясь таким образом, чтобы сохранять свои основные функции, идентичность и структуру (</a:t>
            </a:r>
            <a:r>
              <a:rPr lang="ru-RU" dirty="0" err="1"/>
              <a:t>Climate</a:t>
            </a:r>
            <a:r>
              <a:rPr lang="ru-RU" dirty="0"/>
              <a:t> Change 2022, 2022).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953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5C82EE0-C5F4-4047-B4A5-5ACE434B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90" y="428515"/>
            <a:ext cx="10515600" cy="1325563"/>
          </a:xfrm>
        </p:spPr>
        <p:txBody>
          <a:bodyPr/>
          <a:lstStyle/>
          <a:p>
            <a:r>
              <a:rPr lang="ru-RU" dirty="0"/>
              <a:t>Социальные аспекты адаптации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1757F5-94E8-4980-A138-F2017707E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545" y="1907628"/>
            <a:ext cx="7021281" cy="4238406"/>
          </a:xfrm>
        </p:spPr>
        <p:txBody>
          <a:bodyPr>
            <a:normAutofit fontScale="85000" lnSpcReduction="20000"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Женщины, молодежь и дети  </a:t>
            </a:r>
            <a:r>
              <a:rPr lang="ru-RU" dirty="0"/>
              <a:t>с ограниченными возможностями адаптации, особенно уязвимы к деградации земель и изменению климата (высокая степень достоверности). </a:t>
            </a:r>
          </a:p>
          <a:p>
            <a:r>
              <a:rPr lang="ru-RU" dirty="0"/>
              <a:t>Средства к существованию, продовольственная безопасность и доход - напрямую зависят от природных ресурсов</a:t>
            </a:r>
          </a:p>
          <a:p>
            <a:r>
              <a:rPr lang="ru-RU" dirty="0"/>
              <a:t>Количество людей, чье существование зависит от деградированных земель -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примерно 1,5 млрд</a:t>
            </a:r>
          </a:p>
          <a:p>
            <a:r>
              <a:rPr lang="ru-RU" dirty="0"/>
              <a:t>Деградация земель снижает продуктивность и увеличивает рабочую нагрузку, что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несоразмерно </a:t>
            </a:r>
            <a:r>
              <a:rPr lang="ru-RU" dirty="0"/>
              <a:t>затрагивает женщин в некоторых регионах</a:t>
            </a:r>
          </a:p>
          <a:p>
            <a:r>
              <a:rPr lang="ru-RU" dirty="0"/>
              <a:t>«Ловушка бедности»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74C37DC-699F-4CAC-A488-39A6F8141C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491663" y="1754078"/>
            <a:ext cx="4128076" cy="4629534"/>
          </a:xfrm>
        </p:spPr>
      </p:pic>
    </p:spTree>
    <p:extLst>
      <p:ext uri="{BB962C8B-B14F-4D97-AF65-F5344CB8AC3E}">
        <p14:creationId xmlns:p14="http://schemas.microsoft.com/office/powerpoint/2010/main" val="213050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AB2FB-0161-36E6-F272-3C9C9AB0A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Социально-экономическое неравенство и адаптация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0B54FD-70DD-128D-E62A-6DFD6C1A3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Экономически развитые страны</a:t>
            </a:r>
            <a:r>
              <a:rPr lang="ru-RU" dirty="0"/>
              <a:t>: больший объем доступных финансовых ресурсов, более широкий набор адаптационных мероприятий,  ориентированы на длительный горизонт планирования</a:t>
            </a:r>
          </a:p>
          <a:p>
            <a:pPr lvl="1"/>
            <a:r>
              <a:rPr lang="ru-RU" dirty="0"/>
              <a:t>Но: объем активов под риском в промышленно развитых странах также значительно выше</a:t>
            </a:r>
          </a:p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Развивающиеся страны</a:t>
            </a:r>
            <a:r>
              <a:rPr lang="ru-RU" dirty="0"/>
              <a:t>: комплекс сложнейших социально-экономических задач – преодоления бедности, обеспечения продовольственной безопасности, доступа к здравоохранению и образованию, решения энергетической проблемы. Параллельно - решение задач адаптации населения и экономики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500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D2C63-8241-2FEE-EFC5-8C610B96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84" y="206678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Средняя скорость изменения среднегодовой температуры приземного воздуха по данным наблюдений за 1976-2020 гг. (в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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C/10 лет)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CCF2C-9D16-2EB6-E4D8-FA44360BDEA8}"/>
              </a:ext>
            </a:extLst>
          </p:cNvPr>
          <p:cNvSpPr txBox="1"/>
          <p:nvPr/>
        </p:nvSpPr>
        <p:spPr>
          <a:xfrm>
            <a:off x="2379222" y="6161487"/>
            <a:ext cx="9780050" cy="576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44" dirty="0"/>
              <a:t>В арктических районах Сибири и Дальнего Востока (более 0,8-1 С) – «потепление Арктики»</a:t>
            </a:r>
          </a:p>
          <a:p>
            <a:r>
              <a:rPr lang="ru-RU" sz="1400" dirty="0"/>
              <a:t>Источник: Изменения климата 2020. Обзор состояния и тенденций изменений климата России. Росгидромет, ИГКЭ. М., 2020</a:t>
            </a: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E0874B28-C3F5-3A56-7BDF-A561704EFD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" y="1799250"/>
            <a:ext cx="3448050" cy="229327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0F78AC-420B-3182-BD9C-90729DDE488D}"/>
              </a:ext>
            </a:extLst>
          </p:cNvPr>
          <p:cNvSpPr txBox="1"/>
          <p:nvPr/>
        </p:nvSpPr>
        <p:spPr>
          <a:xfrm>
            <a:off x="337528" y="3912111"/>
            <a:ext cx="2178673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Средняя скорость </a:t>
            </a:r>
          </a:p>
          <a:p>
            <a:r>
              <a:rPr lang="ru-RU" sz="1400" dirty="0"/>
              <a:t>роста  температуры </a:t>
            </a:r>
          </a:p>
          <a:p>
            <a:r>
              <a:rPr lang="ru-RU" sz="1400" dirty="0"/>
              <a:t>приземного воздуха </a:t>
            </a:r>
          </a:p>
          <a:p>
            <a:r>
              <a:rPr lang="ru-RU" sz="1400" dirty="0"/>
              <a:t> (°C/10 лет): </a:t>
            </a:r>
          </a:p>
          <a:p>
            <a:r>
              <a:rPr lang="ru-RU" sz="1400" dirty="0"/>
              <a:t>над поверхностью</a:t>
            </a:r>
          </a:p>
          <a:p>
            <a:r>
              <a:rPr lang="ru-RU" sz="1400" dirty="0"/>
              <a:t> планеты, только над </a:t>
            </a:r>
          </a:p>
          <a:p>
            <a:r>
              <a:rPr lang="ru-RU" sz="1400" dirty="0"/>
              <a:t>сушей, над </a:t>
            </a:r>
          </a:p>
          <a:p>
            <a:r>
              <a:rPr lang="ru-RU" sz="1400" dirty="0"/>
              <a:t>территорией </a:t>
            </a:r>
          </a:p>
          <a:p>
            <a:r>
              <a:rPr lang="ru-RU" sz="1400" dirty="0"/>
              <a:t>России и над </a:t>
            </a:r>
          </a:p>
          <a:p>
            <a:r>
              <a:rPr lang="ru-RU" sz="1400" dirty="0"/>
              <a:t>арктической зоной </a:t>
            </a:r>
          </a:p>
          <a:p>
            <a:r>
              <a:rPr lang="ru-RU" sz="1400" dirty="0"/>
              <a:t>РФ (АЗРФ) , 1976—2019 гг.</a:t>
            </a:r>
          </a:p>
          <a:p>
            <a:pPr algn="ctr"/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BB61FE34-7F7D-6DDF-183E-CA5B5E984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97866" y="1653633"/>
            <a:ext cx="7366817" cy="4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91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ACBBF-505B-917E-B789-80678613A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7" y="239922"/>
            <a:ext cx="10515600" cy="1325563"/>
          </a:xfrm>
        </p:spPr>
        <p:txBody>
          <a:bodyPr/>
          <a:lstStyle/>
          <a:p>
            <a:r>
              <a:rPr lang="ru-RU" dirty="0"/>
              <a:t>Сложности оценки адаптации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01E04D-2575-1AE7-E42F-47C5CFCF2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589" y="1690688"/>
            <a:ext cx="7094622" cy="4543424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Насколько эффективны адаптационные меры в настоящее время и будут ли они эффективны в будущем?  </a:t>
            </a:r>
          </a:p>
          <a:p>
            <a:pPr lvl="1"/>
            <a:r>
              <a:rPr lang="ru-RU" dirty="0"/>
              <a:t>Их отсроченные результаты к тому же будут оцениваться в условиях изменившихся внешних факторов. </a:t>
            </a:r>
          </a:p>
          <a:p>
            <a:r>
              <a:rPr lang="ru-RU" dirty="0"/>
              <a:t>Сложности оценки эффективности адаптации связаны с тем, что для нее пока не разработаны общепринятые абсолютные показатели </a:t>
            </a:r>
          </a:p>
          <a:p>
            <a:pPr lvl="1"/>
            <a:r>
              <a:rPr lang="ru-RU" dirty="0"/>
              <a:t>объемы эмиссий парниковых газов или значения радиационного воздействия для оценки смягчения воздействий на изменения климата</a:t>
            </a:r>
          </a:p>
          <a:p>
            <a:r>
              <a:rPr lang="ru-RU" dirty="0"/>
              <a:t>Отсутствуют четкие различия эффективной адаптации от успешного социально-экономического развития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B51768-180E-8AE1-0F16-16324A125B4D}"/>
              </a:ext>
            </a:extLst>
          </p:cNvPr>
          <p:cNvSpPr/>
          <p:nvPr/>
        </p:nvSpPr>
        <p:spPr>
          <a:xfrm>
            <a:off x="300789" y="1565485"/>
            <a:ext cx="3958389" cy="45434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оценивать адаптацию?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Не как расходы на долгосрочные проекты с неопределенными результатами, окупаемость которых очень трудно количественно оценить, но как инвестиции, экономически и социально эффективные уже в ближайшей перспективе</a:t>
            </a:r>
          </a:p>
        </p:txBody>
      </p:sp>
    </p:spTree>
    <p:extLst>
      <p:ext uri="{BB962C8B-B14F-4D97-AF65-F5344CB8AC3E}">
        <p14:creationId xmlns:p14="http://schemas.microsoft.com/office/powerpoint/2010/main" val="3340361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1E16C-BF00-E54A-975A-95374221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Темы для самостоятельной работы учащихся (География)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29424B-7FE9-E945-CCB9-51989CCD8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Задание: Выбор адаптационных мер для конкретного экономического сектора (или региона) на основе изучения материалов Росгидромета и интернет-источников</a:t>
            </a:r>
          </a:p>
          <a:p>
            <a:r>
              <a:rPr lang="ru-RU" u="sng" dirty="0"/>
              <a:t>Сектора для анализа</a:t>
            </a:r>
            <a:r>
              <a:rPr lang="ru-RU" dirty="0"/>
              <a:t>: энергетика, добывающая  промышленность, сельское хозяйство, лесное хозяйство, транспорт, ЖКХ, туризм и рекреация</a:t>
            </a:r>
          </a:p>
          <a:p>
            <a:r>
              <a:rPr lang="ru-RU" u="sng" dirty="0"/>
              <a:t>Регионы</a:t>
            </a:r>
            <a:r>
              <a:rPr lang="ru-RU" dirty="0"/>
              <a:t>: федеральные округа, природные зоны, горные территории</a:t>
            </a:r>
          </a:p>
          <a:p>
            <a:r>
              <a:rPr lang="ru-RU" u="sng" dirty="0"/>
              <a:t>Крупные города России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5618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DAD8B-4940-49F7-A7F3-E9CA39CF9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ссылки и источники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B7682D-A983-07F1-3ECA-88ED85416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Третий оценочный доклад об изменениях климата и их последствиях на территории Российской Федерации. Общее резюме / Росгидромет. – Санкт-Петербург: Наукоемкие технологии, 2022. – 124 с.</a:t>
            </a:r>
          </a:p>
          <a:p>
            <a:r>
              <a:rPr lang="ru-RU" dirty="0"/>
              <a:t>Адаптация к изменениям климата. Минэкономразвития.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https://www.economy.gov.ru/material/directions/investicionnaya_deyatelnost/obespechenie_razvitiya_ekonomiki_v_usloviyah_izmeneniya_klimata/adaptaciya_k_izmeneniyam_klimata/</a:t>
            </a:r>
            <a:endParaRPr lang="ru-RU" dirty="0"/>
          </a:p>
          <a:p>
            <a:r>
              <a:rPr lang="en-US" dirty="0"/>
              <a:t>Climate Change 2022: Impacts, Adaptation and Vulnerability. IPCC Sixth Assessment Report  </a:t>
            </a:r>
            <a:r>
              <a:rPr lang="en-US" dirty="0">
                <a:hlinkClick r:id="rId3"/>
              </a:rPr>
              <a:t>https://www.ipcc.ch/report/ar6/wg2/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09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301DA48-DBBF-BC23-FC66-F0EE4BC67E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 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5AAB908-2ACD-5274-EDAB-436DDA16F3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  <a:p>
            <a:r>
              <a:rPr lang="ru-RU"/>
              <a:t>Алексеева </a:t>
            </a:r>
            <a:r>
              <a:rPr lang="ru-RU" dirty="0"/>
              <a:t>Нина Николаевна</a:t>
            </a:r>
          </a:p>
          <a:p>
            <a:r>
              <a:rPr lang="en-US" dirty="0">
                <a:hlinkClick r:id="rId2"/>
              </a:rPr>
              <a:t>nalex01@mail.ru</a:t>
            </a:r>
            <a:endParaRPr lang="en-US" dirty="0"/>
          </a:p>
          <a:p>
            <a:r>
              <a:rPr lang="en-US" dirty="0">
                <a:hlinkClick r:id="rId3"/>
              </a:rPr>
              <a:t>umo@geogr.msu.ru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8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019C5-A828-50CD-4DBB-A7297DF3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Тренды изменения осадков</a:t>
            </a:r>
          </a:p>
        </p:txBody>
      </p:sp>
      <p:pic>
        <p:nvPicPr>
          <p:cNvPr id="11" name="Объект 4">
            <a:extLst>
              <a:ext uri="{FF2B5EF4-FFF2-40B4-BE49-F238E27FC236}">
                <a16:creationId xmlns:a16="http://schemas.microsoft.com/office/drawing/2014/main" id="{E9BDF383-F264-E128-BD31-14CE35694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436409"/>
            <a:ext cx="7827422" cy="542159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AA3663-9B95-9F87-DE1D-1AB819909DAF}"/>
              </a:ext>
            </a:extLst>
          </p:cNvPr>
          <p:cNvSpPr txBox="1"/>
          <p:nvPr/>
        </p:nvSpPr>
        <p:spPr>
          <a:xfrm>
            <a:off x="8437022" y="1690688"/>
            <a:ext cx="3607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Тенденция к увеличению годовых</a:t>
            </a:r>
          </a:p>
          <a:p>
            <a:r>
              <a:rPr lang="ru-RU" dirty="0"/>
              <a:t> сумм осадков. В среднем за </a:t>
            </a:r>
          </a:p>
          <a:p>
            <a:r>
              <a:rPr lang="ru-RU" dirty="0"/>
              <a:t>1976-2019 гг. оно составляет </a:t>
            </a:r>
          </a:p>
          <a:p>
            <a:r>
              <a:rPr lang="ru-RU" dirty="0"/>
              <a:t>2,2 %/10 лет.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1E0CB4-5829-E2F1-6F90-757919277B1D}"/>
              </a:ext>
            </a:extLst>
          </p:cNvPr>
          <p:cNvSpPr txBox="1"/>
          <p:nvPr/>
        </p:nvSpPr>
        <p:spPr>
          <a:xfrm>
            <a:off x="8437022" y="3145296"/>
            <a:ext cx="3607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Кумулятивные осадки будут </a:t>
            </a:r>
          </a:p>
          <a:p>
            <a:r>
              <a:rPr lang="ru-RU" dirty="0"/>
              <a:t>увеличиваться в среднем по России  с более сильным повышением в Сибири и уменьшением на юге ЕТР.</a:t>
            </a:r>
          </a:p>
          <a:p>
            <a:endParaRPr lang="ru-RU" dirty="0"/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Изменчивость климата и  связанные </a:t>
            </a:r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ней экстремальные явления </a:t>
            </a:r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усиливаться, особенно </a:t>
            </a:r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центральных и дальневосточных </a:t>
            </a:r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регионах России.</a:t>
            </a:r>
          </a:p>
        </p:txBody>
      </p:sp>
    </p:spTree>
    <p:extLst>
      <p:ext uri="{BB962C8B-B14F-4D97-AF65-F5344CB8AC3E}">
        <p14:creationId xmlns:p14="http://schemas.microsoft.com/office/powerpoint/2010/main" val="219125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E4DE6F3-325F-4A44-ACBF-A56F8AA0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70539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Основные климатические последствия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4541D8C-42A0-4605-A33C-3671AED6B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234" y="1690687"/>
            <a:ext cx="5568765" cy="4802187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В большинстве регионов  - интенсивными станут </a:t>
            </a:r>
            <a:r>
              <a:rPr lang="ru-RU" sz="2400" dirty="0">
                <a:solidFill>
                  <a:srgbClr val="FF0000"/>
                </a:solidFill>
              </a:rPr>
              <a:t>блокирующие антициклоны</a:t>
            </a:r>
            <a:r>
              <a:rPr lang="ru-RU" sz="2400" dirty="0"/>
              <a:t>, а значит, в одних районах будет очень жарко, а в других соседних - очень холодно.</a:t>
            </a:r>
          </a:p>
          <a:p>
            <a:r>
              <a:rPr lang="ru-RU" sz="2400" dirty="0"/>
              <a:t>Больше </a:t>
            </a:r>
            <a:r>
              <a:rPr lang="ru-RU" sz="2400" dirty="0">
                <a:solidFill>
                  <a:srgbClr val="FF0000"/>
                </a:solidFill>
              </a:rPr>
              <a:t>аномально жарких периодов </a:t>
            </a:r>
            <a:r>
              <a:rPr lang="ru-RU" sz="2400" dirty="0"/>
              <a:t>и меньше дней с сильными морозами </a:t>
            </a:r>
          </a:p>
          <a:p>
            <a:r>
              <a:rPr lang="ru-RU" sz="2400" dirty="0"/>
              <a:t>Одновременно будут возможны </a:t>
            </a:r>
            <a:r>
              <a:rPr lang="ru-RU" sz="2400" dirty="0">
                <a:solidFill>
                  <a:srgbClr val="FF0000"/>
                </a:solidFill>
              </a:rPr>
              <a:t>эпизоды экстремально низких зимних температур</a:t>
            </a:r>
          </a:p>
          <a:p>
            <a:r>
              <a:rPr lang="ru-RU" sz="2400" dirty="0"/>
              <a:t>Увеличатся </a:t>
            </a:r>
            <a:r>
              <a:rPr lang="ru-RU" sz="2400" dirty="0">
                <a:solidFill>
                  <a:srgbClr val="FF0000"/>
                </a:solidFill>
              </a:rPr>
              <a:t>контрасты</a:t>
            </a:r>
            <a:r>
              <a:rPr lang="ru-RU" sz="2400" dirty="0"/>
              <a:t> между сухими и переувлажненными регионами</a:t>
            </a:r>
          </a:p>
          <a:p>
            <a:r>
              <a:rPr lang="ru-RU" sz="2400" dirty="0"/>
              <a:t>Будет таять вечная мерзлота, особенно на южной ее границе, что станет риском для 50 % предприятий и 70 % жилых зданий</a:t>
            </a: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EC6D670-2AEE-61B9-8B98-DC85B6672A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08887" y="1596102"/>
            <a:ext cx="5759263" cy="30901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9E54B-1224-B59A-9380-F16E6B03F483}"/>
              </a:ext>
            </a:extLst>
          </p:cNvPr>
          <p:cNvSpPr txBox="1"/>
          <p:nvPr/>
        </p:nvSpPr>
        <p:spPr>
          <a:xfrm>
            <a:off x="6172202" y="4686299"/>
            <a:ext cx="575926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Суммарное число опасных явлений и комплексов неблагоприятных явлений, нанесших социальный и экономический ущерб</a:t>
            </a:r>
          </a:p>
          <a:p>
            <a:endParaRPr lang="ru-RU" dirty="0"/>
          </a:p>
          <a:p>
            <a:r>
              <a:rPr lang="ru-RU" sz="1400" i="1" dirty="0"/>
              <a:t>Источник: </a:t>
            </a:r>
            <a:r>
              <a:rPr lang="ru-RU" sz="1400" dirty="0"/>
              <a:t>Доклад о научно-методических основах для разработки стратегий адаптации к изменениям климата в Российской Федерации (в области компетенции Росгидромета). –С-П.; Саратов, 2020</a:t>
            </a:r>
          </a:p>
        </p:txBody>
      </p:sp>
    </p:spTree>
    <p:extLst>
      <p:ext uri="{BB962C8B-B14F-4D97-AF65-F5344CB8AC3E}">
        <p14:creationId xmlns:p14="http://schemas.microsoft.com/office/powerpoint/2010/main" val="697319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0CCAD-9EA4-7F5F-6B23-998713034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99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Влияние изменений климата на экономику и население стран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5F7249-7D89-6D68-CD12-F0DF447E1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Два типа экстремальных явлений: </a:t>
            </a:r>
          </a:p>
          <a:p>
            <a:r>
              <a:rPr lang="ru-RU" dirty="0"/>
              <a:t>1.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кратковременные аномалии</a:t>
            </a:r>
            <a:r>
              <a:rPr lang="ru-RU" dirty="0"/>
              <a:t>, превосходящие определенные пороговые значения (сильная жара/холод, ливень и т. д.), </a:t>
            </a:r>
          </a:p>
          <a:p>
            <a:r>
              <a:rPr lang="ru-RU" dirty="0"/>
              <a:t>2.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длительные эпизоды</a:t>
            </a:r>
            <a:r>
              <a:rPr lang="ru-RU" dirty="0"/>
              <a:t>: комплекс метеорологических переменных выходит за заданный уровень: волны тепла и холода, засухи и др.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79D430-F3A6-94E1-2E2E-545B4960D49F}"/>
              </a:ext>
            </a:extLst>
          </p:cNvPr>
          <p:cNvSpPr/>
          <p:nvPr/>
        </p:nvSpPr>
        <p:spPr>
          <a:xfrm>
            <a:off x="838200" y="4636168"/>
            <a:ext cx="10515600" cy="172385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Риски для населения, </a:t>
            </a:r>
            <a:r>
              <a:rPr lang="ru-RU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климатозависимых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секторов экономики, продовольственной, энергетической, водной безопасности.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особо уязвимой группе – сельское население, бедные слои и коренные народы, зависящие от экосистемных функций ландшафтов </a:t>
            </a:r>
          </a:p>
        </p:txBody>
      </p:sp>
    </p:spTree>
    <p:extLst>
      <p:ext uri="{BB962C8B-B14F-4D97-AF65-F5344CB8AC3E}">
        <p14:creationId xmlns:p14="http://schemas.microsoft.com/office/powerpoint/2010/main" val="2245250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изменений климата на население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Прямые воздействия </a:t>
            </a:r>
            <a:r>
              <a:rPr lang="ru-RU" dirty="0"/>
              <a:t>– гибель людей, рост травматизма, обострение хронических болезней</a:t>
            </a:r>
          </a:p>
          <a:p>
            <a:r>
              <a:rPr lang="ru-RU" dirty="0">
                <a:solidFill>
                  <a:srgbClr val="FF0000"/>
                </a:solidFill>
              </a:rPr>
              <a:t>Косвенное воздействие </a:t>
            </a:r>
            <a:r>
              <a:rPr lang="ru-RU" dirty="0"/>
              <a:t>– распространение инфекционных болезней (</a:t>
            </a:r>
            <a:r>
              <a:rPr lang="ru-RU" i="1" dirty="0"/>
              <a:t>клещевой энцефалит, </a:t>
            </a:r>
            <a:r>
              <a:rPr lang="ru-RU" i="1" dirty="0" err="1"/>
              <a:t>искодовый</a:t>
            </a:r>
            <a:r>
              <a:rPr lang="ru-RU" i="1" dirty="0"/>
              <a:t> клещевой </a:t>
            </a:r>
            <a:r>
              <a:rPr lang="ru-RU" i="1" dirty="0" err="1"/>
              <a:t>боррелеоз</a:t>
            </a:r>
            <a:r>
              <a:rPr lang="ru-RU" i="1" dirty="0"/>
              <a:t>, крымская геморрагическая лихорадка, лихорадка Западного Нила, малярия и др.</a:t>
            </a:r>
            <a:r>
              <a:rPr lang="ru-RU" dirty="0"/>
              <a:t>), увеличение заболеваний, передающихся через воду, в результате таяния вечной мерзлоты (</a:t>
            </a:r>
            <a:r>
              <a:rPr lang="ru-RU" i="1" dirty="0"/>
              <a:t>сибирская язва</a:t>
            </a:r>
            <a:r>
              <a:rPr lang="ru-RU" dirty="0"/>
              <a:t>) и др. </a:t>
            </a:r>
          </a:p>
          <a:p>
            <a:r>
              <a:rPr lang="ru-RU" dirty="0">
                <a:solidFill>
                  <a:srgbClr val="FF0000"/>
                </a:solidFill>
              </a:rPr>
              <a:t>Косвенные воздействия, усиленные социальными факторами </a:t>
            </a:r>
            <a:r>
              <a:rPr lang="ru-RU" dirty="0"/>
              <a:t>– недоедание, голод, нервные и психические расстройства.</a:t>
            </a:r>
          </a:p>
          <a:p>
            <a:r>
              <a:rPr lang="ru-RU" dirty="0"/>
              <a:t>Сочетанное воздействие на фоне загрязнения воздуха в городах</a:t>
            </a:r>
          </a:p>
          <a:p>
            <a:r>
              <a:rPr lang="ru-RU" u="sng" dirty="0"/>
              <a:t>Основные факторы</a:t>
            </a:r>
            <a:r>
              <a:rPr lang="ru-RU" dirty="0"/>
              <a:t>: волны тепла, наводнения, природные пожары, периоды сильных холодов, засухи</a:t>
            </a:r>
            <a:r>
              <a:rPr lang="ru-RU"/>
              <a:t>, тайфуны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B57471-E207-435C-A666-B800F3C84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Влияние изменений климата на экономику и население стран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1D5D2B-901E-B470-BC20-20C80A851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936705" cy="4896017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Транспорт:</a:t>
            </a:r>
            <a:r>
              <a:rPr lang="ru-RU" dirty="0"/>
              <a:t> Размягчение дорожного покрытия, значительный перегрев рельсов и последующая деформация ж/д путей, увеличивающая риск схода с рельсов.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Энергетика</a:t>
            </a:r>
            <a:r>
              <a:rPr lang="ru-RU" dirty="0"/>
              <a:t>: </a:t>
            </a:r>
          </a:p>
          <a:p>
            <a:pPr lvl="1"/>
            <a:r>
              <a:rPr lang="ru-RU" dirty="0"/>
              <a:t>Снижение эффективности теплового преобразования, что приводит к сокращению производства энергии на электростанциях; </a:t>
            </a:r>
          </a:p>
          <a:p>
            <a:pPr lvl="1"/>
            <a:r>
              <a:rPr lang="ru-RU" dirty="0"/>
              <a:t>негативное влияние на процесс передачи электроэнергии (уменьшение исходной передаваемой мощности) при превышении уровня температуры +35 °С; </a:t>
            </a:r>
          </a:p>
          <a:p>
            <a:pPr lvl="1"/>
            <a:r>
              <a:rPr lang="ru-RU" dirty="0"/>
              <a:t>критические ситуации (полное прекращение подачи электроэнергии из-за перегрева линий электропередач), </a:t>
            </a:r>
          </a:p>
          <a:p>
            <a:pPr lvl="1"/>
            <a:r>
              <a:rPr lang="ru-RU" dirty="0"/>
              <a:t>возникновение </a:t>
            </a:r>
            <a:r>
              <a:rPr lang="ru-RU" dirty="0" err="1"/>
              <a:t>занормативных</a:t>
            </a:r>
            <a:r>
              <a:rPr lang="ru-RU" dirty="0"/>
              <a:t> состояний систем охлаждения агрегатов электростанций.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Жилищно-коммунальное хозяйство</a:t>
            </a:r>
            <a:r>
              <a:rPr lang="ru-RU" dirty="0"/>
              <a:t>: </a:t>
            </a:r>
          </a:p>
          <a:p>
            <a:pPr lvl="1"/>
            <a:r>
              <a:rPr lang="ru-RU" dirty="0"/>
              <a:t>Увеличение затрат на кондиционирование зданий</a:t>
            </a:r>
          </a:p>
          <a:p>
            <a:pPr lvl="1"/>
            <a:r>
              <a:rPr lang="ru-RU" dirty="0"/>
              <a:t>Изменение балансов потребления горячей, питьевой, технической воды, количества и состава сточных вод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Сельское хозяйство</a:t>
            </a:r>
            <a:r>
              <a:rPr lang="ru-RU" dirty="0"/>
              <a:t>: </a:t>
            </a:r>
          </a:p>
          <a:p>
            <a:pPr lvl="1"/>
            <a:r>
              <a:rPr lang="ru-RU" dirty="0"/>
              <a:t>Снижение урожайности из-за засух</a:t>
            </a:r>
          </a:p>
          <a:p>
            <a:pPr lvl="1"/>
            <a:r>
              <a:rPr lang="ru-RU" dirty="0"/>
              <a:t>негативное влияние на молочную продуктивность скота.</a:t>
            </a:r>
          </a:p>
        </p:txBody>
      </p:sp>
    </p:spTree>
    <p:extLst>
      <p:ext uri="{BB962C8B-B14F-4D97-AF65-F5344CB8AC3E}">
        <p14:creationId xmlns:p14="http://schemas.microsoft.com/office/powerpoint/2010/main" val="250397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3662</Words>
  <Application>Microsoft Office PowerPoint</Application>
  <PresentationFormat>Широкоэкранный</PresentationFormat>
  <Paragraphs>397</Paragraphs>
  <Slides>43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Symbol</vt:lpstr>
      <vt:lpstr>Тема Office</vt:lpstr>
      <vt:lpstr>Адаптация к изменениям климата: географический аспект</vt:lpstr>
      <vt:lpstr>План лекции </vt:lpstr>
      <vt:lpstr>Климатические изменения  </vt:lpstr>
      <vt:lpstr>Средняя скорость изменения среднегодовой температуры приземного воздуха по данным наблюдений за 1976-2020 гг. (в  C/10 лет)</vt:lpstr>
      <vt:lpstr>Тренды изменения осадков</vt:lpstr>
      <vt:lpstr>Основные климатические последствия </vt:lpstr>
      <vt:lpstr>Влияние изменений климата на экономику и население стран  </vt:lpstr>
      <vt:lpstr>Влияние изменений климата на население</vt:lpstr>
      <vt:lpstr>Влияние изменений климата на экономику и население стран </vt:lpstr>
      <vt:lpstr>Последствия для ландшафтов и человека</vt:lpstr>
      <vt:lpstr>И еще ... очень много </vt:lpstr>
      <vt:lpstr>Климатическая политика</vt:lpstr>
      <vt:lpstr>История и деятельность</vt:lpstr>
      <vt:lpstr>История и деятельность</vt:lpstr>
      <vt:lpstr>Теоретические основы адаптации</vt:lpstr>
      <vt:lpstr>Теоретические основы адаптации</vt:lpstr>
      <vt:lpstr>Ключевые понятия </vt:lpstr>
      <vt:lpstr>Риски климатических изменений и потребности в адаптации</vt:lpstr>
      <vt:lpstr>Современное понимание адаптации  (5й Оценочный доклад МГЭИК, 2014)</vt:lpstr>
      <vt:lpstr>Типы адаптационных мероприятий</vt:lpstr>
      <vt:lpstr>Типы адаптационных мероприятий</vt:lpstr>
      <vt:lpstr>Природоподобные решения</vt:lpstr>
      <vt:lpstr>Типы адаптационных мероприятий</vt:lpstr>
      <vt:lpstr>Типы адаптационных мероприятий</vt:lpstr>
      <vt:lpstr>Как осуществляются мероприятия по адаптации?</vt:lpstr>
      <vt:lpstr>Реализация мероприятий по адаптации в России: институциональные рамки </vt:lpstr>
      <vt:lpstr>Реализация мероприятий по адаптации в России: институциональные рамки </vt:lpstr>
      <vt:lpstr>Планы разработаны и приняты 66 регионами (74%)</vt:lpstr>
      <vt:lpstr>Мероприятия второго этапа адаптации к изменениям климата 2024-2025 гг.</vt:lpstr>
      <vt:lpstr>Примеры практик адаптации в регионах России (по  материалам Третьего оценочного доклада об изменениях климата и их последствиях на территории Российской Федерации. 2022)</vt:lpstr>
      <vt:lpstr>Примеры практик адаптации в регионах России. Центральный федеральный округ  </vt:lpstr>
      <vt:lpstr>Примеры практик адаптации в регионах России. Центральный федеральный округ</vt:lpstr>
      <vt:lpstr>Примеры практик адаптации в регионах России. Арктическая зона РФ</vt:lpstr>
      <vt:lpstr>Примеры практик адаптации в регионах России. Арктическая зона РФ</vt:lpstr>
      <vt:lpstr>Адаптация и устойчивое развитие</vt:lpstr>
      <vt:lpstr>Новые вопросы, связанные с адаптацией,  в 6-м Оценочном докладе МГЭИК (2022)</vt:lpstr>
      <vt:lpstr>В 6-м Оценочном докладе:  </vt:lpstr>
      <vt:lpstr>Социальные аспекты адаптации</vt:lpstr>
      <vt:lpstr>Социально-экономическое неравенство и адаптация</vt:lpstr>
      <vt:lpstr>Сложности оценки адаптации </vt:lpstr>
      <vt:lpstr>Темы для самостоятельной работы учащихся (География)</vt:lpstr>
      <vt:lpstr>Полезные ссылки и источники</vt:lpstr>
      <vt:lpstr>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Адаптация к изменениям климата: географический аспект</dc:title>
  <dc:creator>Нина Алексеева</dc:creator>
  <cp:lastModifiedBy>Нина Алексеева</cp:lastModifiedBy>
  <cp:revision>20</cp:revision>
  <dcterms:created xsi:type="dcterms:W3CDTF">2025-08-18T09:53:50Z</dcterms:created>
  <dcterms:modified xsi:type="dcterms:W3CDTF">2025-09-14T19:02:34Z</dcterms:modified>
</cp:coreProperties>
</file>