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57" r:id="rId3"/>
    <p:sldId id="262" r:id="rId4"/>
    <p:sldId id="270" r:id="rId5"/>
    <p:sldId id="271" r:id="rId6"/>
    <p:sldId id="263" r:id="rId7"/>
    <p:sldId id="272" r:id="rId8"/>
    <p:sldId id="273" r:id="rId9"/>
    <p:sldId id="264" r:id="rId10"/>
    <p:sldId id="265" r:id="rId11"/>
    <p:sldId id="274" r:id="rId12"/>
    <p:sldId id="266" r:id="rId13"/>
    <p:sldId id="267" r:id="rId14"/>
    <p:sldId id="268" r:id="rId15"/>
    <p:sldId id="277" r:id="rId16"/>
    <p:sldId id="275" r:id="rId17"/>
    <p:sldId id="276" r:id="rId18"/>
    <p:sldId id="269"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A555668E-E6D0-41C8-A351-861497A70713}" type="datetimeFigureOut">
              <a:rPr lang="ru-RU" smtClean="0"/>
              <a:t>26.08.2025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1BB238-0DEF-430C-9990-E7D443279AF0}" type="slidenum">
              <a:rPr lang="ru-RU" smtClean="0"/>
              <a:t>‹#›</a:t>
            </a:fld>
            <a:endParaRPr lang="ru-RU"/>
          </a:p>
        </p:txBody>
      </p:sp>
    </p:spTree>
    <p:extLst>
      <p:ext uri="{BB962C8B-B14F-4D97-AF65-F5344CB8AC3E}">
        <p14:creationId xmlns:p14="http://schemas.microsoft.com/office/powerpoint/2010/main" val="1483681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555668E-E6D0-41C8-A351-861497A70713}" type="datetimeFigureOut">
              <a:rPr lang="ru-RU" smtClean="0"/>
              <a:t>26.08.2025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1BB238-0DEF-430C-9990-E7D443279AF0}" type="slidenum">
              <a:rPr lang="ru-RU" smtClean="0"/>
              <a:t>‹#›</a:t>
            </a:fld>
            <a:endParaRPr lang="ru-RU"/>
          </a:p>
        </p:txBody>
      </p:sp>
    </p:spTree>
    <p:extLst>
      <p:ext uri="{BB962C8B-B14F-4D97-AF65-F5344CB8AC3E}">
        <p14:creationId xmlns:p14="http://schemas.microsoft.com/office/powerpoint/2010/main" val="2928802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555668E-E6D0-41C8-A351-861497A70713}" type="datetimeFigureOut">
              <a:rPr lang="ru-RU" smtClean="0"/>
              <a:t>26.08.2025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1BB238-0DEF-430C-9990-E7D443279AF0}" type="slidenum">
              <a:rPr lang="ru-RU" smtClean="0"/>
              <a:t>‹#›</a:t>
            </a:fld>
            <a:endParaRPr lang="ru-RU"/>
          </a:p>
        </p:txBody>
      </p:sp>
    </p:spTree>
    <p:extLst>
      <p:ext uri="{BB962C8B-B14F-4D97-AF65-F5344CB8AC3E}">
        <p14:creationId xmlns:p14="http://schemas.microsoft.com/office/powerpoint/2010/main" val="1442250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555668E-E6D0-41C8-A351-861497A70713}" type="datetimeFigureOut">
              <a:rPr lang="ru-RU" smtClean="0"/>
              <a:t>26.08.2025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1BB238-0DEF-430C-9990-E7D443279AF0}" type="slidenum">
              <a:rPr lang="ru-RU" smtClean="0"/>
              <a:t>‹#›</a:t>
            </a:fld>
            <a:endParaRPr lang="ru-RU"/>
          </a:p>
        </p:txBody>
      </p:sp>
    </p:spTree>
    <p:extLst>
      <p:ext uri="{BB962C8B-B14F-4D97-AF65-F5344CB8AC3E}">
        <p14:creationId xmlns:p14="http://schemas.microsoft.com/office/powerpoint/2010/main" val="2915960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555668E-E6D0-41C8-A351-861497A70713}" type="datetimeFigureOut">
              <a:rPr lang="ru-RU" smtClean="0"/>
              <a:t>26.08.2025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1BB238-0DEF-430C-9990-E7D443279AF0}" type="slidenum">
              <a:rPr lang="ru-RU" smtClean="0"/>
              <a:t>‹#›</a:t>
            </a:fld>
            <a:endParaRPr lang="ru-RU"/>
          </a:p>
        </p:txBody>
      </p:sp>
    </p:spTree>
    <p:extLst>
      <p:ext uri="{BB962C8B-B14F-4D97-AF65-F5344CB8AC3E}">
        <p14:creationId xmlns:p14="http://schemas.microsoft.com/office/powerpoint/2010/main" val="129349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555668E-E6D0-41C8-A351-861497A70713}" type="datetimeFigureOut">
              <a:rPr lang="ru-RU" smtClean="0"/>
              <a:t>26.08.2025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1BB238-0DEF-430C-9990-E7D443279AF0}" type="slidenum">
              <a:rPr lang="ru-RU" smtClean="0"/>
              <a:t>‹#›</a:t>
            </a:fld>
            <a:endParaRPr lang="ru-RU"/>
          </a:p>
        </p:txBody>
      </p:sp>
    </p:spTree>
    <p:extLst>
      <p:ext uri="{BB962C8B-B14F-4D97-AF65-F5344CB8AC3E}">
        <p14:creationId xmlns:p14="http://schemas.microsoft.com/office/powerpoint/2010/main" val="1447728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555668E-E6D0-41C8-A351-861497A70713}" type="datetimeFigureOut">
              <a:rPr lang="ru-RU" smtClean="0"/>
              <a:t>26.08.2025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71BB238-0DEF-430C-9990-E7D443279AF0}" type="slidenum">
              <a:rPr lang="ru-RU" smtClean="0"/>
              <a:t>‹#›</a:t>
            </a:fld>
            <a:endParaRPr lang="ru-RU"/>
          </a:p>
        </p:txBody>
      </p:sp>
    </p:spTree>
    <p:extLst>
      <p:ext uri="{BB962C8B-B14F-4D97-AF65-F5344CB8AC3E}">
        <p14:creationId xmlns:p14="http://schemas.microsoft.com/office/powerpoint/2010/main" val="70462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555668E-E6D0-41C8-A351-861497A70713}" type="datetimeFigureOut">
              <a:rPr lang="ru-RU" smtClean="0"/>
              <a:t>26.08.2025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71BB238-0DEF-430C-9990-E7D443279AF0}" type="slidenum">
              <a:rPr lang="ru-RU" smtClean="0"/>
              <a:t>‹#›</a:t>
            </a:fld>
            <a:endParaRPr lang="ru-RU"/>
          </a:p>
        </p:txBody>
      </p:sp>
    </p:spTree>
    <p:extLst>
      <p:ext uri="{BB962C8B-B14F-4D97-AF65-F5344CB8AC3E}">
        <p14:creationId xmlns:p14="http://schemas.microsoft.com/office/powerpoint/2010/main" val="4263108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555668E-E6D0-41C8-A351-861497A70713}" type="datetimeFigureOut">
              <a:rPr lang="ru-RU" smtClean="0"/>
              <a:t>26.08.2025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71BB238-0DEF-430C-9990-E7D443279AF0}" type="slidenum">
              <a:rPr lang="ru-RU" smtClean="0"/>
              <a:t>‹#›</a:t>
            </a:fld>
            <a:endParaRPr lang="ru-RU"/>
          </a:p>
        </p:txBody>
      </p:sp>
    </p:spTree>
    <p:extLst>
      <p:ext uri="{BB962C8B-B14F-4D97-AF65-F5344CB8AC3E}">
        <p14:creationId xmlns:p14="http://schemas.microsoft.com/office/powerpoint/2010/main" val="4134807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555668E-E6D0-41C8-A351-861497A70713}" type="datetimeFigureOut">
              <a:rPr lang="ru-RU" smtClean="0"/>
              <a:t>26.08.2025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1BB238-0DEF-430C-9990-E7D443279AF0}" type="slidenum">
              <a:rPr lang="ru-RU" smtClean="0"/>
              <a:t>‹#›</a:t>
            </a:fld>
            <a:endParaRPr lang="ru-RU"/>
          </a:p>
        </p:txBody>
      </p:sp>
    </p:spTree>
    <p:extLst>
      <p:ext uri="{BB962C8B-B14F-4D97-AF65-F5344CB8AC3E}">
        <p14:creationId xmlns:p14="http://schemas.microsoft.com/office/powerpoint/2010/main" val="362896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555668E-E6D0-41C8-A351-861497A70713}" type="datetimeFigureOut">
              <a:rPr lang="ru-RU" smtClean="0"/>
              <a:t>26.08.2025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1BB238-0DEF-430C-9990-E7D443279AF0}" type="slidenum">
              <a:rPr lang="ru-RU" smtClean="0"/>
              <a:t>‹#›</a:t>
            </a:fld>
            <a:endParaRPr lang="ru-RU"/>
          </a:p>
        </p:txBody>
      </p:sp>
    </p:spTree>
    <p:extLst>
      <p:ext uri="{BB962C8B-B14F-4D97-AF65-F5344CB8AC3E}">
        <p14:creationId xmlns:p14="http://schemas.microsoft.com/office/powerpoint/2010/main" val="335343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5668E-E6D0-41C8-A351-861497A70713}" type="datetimeFigureOut">
              <a:rPr lang="ru-RU" smtClean="0"/>
              <a:t>26.08.2025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BB238-0DEF-430C-9990-E7D443279AF0}" type="slidenum">
              <a:rPr lang="ru-RU" smtClean="0"/>
              <a:t>‹#›</a:t>
            </a:fld>
            <a:endParaRPr lang="ru-RU"/>
          </a:p>
        </p:txBody>
      </p:sp>
    </p:spTree>
    <p:extLst>
      <p:ext uri="{BB962C8B-B14F-4D97-AF65-F5344CB8AC3E}">
        <p14:creationId xmlns:p14="http://schemas.microsoft.com/office/powerpoint/2010/main" val="3607519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hyperlink" Target="https://www.hsy.fi/en/burn-wood-cleanly/acquiring-firewood/buying-firewood/" TargetMode="External"/><Relationship Id="rId3" Type="http://schemas.openxmlformats.org/officeDocument/2006/relationships/hyperlink" Target="https://rg.ru/2023/04/06/chislo-novyh-dereviannyh-domov-vyroslo-na-tret.html" TargetMode="External"/><Relationship Id="rId7" Type="http://schemas.openxmlformats.org/officeDocument/2006/relationships/hyperlink" Target="https://vo.rbc.ru/vo/12/02/2024/65ca1f949a79473011ad4f3f" TargetMode="External"/><Relationship Id="rId2" Type="http://schemas.openxmlformats.org/officeDocument/2006/relationships/hyperlink" Target="https://www.finmarket.ru/news/6350293" TargetMode="External"/><Relationship Id="rId1" Type="http://schemas.openxmlformats.org/officeDocument/2006/relationships/slideLayout" Target="../slideLayouts/slideLayout2.xml"/><Relationship Id="rId6" Type="http://schemas.openxmlformats.org/officeDocument/2006/relationships/hyperlink" Target="https://roslesinforg.ru/news/all/roslesinforg-v-etom-godu-rossiyane-zakupili-4-mln-gruzovikov-drov" TargetMode="External"/><Relationship Id="rId11" Type="http://schemas.openxmlformats.org/officeDocument/2006/relationships/hyperlink" Target="https://bioenergyinternational.com/2022-a-record-year-for-swedish-pellet-production/" TargetMode="External"/><Relationship Id="rId5" Type="http://schemas.openxmlformats.org/officeDocument/2006/relationships/hyperlink" Target="https://lpk-sibiri.ru/bioenergetics/pellet-plants/kak-skoro-rossiya-stanet-krupnejshim-mirovym-postavshhikom-pellet-v-mire/" TargetMode="External"/><Relationship Id="rId10" Type="http://schemas.openxmlformats.org/officeDocument/2006/relationships/hyperlink" Target="https://histecon.fas.harvard.edu/energyhistory/data/Kander%20EnergyConsumptionSweden.pdf" TargetMode="External"/><Relationship Id="rId4" Type="http://schemas.openxmlformats.org/officeDocument/2006/relationships/hyperlink" Target="https://expert.ru/goroda/kuda-rastet-derevo/" TargetMode="External"/><Relationship Id="rId9" Type="http://schemas.openxmlformats.org/officeDocument/2006/relationships/hyperlink" Target="https://lesprominform.ru/news.html?id=17338"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geo-ege.sdamgia.ru/test?id=37634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doi.org/10.1016/j.foreco.2016.06.02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media.geogr.msu.ru/2024_school_teachers/Grinfeld..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25600" y="-996556"/>
            <a:ext cx="9144000" cy="2387600"/>
          </a:xfrm>
        </p:spPr>
        <p:txBody>
          <a:bodyPr>
            <a:normAutofit/>
          </a:bodyPr>
          <a:lstStyle/>
          <a:p>
            <a:r>
              <a:rPr lang="ru-RU" sz="3200" b="1" dirty="0">
                <a:solidFill>
                  <a:schemeClr val="tx2"/>
                </a:solidFill>
              </a:rPr>
              <a:t>ОТХОДЫ ЛЕСОЗАГОТОВОК В РЕГИОНАХ РОССИИ И ИХ ЭНЕРГЕТИЧЕСКИЙ ПОТЕНЦИАЛ</a:t>
            </a:r>
            <a:br>
              <a:rPr lang="ru-RU" sz="3200" b="1" dirty="0">
                <a:solidFill>
                  <a:schemeClr val="tx2"/>
                </a:solidFill>
              </a:rPr>
            </a:br>
            <a:endParaRPr lang="ru-RU" sz="3200" b="1" dirty="0">
              <a:solidFill>
                <a:schemeClr val="tx2"/>
              </a:solidFill>
            </a:endParaRPr>
          </a:p>
        </p:txBody>
      </p:sp>
      <p:sp>
        <p:nvSpPr>
          <p:cNvPr id="3" name="Подзаголовок 2"/>
          <p:cNvSpPr>
            <a:spLocks noGrp="1"/>
          </p:cNvSpPr>
          <p:nvPr>
            <p:ph type="subTitle" idx="1"/>
          </p:nvPr>
        </p:nvSpPr>
        <p:spPr>
          <a:xfrm>
            <a:off x="354433" y="750606"/>
            <a:ext cx="9144000" cy="1655762"/>
          </a:xfrm>
        </p:spPr>
        <p:txBody>
          <a:bodyPr>
            <a:normAutofit fontScale="92500"/>
          </a:bodyPr>
          <a:lstStyle/>
          <a:p>
            <a:r>
              <a:rPr lang="ru-RU" dirty="0"/>
              <a:t>Дегтярев Кирилл Станиславович</a:t>
            </a:r>
          </a:p>
          <a:p>
            <a:r>
              <a:rPr lang="ru-RU" dirty="0"/>
              <a:t>МГУ им. М.В. Ломоносова, географический факультет, научно-исследовательская лаборатория возобновляемых источников энергии </a:t>
            </a:r>
          </a:p>
          <a:p>
            <a:r>
              <a:rPr lang="en-US" dirty="0"/>
              <a:t>kir1111@rambler.ru</a:t>
            </a:r>
            <a:endParaRPr lang="ru-RU" dirty="0"/>
          </a:p>
        </p:txBody>
      </p:sp>
      <p:pic>
        <p:nvPicPr>
          <p:cNvPr id="2050" name="Picture 2" descr="Picture background">
            <a:extLst>
              <a:ext uri="{FF2B5EF4-FFF2-40B4-BE49-F238E27FC236}">
                <a16:creationId xmlns:a16="http://schemas.microsoft.com/office/drawing/2014/main" id="{11AFA7CF-5408-4B04-BF78-B1B35CED8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88" y="2406368"/>
            <a:ext cx="5966012" cy="3975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cture background">
            <a:extLst>
              <a:ext uri="{FF2B5EF4-FFF2-40B4-BE49-F238E27FC236}">
                <a16:creationId xmlns:a16="http://schemas.microsoft.com/office/drawing/2014/main" id="{F35A1A01-8F71-44DF-8E9D-351932FB67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564" y="4553047"/>
            <a:ext cx="5329518" cy="222063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icture background">
            <a:extLst>
              <a:ext uri="{FF2B5EF4-FFF2-40B4-BE49-F238E27FC236}">
                <a16:creationId xmlns:a16="http://schemas.microsoft.com/office/drawing/2014/main" id="{B489DB07-26DB-42A7-9EAC-FA83502818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8963" y="1817945"/>
            <a:ext cx="5059456" cy="2640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382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BA6584-2271-45FE-A329-99400FE4BC42}"/>
              </a:ext>
            </a:extLst>
          </p:cNvPr>
          <p:cNvSpPr>
            <a:spLocks noGrp="1"/>
          </p:cNvSpPr>
          <p:nvPr>
            <p:ph type="title"/>
          </p:nvPr>
        </p:nvSpPr>
        <p:spPr>
          <a:xfrm>
            <a:off x="304800" y="-145865"/>
            <a:ext cx="11582399" cy="540310"/>
          </a:xfrm>
        </p:spPr>
        <p:txBody>
          <a:bodyPr>
            <a:normAutofit/>
          </a:bodyPr>
          <a:lstStyle/>
          <a:p>
            <a:pPr algn="ctr"/>
            <a:r>
              <a:rPr lang="ru-RU" sz="2400" b="1" dirty="0">
                <a:solidFill>
                  <a:schemeClr val="tx2"/>
                </a:solidFill>
              </a:rPr>
              <a:t>ЛПК и производство древесного топлива в России</a:t>
            </a:r>
          </a:p>
        </p:txBody>
      </p:sp>
      <p:sp>
        <p:nvSpPr>
          <p:cNvPr id="4" name="TextBox 3">
            <a:extLst>
              <a:ext uri="{FF2B5EF4-FFF2-40B4-BE49-F238E27FC236}">
                <a16:creationId xmlns:a16="http://schemas.microsoft.com/office/drawing/2014/main" id="{E2F7F69C-3F06-43E9-AFA7-4D7C50800B6B}"/>
              </a:ext>
            </a:extLst>
          </p:cNvPr>
          <p:cNvSpPr txBox="1"/>
          <p:nvPr/>
        </p:nvSpPr>
        <p:spPr>
          <a:xfrm>
            <a:off x="0" y="161431"/>
            <a:ext cx="12191999" cy="646331"/>
          </a:xfrm>
          <a:prstGeom prst="rect">
            <a:avLst/>
          </a:prstGeom>
          <a:noFill/>
        </p:spPr>
        <p:txBody>
          <a:bodyPr wrap="square">
            <a:spAutoFit/>
          </a:bodyPr>
          <a:lstStyle/>
          <a:p>
            <a:pPr algn="just">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Крупнейшие лесопромышленные и деревообрабатывающие компании России: </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Сегежа-групп, группа Илим, группа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RFP</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Russia forest products</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Архангельский ЦБК, Сыктывкарский ЛПК, группа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Свеза</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SFT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Group</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группа компаний УЛК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Устьянские</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лесопромышленники), группа «Вологодские лесопромышленники». </a:t>
            </a:r>
          </a:p>
          <a:p>
            <a:pPr algn="just">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Объёмы лесозаготовок в России (</a:t>
            </a:r>
            <a:r>
              <a:rPr lang="ru-RU" sz="1200" b="1" dirty="0" err="1">
                <a:latin typeface="Times New Roman" panose="02020603050405020304" pitchFamily="18" charset="0"/>
                <a:ea typeface="Calibri" panose="020F0502020204030204" pitchFamily="34" charset="0"/>
                <a:cs typeface="Times New Roman" panose="02020603050405020304" pitchFamily="18" charset="0"/>
              </a:rPr>
              <a:t>млн.куб.м</a:t>
            </a:r>
            <a:r>
              <a:rPr lang="ru-RU" sz="1200" b="1" dirty="0">
                <a:latin typeface="Times New Roman" panose="02020603050405020304" pitchFamily="18" charset="0"/>
                <a:ea typeface="Calibri" panose="020F0502020204030204" pitchFamily="34" charset="0"/>
                <a:cs typeface="Times New Roman" panose="02020603050405020304" pitchFamily="18" charset="0"/>
              </a:rPr>
              <a:t>.</a:t>
            </a:r>
            <a:r>
              <a:rPr lang="ru-RU" sz="1200" dirty="0">
                <a:latin typeface="Times New Roman" panose="02020603050405020304" pitchFamily="18" charset="0"/>
                <a:ea typeface="Calibri" panose="020F0502020204030204" pitchFamily="34" charset="0"/>
                <a:cs typeface="Times New Roman" panose="02020603050405020304" pitchFamily="18" charset="0"/>
              </a:rPr>
              <a:t>) по годам: 2017 – </a:t>
            </a:r>
            <a:r>
              <a:rPr lang="ru-RU" sz="1200" b="1" dirty="0">
                <a:latin typeface="Times New Roman" panose="02020603050405020304" pitchFamily="18" charset="0"/>
                <a:ea typeface="Calibri" panose="020F0502020204030204" pitchFamily="34" charset="0"/>
                <a:cs typeface="Times New Roman" panose="02020603050405020304" pitchFamily="18" charset="0"/>
              </a:rPr>
              <a:t>212</a:t>
            </a:r>
            <a:r>
              <a:rPr lang="ru-RU" sz="1200" dirty="0">
                <a:latin typeface="Times New Roman" panose="02020603050405020304" pitchFamily="18" charset="0"/>
                <a:ea typeface="Calibri" panose="020F0502020204030204" pitchFamily="34" charset="0"/>
                <a:cs typeface="Times New Roman" panose="02020603050405020304" pitchFamily="18" charset="0"/>
              </a:rPr>
              <a:t>, 2018 – </a:t>
            </a:r>
            <a:r>
              <a:rPr lang="ru-RU" sz="1200" b="1" dirty="0">
                <a:latin typeface="Times New Roman" panose="02020603050405020304" pitchFamily="18" charset="0"/>
                <a:ea typeface="Calibri" panose="020F0502020204030204" pitchFamily="34" charset="0"/>
                <a:cs typeface="Times New Roman" panose="02020603050405020304" pitchFamily="18" charset="0"/>
              </a:rPr>
              <a:t>239</a:t>
            </a:r>
            <a:r>
              <a:rPr lang="ru-RU" sz="1200" dirty="0">
                <a:latin typeface="Times New Roman" panose="02020603050405020304" pitchFamily="18" charset="0"/>
                <a:ea typeface="Calibri" panose="020F0502020204030204" pitchFamily="34" charset="0"/>
                <a:cs typeface="Times New Roman" panose="02020603050405020304" pitchFamily="18" charset="0"/>
              </a:rPr>
              <a:t>, 2019 - </a:t>
            </a:r>
            <a:r>
              <a:rPr lang="ru-RU" sz="1200" b="1" dirty="0">
                <a:latin typeface="Times New Roman" panose="02020603050405020304" pitchFamily="18" charset="0"/>
                <a:ea typeface="Calibri" panose="020F0502020204030204" pitchFamily="34" charset="0"/>
                <a:cs typeface="Times New Roman" panose="02020603050405020304" pitchFamily="18" charset="0"/>
              </a:rPr>
              <a:t>219</a:t>
            </a:r>
            <a:r>
              <a:rPr lang="ru-RU" sz="1200" dirty="0">
                <a:latin typeface="Times New Roman" panose="02020603050405020304" pitchFamily="18" charset="0"/>
                <a:ea typeface="Calibri" panose="020F0502020204030204" pitchFamily="34" charset="0"/>
                <a:cs typeface="Times New Roman" panose="02020603050405020304" pitchFamily="18" charset="0"/>
              </a:rPr>
              <a:t>, 2020 - </a:t>
            </a:r>
            <a:r>
              <a:rPr lang="ru-RU" sz="1200" b="1" dirty="0">
                <a:latin typeface="Times New Roman" panose="02020603050405020304" pitchFamily="18" charset="0"/>
                <a:ea typeface="Calibri" panose="020F0502020204030204" pitchFamily="34" charset="0"/>
                <a:cs typeface="Times New Roman" panose="02020603050405020304" pitchFamily="18" charset="0"/>
              </a:rPr>
              <a:t>217</a:t>
            </a:r>
            <a:r>
              <a:rPr lang="ru-RU" sz="1200" dirty="0">
                <a:latin typeface="Times New Roman" panose="02020603050405020304" pitchFamily="18" charset="0"/>
                <a:ea typeface="Calibri" panose="020F0502020204030204" pitchFamily="34" charset="0"/>
                <a:cs typeface="Times New Roman" panose="02020603050405020304" pitchFamily="18" charset="0"/>
              </a:rPr>
              <a:t>, 2021 - </a:t>
            </a:r>
            <a:r>
              <a:rPr lang="ru-RU" sz="1200" b="1" dirty="0">
                <a:latin typeface="Times New Roman" panose="02020603050405020304" pitchFamily="18" charset="0"/>
                <a:ea typeface="Calibri" panose="020F0502020204030204" pitchFamily="34" charset="0"/>
                <a:cs typeface="Times New Roman" panose="02020603050405020304" pitchFamily="18" charset="0"/>
              </a:rPr>
              <a:t>225</a:t>
            </a:r>
            <a:r>
              <a:rPr lang="ru-RU" sz="1200" dirty="0">
                <a:latin typeface="Times New Roman" panose="02020603050405020304" pitchFamily="18" charset="0"/>
                <a:ea typeface="Calibri" panose="020F0502020204030204" pitchFamily="34" charset="0"/>
                <a:cs typeface="Times New Roman" panose="02020603050405020304" pitchFamily="18" charset="0"/>
              </a:rPr>
              <a:t>, 2022 - </a:t>
            </a:r>
            <a:r>
              <a:rPr lang="ru-RU" sz="1200" b="1" dirty="0">
                <a:latin typeface="Times New Roman" panose="02020603050405020304" pitchFamily="18" charset="0"/>
                <a:ea typeface="Calibri" panose="020F0502020204030204" pitchFamily="34" charset="0"/>
                <a:cs typeface="Times New Roman" panose="02020603050405020304" pitchFamily="18" charset="0"/>
              </a:rPr>
              <a:t>195</a:t>
            </a:r>
            <a:r>
              <a:rPr lang="ru-RU" sz="1200" dirty="0">
                <a:latin typeface="Times New Roman" panose="02020603050405020304" pitchFamily="18" charset="0"/>
                <a:ea typeface="Calibri" panose="020F0502020204030204" pitchFamily="34" charset="0"/>
                <a:cs typeface="Times New Roman" panose="02020603050405020304" pitchFamily="18" charset="0"/>
              </a:rPr>
              <a:t>, 2023 - </a:t>
            </a:r>
            <a:r>
              <a:rPr lang="ru-RU" sz="1200" b="1" dirty="0">
                <a:latin typeface="Times New Roman" panose="02020603050405020304" pitchFamily="18" charset="0"/>
                <a:ea typeface="Calibri" panose="020F0502020204030204" pitchFamily="34" charset="0"/>
                <a:cs typeface="Times New Roman" panose="02020603050405020304" pitchFamily="18" charset="0"/>
              </a:rPr>
              <a:t>188</a:t>
            </a:r>
            <a:r>
              <a:rPr lang="ru-RU" sz="1200" dirty="0">
                <a:latin typeface="Times New Roman" panose="02020603050405020304" pitchFamily="18" charset="0"/>
                <a:ea typeface="Calibri" panose="020F0502020204030204" pitchFamily="34" charset="0"/>
                <a:cs typeface="Times New Roman" panose="02020603050405020304" pitchFamily="18" charset="0"/>
              </a:rPr>
              <a:t>, 2024 – </a:t>
            </a:r>
            <a:r>
              <a:rPr lang="ru-RU" sz="1200" b="1" dirty="0">
                <a:latin typeface="Times New Roman" panose="02020603050405020304" pitchFamily="18" charset="0"/>
                <a:ea typeface="Calibri" panose="020F0502020204030204" pitchFamily="34" charset="0"/>
                <a:cs typeface="Times New Roman" panose="02020603050405020304" pitchFamily="18" charset="0"/>
              </a:rPr>
              <a:t>194</a:t>
            </a:r>
            <a:r>
              <a:rPr lang="ru-RU" sz="1200" dirty="0">
                <a:latin typeface="Times New Roman" panose="02020603050405020304" pitchFamily="18" charset="0"/>
                <a:ea typeface="Calibri" panose="020F0502020204030204" pitchFamily="34" charset="0"/>
                <a:cs typeface="Times New Roman" panose="02020603050405020304" pitchFamily="18" charset="0"/>
              </a:rPr>
              <a:t> (источники: Росстат, Рослесхоз)</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Таблица 5">
            <a:extLst>
              <a:ext uri="{FF2B5EF4-FFF2-40B4-BE49-F238E27FC236}">
                <a16:creationId xmlns:a16="http://schemas.microsoft.com/office/drawing/2014/main" id="{10F8A55E-C976-4BC3-B3E2-E28EEA75227B}"/>
              </a:ext>
            </a:extLst>
          </p:cNvPr>
          <p:cNvGraphicFramePr>
            <a:graphicFrameLocks noGrp="1"/>
          </p:cNvGraphicFramePr>
          <p:nvPr>
            <p:extLst>
              <p:ext uri="{D42A27DB-BD31-4B8C-83A1-F6EECF244321}">
                <p14:modId xmlns:p14="http://schemas.microsoft.com/office/powerpoint/2010/main" val="2098112600"/>
              </p:ext>
            </p:extLst>
          </p:nvPr>
        </p:nvGraphicFramePr>
        <p:xfrm>
          <a:off x="0" y="1082370"/>
          <a:ext cx="3406588" cy="5120640"/>
        </p:xfrm>
        <a:graphic>
          <a:graphicData uri="http://schemas.openxmlformats.org/drawingml/2006/table">
            <a:tbl>
              <a:tblPr firstRow="1" bandRow="1">
                <a:tableStyleId>{5C22544A-7EE6-4342-B048-85BDC9FD1C3A}</a:tableStyleId>
              </a:tblPr>
              <a:tblGrid>
                <a:gridCol w="340659">
                  <a:extLst>
                    <a:ext uri="{9D8B030D-6E8A-4147-A177-3AD203B41FA5}">
                      <a16:colId xmlns:a16="http://schemas.microsoft.com/office/drawing/2014/main" val="3549372235"/>
                    </a:ext>
                  </a:extLst>
                </a:gridCol>
                <a:gridCol w="1774727">
                  <a:extLst>
                    <a:ext uri="{9D8B030D-6E8A-4147-A177-3AD203B41FA5}">
                      <a16:colId xmlns:a16="http://schemas.microsoft.com/office/drawing/2014/main" val="4080073176"/>
                    </a:ext>
                  </a:extLst>
                </a:gridCol>
                <a:gridCol w="1291202">
                  <a:extLst>
                    <a:ext uri="{9D8B030D-6E8A-4147-A177-3AD203B41FA5}">
                      <a16:colId xmlns:a16="http://schemas.microsoft.com/office/drawing/2014/main" val="704613927"/>
                    </a:ext>
                  </a:extLst>
                </a:gridCol>
              </a:tblGrid>
              <a:tr h="213300">
                <a:tc>
                  <a:txBody>
                    <a:bodyPr/>
                    <a:lstStyle/>
                    <a:p>
                      <a:pPr algn="ctr"/>
                      <a:r>
                        <a:rPr lang="ru-RU" sz="1000" dirty="0">
                          <a:latin typeface="Times New Roman" panose="02020603050405020304" pitchFamily="18" charset="0"/>
                          <a:cs typeface="Times New Roman" panose="02020603050405020304" pitchFamily="18" charset="0"/>
                        </a:rPr>
                        <a:t>№</a:t>
                      </a:r>
                    </a:p>
                  </a:txBody>
                  <a:tcPr/>
                </a:tc>
                <a:tc>
                  <a:txBody>
                    <a:bodyPr/>
                    <a:lstStyle/>
                    <a:p>
                      <a:pPr algn="ctr"/>
                      <a:r>
                        <a:rPr lang="ru-RU" sz="1000" dirty="0">
                          <a:latin typeface="Times New Roman" panose="02020603050405020304" pitchFamily="18" charset="0"/>
                          <a:cs typeface="Times New Roman" panose="02020603050405020304" pitchFamily="18" charset="0"/>
                        </a:rPr>
                        <a:t>Страна</a:t>
                      </a:r>
                    </a:p>
                  </a:txBody>
                  <a:tcPr/>
                </a:tc>
                <a:tc>
                  <a:txBody>
                    <a:bodyPr/>
                    <a:lstStyle/>
                    <a:p>
                      <a:pPr algn="ctr"/>
                      <a:r>
                        <a:rPr lang="ru-RU" sz="1000" dirty="0">
                          <a:latin typeface="Times New Roman" panose="02020603050405020304" pitchFamily="18" charset="0"/>
                          <a:cs typeface="Times New Roman" panose="02020603050405020304" pitchFamily="18" charset="0"/>
                        </a:rPr>
                        <a:t>Экспорт, млрд. </a:t>
                      </a:r>
                      <a:r>
                        <a:rPr lang="en-US" sz="1000" dirty="0">
                          <a:latin typeface="Times New Roman" panose="02020603050405020304" pitchFamily="18" charset="0"/>
                          <a:cs typeface="Times New Roman" panose="02020603050405020304" pitchFamily="18" charset="0"/>
                        </a:rPr>
                        <a:t>$</a:t>
                      </a:r>
                      <a:endParaRPr lang="ru-RU" sz="1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3211462"/>
                  </a:ext>
                </a:extLst>
              </a:tr>
              <a:tr h="138754">
                <a:tc>
                  <a:txBody>
                    <a:bodyPr/>
                    <a:lstStyle/>
                    <a:p>
                      <a:r>
                        <a:rPr lang="ru-RU" sz="1000" b="1" dirty="0">
                          <a:latin typeface="Times New Roman" panose="02020603050405020304" pitchFamily="18" charset="0"/>
                          <a:cs typeface="Times New Roman" panose="02020603050405020304" pitchFamily="18" charset="0"/>
                        </a:rPr>
                        <a:t>1</a:t>
                      </a:r>
                    </a:p>
                  </a:txBody>
                  <a:tcPr/>
                </a:tc>
                <a:tc>
                  <a:txBody>
                    <a:bodyPr/>
                    <a:lstStyle/>
                    <a:p>
                      <a:r>
                        <a:rPr lang="ru-RU" sz="1000" b="1" dirty="0">
                          <a:latin typeface="Times New Roman" panose="02020603050405020304" pitchFamily="18" charset="0"/>
                          <a:cs typeface="Times New Roman" panose="02020603050405020304" pitchFamily="18" charset="0"/>
                        </a:rPr>
                        <a:t>Канада</a:t>
                      </a:r>
                    </a:p>
                  </a:txBody>
                  <a:tcPr/>
                </a:tc>
                <a:tc>
                  <a:txBody>
                    <a:bodyPr/>
                    <a:lstStyle/>
                    <a:p>
                      <a:pPr algn="r"/>
                      <a:r>
                        <a:rPr lang="ru-RU" sz="1000" b="1" dirty="0">
                          <a:latin typeface="Times New Roman" panose="02020603050405020304" pitchFamily="18" charset="0"/>
                          <a:cs typeface="Times New Roman" panose="02020603050405020304" pitchFamily="18" charset="0"/>
                        </a:rPr>
                        <a:t>29,7</a:t>
                      </a:r>
                    </a:p>
                  </a:txBody>
                  <a:tcPr/>
                </a:tc>
                <a:extLst>
                  <a:ext uri="{0D108BD9-81ED-4DB2-BD59-A6C34878D82A}">
                    <a16:rowId xmlns:a16="http://schemas.microsoft.com/office/drawing/2014/main" val="1244412329"/>
                  </a:ext>
                </a:extLst>
              </a:tr>
              <a:tr h="0">
                <a:tc>
                  <a:txBody>
                    <a:bodyPr/>
                    <a:lstStyle/>
                    <a:p>
                      <a:r>
                        <a:rPr lang="ru-RU" sz="1000" b="1" dirty="0">
                          <a:latin typeface="Times New Roman" panose="02020603050405020304" pitchFamily="18" charset="0"/>
                          <a:cs typeface="Times New Roman" panose="02020603050405020304" pitchFamily="18" charset="0"/>
                        </a:rPr>
                        <a:t>2</a:t>
                      </a:r>
                    </a:p>
                  </a:txBody>
                  <a:tcPr/>
                </a:tc>
                <a:tc>
                  <a:txBody>
                    <a:bodyPr/>
                    <a:lstStyle/>
                    <a:p>
                      <a:r>
                        <a:rPr lang="ru-RU" sz="1000" b="1" dirty="0">
                          <a:latin typeface="Times New Roman" panose="02020603050405020304" pitchFamily="18" charset="0"/>
                          <a:cs typeface="Times New Roman" panose="02020603050405020304" pitchFamily="18" charset="0"/>
                        </a:rPr>
                        <a:t>Германия</a:t>
                      </a:r>
                    </a:p>
                  </a:txBody>
                  <a:tcPr/>
                </a:tc>
                <a:tc>
                  <a:txBody>
                    <a:bodyPr/>
                    <a:lstStyle/>
                    <a:p>
                      <a:pPr algn="r"/>
                      <a:r>
                        <a:rPr lang="ru-RU" sz="1000" b="1" dirty="0">
                          <a:latin typeface="Times New Roman" panose="02020603050405020304" pitchFamily="18" charset="0"/>
                          <a:cs typeface="Times New Roman" panose="02020603050405020304" pitchFamily="18" charset="0"/>
                        </a:rPr>
                        <a:t>24,2</a:t>
                      </a:r>
                    </a:p>
                  </a:txBody>
                  <a:tcPr/>
                </a:tc>
                <a:extLst>
                  <a:ext uri="{0D108BD9-81ED-4DB2-BD59-A6C34878D82A}">
                    <a16:rowId xmlns:a16="http://schemas.microsoft.com/office/drawing/2014/main" val="357969998"/>
                  </a:ext>
                </a:extLst>
              </a:tr>
              <a:tr h="213300">
                <a:tc>
                  <a:txBody>
                    <a:bodyPr/>
                    <a:lstStyle/>
                    <a:p>
                      <a:r>
                        <a:rPr lang="ru-RU" sz="1000" b="1" dirty="0">
                          <a:latin typeface="Times New Roman" panose="02020603050405020304" pitchFamily="18" charset="0"/>
                          <a:cs typeface="Times New Roman" panose="02020603050405020304" pitchFamily="18" charset="0"/>
                        </a:rPr>
                        <a:t>3</a:t>
                      </a:r>
                    </a:p>
                  </a:txBody>
                  <a:tcPr/>
                </a:tc>
                <a:tc>
                  <a:txBody>
                    <a:bodyPr/>
                    <a:lstStyle/>
                    <a:p>
                      <a:r>
                        <a:rPr lang="ru-RU" sz="1000" b="1" dirty="0">
                          <a:latin typeface="Times New Roman" panose="02020603050405020304" pitchFamily="18" charset="0"/>
                          <a:cs typeface="Times New Roman" panose="02020603050405020304" pitchFamily="18" charset="0"/>
                        </a:rPr>
                        <a:t>США</a:t>
                      </a:r>
                    </a:p>
                  </a:txBody>
                  <a:tcPr/>
                </a:tc>
                <a:tc>
                  <a:txBody>
                    <a:bodyPr/>
                    <a:lstStyle/>
                    <a:p>
                      <a:pPr algn="r"/>
                      <a:r>
                        <a:rPr lang="ru-RU" sz="1000" b="1" dirty="0">
                          <a:latin typeface="Times New Roman" panose="02020603050405020304" pitchFamily="18" charset="0"/>
                          <a:cs typeface="Times New Roman" panose="02020603050405020304" pitchFamily="18" charset="0"/>
                        </a:rPr>
                        <a:t>21,7</a:t>
                      </a:r>
                    </a:p>
                  </a:txBody>
                  <a:tcPr/>
                </a:tc>
                <a:extLst>
                  <a:ext uri="{0D108BD9-81ED-4DB2-BD59-A6C34878D82A}">
                    <a16:rowId xmlns:a16="http://schemas.microsoft.com/office/drawing/2014/main" val="2638697983"/>
                  </a:ext>
                </a:extLst>
              </a:tr>
              <a:tr h="213300">
                <a:tc>
                  <a:txBody>
                    <a:bodyPr/>
                    <a:lstStyle/>
                    <a:p>
                      <a:r>
                        <a:rPr lang="ru-RU" sz="1000" b="1" dirty="0">
                          <a:latin typeface="Times New Roman" panose="02020603050405020304" pitchFamily="18" charset="0"/>
                          <a:cs typeface="Times New Roman" panose="02020603050405020304" pitchFamily="18" charset="0"/>
                        </a:rPr>
                        <a:t>4</a:t>
                      </a:r>
                    </a:p>
                  </a:txBody>
                  <a:tcPr/>
                </a:tc>
                <a:tc>
                  <a:txBody>
                    <a:bodyPr/>
                    <a:lstStyle/>
                    <a:p>
                      <a:r>
                        <a:rPr lang="ru-RU" sz="1000" b="1" dirty="0">
                          <a:latin typeface="Times New Roman" panose="02020603050405020304" pitchFamily="18" charset="0"/>
                          <a:cs typeface="Times New Roman" panose="02020603050405020304" pitchFamily="18" charset="0"/>
                        </a:rPr>
                        <a:t>Швеция</a:t>
                      </a:r>
                    </a:p>
                  </a:txBody>
                  <a:tcPr/>
                </a:tc>
                <a:tc>
                  <a:txBody>
                    <a:bodyPr/>
                    <a:lstStyle/>
                    <a:p>
                      <a:pPr algn="r"/>
                      <a:r>
                        <a:rPr lang="ru-RU" sz="1000" b="1" dirty="0">
                          <a:latin typeface="Times New Roman" panose="02020603050405020304" pitchFamily="18" charset="0"/>
                          <a:cs typeface="Times New Roman" panose="02020603050405020304" pitchFamily="18" charset="0"/>
                        </a:rPr>
                        <a:t>16,8</a:t>
                      </a:r>
                    </a:p>
                  </a:txBody>
                  <a:tcPr/>
                </a:tc>
                <a:extLst>
                  <a:ext uri="{0D108BD9-81ED-4DB2-BD59-A6C34878D82A}">
                    <a16:rowId xmlns:a16="http://schemas.microsoft.com/office/drawing/2014/main" val="3485121064"/>
                  </a:ext>
                </a:extLst>
              </a:tr>
              <a:tr h="213300">
                <a:tc>
                  <a:txBody>
                    <a:bodyPr/>
                    <a:lstStyle/>
                    <a:p>
                      <a:r>
                        <a:rPr lang="ru-RU" sz="1000" b="1" dirty="0">
                          <a:latin typeface="Times New Roman" panose="02020603050405020304" pitchFamily="18" charset="0"/>
                          <a:cs typeface="Times New Roman" panose="02020603050405020304" pitchFamily="18" charset="0"/>
                        </a:rPr>
                        <a:t>5</a:t>
                      </a:r>
                    </a:p>
                  </a:txBody>
                  <a:tcPr/>
                </a:tc>
                <a:tc>
                  <a:txBody>
                    <a:bodyPr/>
                    <a:lstStyle/>
                    <a:p>
                      <a:r>
                        <a:rPr lang="ru-RU" sz="1000" b="1" dirty="0">
                          <a:latin typeface="Times New Roman" panose="02020603050405020304" pitchFamily="18" charset="0"/>
                          <a:cs typeface="Times New Roman" panose="02020603050405020304" pitchFamily="18" charset="0"/>
                        </a:rPr>
                        <a:t>Китай</a:t>
                      </a:r>
                    </a:p>
                  </a:txBody>
                  <a:tcPr/>
                </a:tc>
                <a:tc>
                  <a:txBody>
                    <a:bodyPr/>
                    <a:lstStyle/>
                    <a:p>
                      <a:pPr algn="r"/>
                      <a:r>
                        <a:rPr lang="ru-RU" sz="1000" b="1" dirty="0">
                          <a:latin typeface="Times New Roman" panose="02020603050405020304" pitchFamily="18" charset="0"/>
                          <a:cs typeface="Times New Roman" panose="02020603050405020304" pitchFamily="18" charset="0"/>
                        </a:rPr>
                        <a:t>14,8</a:t>
                      </a:r>
                    </a:p>
                  </a:txBody>
                  <a:tcPr/>
                </a:tc>
                <a:extLst>
                  <a:ext uri="{0D108BD9-81ED-4DB2-BD59-A6C34878D82A}">
                    <a16:rowId xmlns:a16="http://schemas.microsoft.com/office/drawing/2014/main" val="580379479"/>
                  </a:ext>
                </a:extLst>
              </a:tr>
              <a:tr h="213300">
                <a:tc>
                  <a:txBody>
                    <a:bodyPr/>
                    <a:lstStyle/>
                    <a:p>
                      <a:r>
                        <a:rPr lang="ru-RU" sz="1000" b="1" dirty="0">
                          <a:latin typeface="Times New Roman" panose="02020603050405020304" pitchFamily="18" charset="0"/>
                          <a:cs typeface="Times New Roman" panose="02020603050405020304" pitchFamily="18" charset="0"/>
                        </a:rPr>
                        <a:t>6</a:t>
                      </a:r>
                    </a:p>
                  </a:txBody>
                  <a:tcPr/>
                </a:tc>
                <a:tc>
                  <a:txBody>
                    <a:bodyPr/>
                    <a:lstStyle/>
                    <a:p>
                      <a:r>
                        <a:rPr lang="ru-RU" sz="1000" b="1" dirty="0">
                          <a:latin typeface="Times New Roman" panose="02020603050405020304" pitchFamily="18" charset="0"/>
                          <a:cs typeface="Times New Roman" panose="02020603050405020304" pitchFamily="18" charset="0"/>
                        </a:rPr>
                        <a:t>Финляндия</a:t>
                      </a:r>
                    </a:p>
                  </a:txBody>
                  <a:tcPr/>
                </a:tc>
                <a:tc>
                  <a:txBody>
                    <a:bodyPr/>
                    <a:lstStyle/>
                    <a:p>
                      <a:pPr algn="r"/>
                      <a:r>
                        <a:rPr lang="ru-RU" sz="1000" b="1" dirty="0">
                          <a:latin typeface="Times New Roman" panose="02020603050405020304" pitchFamily="18" charset="0"/>
                          <a:cs typeface="Times New Roman" panose="02020603050405020304" pitchFamily="18" charset="0"/>
                        </a:rPr>
                        <a:t>14,3</a:t>
                      </a:r>
                    </a:p>
                  </a:txBody>
                  <a:tcPr/>
                </a:tc>
                <a:extLst>
                  <a:ext uri="{0D108BD9-81ED-4DB2-BD59-A6C34878D82A}">
                    <a16:rowId xmlns:a16="http://schemas.microsoft.com/office/drawing/2014/main" val="950547653"/>
                  </a:ext>
                </a:extLst>
              </a:tr>
              <a:tr h="213300">
                <a:tc>
                  <a:txBody>
                    <a:bodyPr/>
                    <a:lstStyle/>
                    <a:p>
                      <a:r>
                        <a:rPr lang="ru-RU" sz="1000" b="1" dirty="0">
                          <a:latin typeface="Times New Roman" panose="02020603050405020304" pitchFamily="18" charset="0"/>
                          <a:cs typeface="Times New Roman" panose="02020603050405020304" pitchFamily="18" charset="0"/>
                        </a:rPr>
                        <a:t>7</a:t>
                      </a:r>
                    </a:p>
                  </a:txBody>
                  <a:tcPr/>
                </a:tc>
                <a:tc>
                  <a:txBody>
                    <a:bodyPr/>
                    <a:lstStyle/>
                    <a:p>
                      <a:r>
                        <a:rPr lang="ru-RU" sz="1000" b="1" dirty="0">
                          <a:latin typeface="Times New Roman" panose="02020603050405020304" pitchFamily="18" charset="0"/>
                          <a:cs typeface="Times New Roman" panose="02020603050405020304" pitchFamily="18" charset="0"/>
                        </a:rPr>
                        <a:t>Бразилия</a:t>
                      </a:r>
                    </a:p>
                  </a:txBody>
                  <a:tcPr/>
                </a:tc>
                <a:tc>
                  <a:txBody>
                    <a:bodyPr/>
                    <a:lstStyle/>
                    <a:p>
                      <a:pPr algn="r"/>
                      <a:r>
                        <a:rPr lang="ru-RU" sz="1000" b="1" dirty="0">
                          <a:latin typeface="Times New Roman" panose="02020603050405020304" pitchFamily="18" charset="0"/>
                          <a:cs typeface="Times New Roman" panose="02020603050405020304" pitchFamily="18" charset="0"/>
                        </a:rPr>
                        <a:t>11,2</a:t>
                      </a:r>
                    </a:p>
                  </a:txBody>
                  <a:tcPr/>
                </a:tc>
                <a:extLst>
                  <a:ext uri="{0D108BD9-81ED-4DB2-BD59-A6C34878D82A}">
                    <a16:rowId xmlns:a16="http://schemas.microsoft.com/office/drawing/2014/main" val="3216137155"/>
                  </a:ext>
                </a:extLst>
              </a:tr>
              <a:tr h="213300">
                <a:tc>
                  <a:txBody>
                    <a:bodyPr/>
                    <a:lstStyle/>
                    <a:p>
                      <a:r>
                        <a:rPr lang="ru-RU" sz="1000" b="1" dirty="0">
                          <a:solidFill>
                            <a:srgbClr val="C00000"/>
                          </a:solidFill>
                          <a:latin typeface="Times New Roman" panose="02020603050405020304" pitchFamily="18" charset="0"/>
                          <a:cs typeface="Times New Roman" panose="02020603050405020304" pitchFamily="18" charset="0"/>
                        </a:rPr>
                        <a:t>8</a:t>
                      </a:r>
                    </a:p>
                  </a:txBody>
                  <a:tcPr/>
                </a:tc>
                <a:tc>
                  <a:txBody>
                    <a:bodyPr/>
                    <a:lstStyle/>
                    <a:p>
                      <a:r>
                        <a:rPr lang="ru-RU" sz="1000" b="1" dirty="0">
                          <a:solidFill>
                            <a:srgbClr val="C00000"/>
                          </a:solidFill>
                          <a:latin typeface="Times New Roman" panose="02020603050405020304" pitchFamily="18" charset="0"/>
                          <a:cs typeface="Times New Roman" panose="02020603050405020304" pitchFamily="18" charset="0"/>
                        </a:rPr>
                        <a:t>Россия</a:t>
                      </a:r>
                    </a:p>
                  </a:txBody>
                  <a:tcPr/>
                </a:tc>
                <a:tc>
                  <a:txBody>
                    <a:bodyPr/>
                    <a:lstStyle/>
                    <a:p>
                      <a:pPr algn="r"/>
                      <a:r>
                        <a:rPr lang="ru-RU" sz="1000" b="1" dirty="0">
                          <a:solidFill>
                            <a:srgbClr val="C00000"/>
                          </a:solidFill>
                          <a:latin typeface="Times New Roman" panose="02020603050405020304" pitchFamily="18" charset="0"/>
                          <a:cs typeface="Times New Roman" panose="02020603050405020304" pitchFamily="18" charset="0"/>
                        </a:rPr>
                        <a:t>10,0</a:t>
                      </a:r>
                    </a:p>
                  </a:txBody>
                  <a:tcPr/>
                </a:tc>
                <a:extLst>
                  <a:ext uri="{0D108BD9-81ED-4DB2-BD59-A6C34878D82A}">
                    <a16:rowId xmlns:a16="http://schemas.microsoft.com/office/drawing/2014/main" val="2513940682"/>
                  </a:ext>
                </a:extLst>
              </a:tr>
              <a:tr h="213300">
                <a:tc>
                  <a:txBody>
                    <a:bodyPr/>
                    <a:lstStyle/>
                    <a:p>
                      <a:r>
                        <a:rPr lang="ru-RU" sz="1000" b="1" dirty="0">
                          <a:latin typeface="Times New Roman" panose="02020603050405020304" pitchFamily="18" charset="0"/>
                          <a:cs typeface="Times New Roman" panose="02020603050405020304" pitchFamily="18" charset="0"/>
                        </a:rPr>
                        <a:t>9</a:t>
                      </a:r>
                    </a:p>
                  </a:txBody>
                  <a:tcPr/>
                </a:tc>
                <a:tc>
                  <a:txBody>
                    <a:bodyPr/>
                    <a:lstStyle/>
                    <a:p>
                      <a:r>
                        <a:rPr lang="ru-RU" sz="1000" b="1" dirty="0">
                          <a:latin typeface="Times New Roman" panose="02020603050405020304" pitchFamily="18" charset="0"/>
                          <a:cs typeface="Times New Roman" panose="02020603050405020304" pitchFamily="18" charset="0"/>
                        </a:rPr>
                        <a:t>Австрия</a:t>
                      </a:r>
                    </a:p>
                  </a:txBody>
                  <a:tcPr/>
                </a:tc>
                <a:tc>
                  <a:txBody>
                    <a:bodyPr/>
                    <a:lstStyle/>
                    <a:p>
                      <a:pPr algn="r"/>
                      <a:r>
                        <a:rPr lang="ru-RU" sz="1000" b="1" dirty="0">
                          <a:latin typeface="Times New Roman" panose="02020603050405020304" pitchFamily="18" charset="0"/>
                          <a:cs typeface="Times New Roman" panose="02020603050405020304" pitchFamily="18" charset="0"/>
                        </a:rPr>
                        <a:t>7,7</a:t>
                      </a:r>
                    </a:p>
                  </a:txBody>
                  <a:tcPr/>
                </a:tc>
                <a:extLst>
                  <a:ext uri="{0D108BD9-81ED-4DB2-BD59-A6C34878D82A}">
                    <a16:rowId xmlns:a16="http://schemas.microsoft.com/office/drawing/2014/main" val="4104862856"/>
                  </a:ext>
                </a:extLst>
              </a:tr>
              <a:tr h="0">
                <a:tc>
                  <a:txBody>
                    <a:bodyPr/>
                    <a:lstStyle/>
                    <a:p>
                      <a:r>
                        <a:rPr lang="ru-RU" sz="1000" b="1" dirty="0">
                          <a:latin typeface="Times New Roman" panose="02020603050405020304" pitchFamily="18" charset="0"/>
                          <a:cs typeface="Times New Roman" panose="02020603050405020304" pitchFamily="18" charset="0"/>
                        </a:rPr>
                        <a:t>10</a:t>
                      </a:r>
                    </a:p>
                  </a:txBody>
                  <a:tcPr/>
                </a:tc>
                <a:tc>
                  <a:txBody>
                    <a:bodyPr/>
                    <a:lstStyle/>
                    <a:p>
                      <a:r>
                        <a:rPr lang="ru-RU" sz="1000" b="1" dirty="0">
                          <a:latin typeface="Times New Roman" panose="02020603050405020304" pitchFamily="18" charset="0"/>
                          <a:cs typeface="Times New Roman" panose="02020603050405020304" pitchFamily="18" charset="0"/>
                        </a:rPr>
                        <a:t>Франция</a:t>
                      </a:r>
                    </a:p>
                  </a:txBody>
                  <a:tcPr/>
                </a:tc>
                <a:tc>
                  <a:txBody>
                    <a:bodyPr/>
                    <a:lstStyle/>
                    <a:p>
                      <a:pPr algn="r"/>
                      <a:r>
                        <a:rPr lang="ru-RU" sz="1000" b="1" dirty="0">
                          <a:latin typeface="Times New Roman" panose="02020603050405020304" pitchFamily="18" charset="0"/>
                          <a:cs typeface="Times New Roman" panose="02020603050405020304" pitchFamily="18" charset="0"/>
                        </a:rPr>
                        <a:t>6,9</a:t>
                      </a:r>
                    </a:p>
                  </a:txBody>
                  <a:tcPr/>
                </a:tc>
                <a:extLst>
                  <a:ext uri="{0D108BD9-81ED-4DB2-BD59-A6C34878D82A}">
                    <a16:rowId xmlns:a16="http://schemas.microsoft.com/office/drawing/2014/main" val="4253216127"/>
                  </a:ext>
                </a:extLst>
              </a:tr>
              <a:tr h="213300">
                <a:tc>
                  <a:txBody>
                    <a:bodyPr/>
                    <a:lstStyle/>
                    <a:p>
                      <a:r>
                        <a:rPr lang="ru-RU" sz="1000" b="1" dirty="0">
                          <a:latin typeface="Times New Roman" panose="02020603050405020304" pitchFamily="18" charset="0"/>
                          <a:cs typeface="Times New Roman" panose="02020603050405020304" pitchFamily="18" charset="0"/>
                        </a:rPr>
                        <a:t>11</a:t>
                      </a:r>
                    </a:p>
                  </a:txBody>
                  <a:tcPr/>
                </a:tc>
                <a:tc>
                  <a:txBody>
                    <a:bodyPr/>
                    <a:lstStyle/>
                    <a:p>
                      <a:r>
                        <a:rPr lang="ru-RU" sz="1000" b="1" dirty="0">
                          <a:latin typeface="Times New Roman" panose="02020603050405020304" pitchFamily="18" charset="0"/>
                          <a:cs typeface="Times New Roman" panose="02020603050405020304" pitchFamily="18" charset="0"/>
                        </a:rPr>
                        <a:t>Новая Зеландия</a:t>
                      </a:r>
                    </a:p>
                  </a:txBody>
                  <a:tcPr/>
                </a:tc>
                <a:tc>
                  <a:txBody>
                    <a:bodyPr/>
                    <a:lstStyle/>
                    <a:p>
                      <a:pPr algn="r"/>
                      <a:r>
                        <a:rPr lang="ru-RU" sz="1000" b="1" dirty="0">
                          <a:latin typeface="Times New Roman" panose="02020603050405020304" pitchFamily="18" charset="0"/>
                          <a:cs typeface="Times New Roman" panose="02020603050405020304" pitchFamily="18" charset="0"/>
                        </a:rPr>
                        <a:t>4,8</a:t>
                      </a:r>
                    </a:p>
                  </a:txBody>
                  <a:tcPr/>
                </a:tc>
                <a:extLst>
                  <a:ext uri="{0D108BD9-81ED-4DB2-BD59-A6C34878D82A}">
                    <a16:rowId xmlns:a16="http://schemas.microsoft.com/office/drawing/2014/main" val="308488841"/>
                  </a:ext>
                </a:extLst>
              </a:tr>
              <a:tr h="213300">
                <a:tc>
                  <a:txBody>
                    <a:bodyPr/>
                    <a:lstStyle/>
                    <a:p>
                      <a:r>
                        <a:rPr lang="ru-RU" sz="1000" b="1" dirty="0">
                          <a:latin typeface="Times New Roman" panose="02020603050405020304" pitchFamily="18" charset="0"/>
                          <a:cs typeface="Times New Roman" panose="02020603050405020304" pitchFamily="18" charset="0"/>
                        </a:rPr>
                        <a:t>12</a:t>
                      </a:r>
                    </a:p>
                  </a:txBody>
                  <a:tcPr/>
                </a:tc>
                <a:tc>
                  <a:txBody>
                    <a:bodyPr/>
                    <a:lstStyle/>
                    <a:p>
                      <a:r>
                        <a:rPr lang="ru-RU" sz="1000" b="1" dirty="0">
                          <a:latin typeface="Times New Roman" panose="02020603050405020304" pitchFamily="18" charset="0"/>
                          <a:cs typeface="Times New Roman" panose="02020603050405020304" pitchFamily="18" charset="0"/>
                        </a:rPr>
                        <a:t>Чили</a:t>
                      </a:r>
                    </a:p>
                  </a:txBody>
                  <a:tcPr/>
                </a:tc>
                <a:tc>
                  <a:txBody>
                    <a:bodyPr/>
                    <a:lstStyle/>
                    <a:p>
                      <a:pPr algn="r"/>
                      <a:r>
                        <a:rPr lang="ru-RU" sz="1000" b="1" dirty="0">
                          <a:latin typeface="Times New Roman" panose="02020603050405020304" pitchFamily="18" charset="0"/>
                          <a:cs typeface="Times New Roman" panose="02020603050405020304" pitchFamily="18" charset="0"/>
                        </a:rPr>
                        <a:t>4.5</a:t>
                      </a:r>
                    </a:p>
                  </a:txBody>
                  <a:tcPr/>
                </a:tc>
                <a:extLst>
                  <a:ext uri="{0D108BD9-81ED-4DB2-BD59-A6C34878D82A}">
                    <a16:rowId xmlns:a16="http://schemas.microsoft.com/office/drawing/2014/main" val="971048040"/>
                  </a:ext>
                </a:extLst>
              </a:tr>
              <a:tr h="213300">
                <a:tc>
                  <a:txBody>
                    <a:bodyPr/>
                    <a:lstStyle/>
                    <a:p>
                      <a:r>
                        <a:rPr lang="ru-RU" sz="1000" b="1" dirty="0">
                          <a:latin typeface="Times New Roman" panose="02020603050405020304" pitchFamily="18" charset="0"/>
                          <a:cs typeface="Times New Roman" panose="02020603050405020304" pitchFamily="18" charset="0"/>
                        </a:rPr>
                        <a:t>13</a:t>
                      </a:r>
                    </a:p>
                  </a:txBody>
                  <a:tcPr/>
                </a:tc>
                <a:tc>
                  <a:txBody>
                    <a:bodyPr/>
                    <a:lstStyle/>
                    <a:p>
                      <a:r>
                        <a:rPr lang="ru-RU" sz="1000" b="1" dirty="0">
                          <a:latin typeface="Times New Roman" panose="02020603050405020304" pitchFamily="18" charset="0"/>
                          <a:cs typeface="Times New Roman" panose="02020603050405020304" pitchFamily="18" charset="0"/>
                        </a:rPr>
                        <a:t>Таиланд</a:t>
                      </a:r>
                    </a:p>
                  </a:txBody>
                  <a:tcPr/>
                </a:tc>
                <a:tc>
                  <a:txBody>
                    <a:bodyPr/>
                    <a:lstStyle/>
                    <a:p>
                      <a:pPr algn="r"/>
                      <a:r>
                        <a:rPr lang="ru-RU" sz="1000" b="1" dirty="0">
                          <a:latin typeface="Times New Roman" panose="02020603050405020304" pitchFamily="18" charset="0"/>
                          <a:cs typeface="Times New Roman" panose="02020603050405020304" pitchFamily="18" charset="0"/>
                        </a:rPr>
                        <a:t>3,5</a:t>
                      </a:r>
                    </a:p>
                  </a:txBody>
                  <a:tcPr/>
                </a:tc>
                <a:extLst>
                  <a:ext uri="{0D108BD9-81ED-4DB2-BD59-A6C34878D82A}">
                    <a16:rowId xmlns:a16="http://schemas.microsoft.com/office/drawing/2014/main" val="1145334489"/>
                  </a:ext>
                </a:extLst>
              </a:tr>
              <a:tr h="213300">
                <a:tc>
                  <a:txBody>
                    <a:bodyPr/>
                    <a:lstStyle/>
                    <a:p>
                      <a:r>
                        <a:rPr lang="ru-RU" sz="1000" b="1" dirty="0">
                          <a:latin typeface="Times New Roman" panose="02020603050405020304" pitchFamily="18" charset="0"/>
                          <a:cs typeface="Times New Roman" panose="02020603050405020304" pitchFamily="18" charset="0"/>
                        </a:rPr>
                        <a:t>14</a:t>
                      </a:r>
                    </a:p>
                  </a:txBody>
                  <a:tcPr/>
                </a:tc>
                <a:tc>
                  <a:txBody>
                    <a:bodyPr/>
                    <a:lstStyle/>
                    <a:p>
                      <a:r>
                        <a:rPr lang="ru-RU" sz="1000" b="1" dirty="0">
                          <a:latin typeface="Times New Roman" panose="02020603050405020304" pitchFamily="18" charset="0"/>
                          <a:cs typeface="Times New Roman" panose="02020603050405020304" pitchFamily="18" charset="0"/>
                        </a:rPr>
                        <a:t>Чехия</a:t>
                      </a:r>
                    </a:p>
                  </a:txBody>
                  <a:tcPr/>
                </a:tc>
                <a:tc>
                  <a:txBody>
                    <a:bodyPr/>
                    <a:lstStyle/>
                    <a:p>
                      <a:pPr algn="r"/>
                      <a:r>
                        <a:rPr lang="ru-RU" sz="1000" b="1" dirty="0">
                          <a:latin typeface="Times New Roman" panose="02020603050405020304" pitchFamily="18" charset="0"/>
                          <a:cs typeface="Times New Roman" panose="02020603050405020304" pitchFamily="18" charset="0"/>
                        </a:rPr>
                        <a:t>3,0</a:t>
                      </a:r>
                    </a:p>
                  </a:txBody>
                  <a:tcPr/>
                </a:tc>
                <a:extLst>
                  <a:ext uri="{0D108BD9-81ED-4DB2-BD59-A6C34878D82A}">
                    <a16:rowId xmlns:a16="http://schemas.microsoft.com/office/drawing/2014/main" val="1861152108"/>
                  </a:ext>
                </a:extLst>
              </a:tr>
              <a:tr h="0">
                <a:tc>
                  <a:txBody>
                    <a:bodyPr/>
                    <a:lstStyle/>
                    <a:p>
                      <a:r>
                        <a:rPr lang="ru-RU" sz="1000" b="1" dirty="0">
                          <a:latin typeface="Times New Roman" panose="02020603050405020304" pitchFamily="18" charset="0"/>
                          <a:cs typeface="Times New Roman" panose="02020603050405020304" pitchFamily="18" charset="0"/>
                        </a:rPr>
                        <a:t>15</a:t>
                      </a:r>
                    </a:p>
                  </a:txBody>
                  <a:tcPr/>
                </a:tc>
                <a:tc>
                  <a:txBody>
                    <a:bodyPr/>
                    <a:lstStyle/>
                    <a:p>
                      <a:r>
                        <a:rPr lang="ru-RU" sz="1000" b="1" dirty="0">
                          <a:latin typeface="Times New Roman" panose="02020603050405020304" pitchFamily="18" charset="0"/>
                          <a:cs typeface="Times New Roman" panose="02020603050405020304" pitchFamily="18" charset="0"/>
                        </a:rPr>
                        <a:t>Португалия </a:t>
                      </a:r>
                    </a:p>
                  </a:txBody>
                  <a:tcPr/>
                </a:tc>
                <a:tc>
                  <a:txBody>
                    <a:bodyPr/>
                    <a:lstStyle/>
                    <a:p>
                      <a:pPr algn="r"/>
                      <a:r>
                        <a:rPr lang="ru-RU" sz="1000" b="1" dirty="0">
                          <a:latin typeface="Times New Roman" panose="02020603050405020304" pitchFamily="18" charset="0"/>
                          <a:cs typeface="Times New Roman" panose="02020603050405020304" pitchFamily="18" charset="0"/>
                        </a:rPr>
                        <a:t>2,9</a:t>
                      </a:r>
                    </a:p>
                  </a:txBody>
                  <a:tcPr/>
                </a:tc>
                <a:extLst>
                  <a:ext uri="{0D108BD9-81ED-4DB2-BD59-A6C34878D82A}">
                    <a16:rowId xmlns:a16="http://schemas.microsoft.com/office/drawing/2014/main" val="1955738808"/>
                  </a:ext>
                </a:extLst>
              </a:tr>
              <a:tr h="0">
                <a:tc>
                  <a:txBody>
                    <a:bodyPr/>
                    <a:lstStyle/>
                    <a:p>
                      <a:r>
                        <a:rPr lang="ru-RU" sz="1000" b="1" dirty="0">
                          <a:latin typeface="Times New Roman" panose="02020603050405020304" pitchFamily="18" charset="0"/>
                          <a:cs typeface="Times New Roman" panose="02020603050405020304" pitchFamily="18" charset="0"/>
                        </a:rPr>
                        <a:t>16</a:t>
                      </a:r>
                    </a:p>
                  </a:txBody>
                  <a:tcPr/>
                </a:tc>
                <a:tc>
                  <a:txBody>
                    <a:bodyPr/>
                    <a:lstStyle/>
                    <a:p>
                      <a:r>
                        <a:rPr lang="ru-RU" sz="1000" b="1" dirty="0">
                          <a:latin typeface="Times New Roman" panose="02020603050405020304" pitchFamily="18" charset="0"/>
                          <a:cs typeface="Times New Roman" panose="02020603050405020304" pitchFamily="18" charset="0"/>
                        </a:rPr>
                        <a:t>Малайзия</a:t>
                      </a:r>
                    </a:p>
                  </a:txBody>
                  <a:tcPr/>
                </a:tc>
                <a:tc>
                  <a:txBody>
                    <a:bodyPr/>
                    <a:lstStyle/>
                    <a:p>
                      <a:pPr algn="r"/>
                      <a:r>
                        <a:rPr lang="ru-RU" sz="1000" b="1" dirty="0">
                          <a:latin typeface="Times New Roman" panose="02020603050405020304" pitchFamily="18" charset="0"/>
                          <a:cs typeface="Times New Roman" panose="02020603050405020304" pitchFamily="18" charset="0"/>
                        </a:rPr>
                        <a:t>2,5</a:t>
                      </a:r>
                    </a:p>
                  </a:txBody>
                  <a:tcPr/>
                </a:tc>
                <a:extLst>
                  <a:ext uri="{0D108BD9-81ED-4DB2-BD59-A6C34878D82A}">
                    <a16:rowId xmlns:a16="http://schemas.microsoft.com/office/drawing/2014/main" val="2595517640"/>
                  </a:ext>
                </a:extLst>
              </a:tr>
              <a:tr h="0">
                <a:tc>
                  <a:txBody>
                    <a:bodyPr/>
                    <a:lstStyle/>
                    <a:p>
                      <a:r>
                        <a:rPr lang="ru-RU" sz="1000" b="1" dirty="0">
                          <a:latin typeface="Times New Roman" panose="02020603050405020304" pitchFamily="18" charset="0"/>
                          <a:cs typeface="Times New Roman" panose="02020603050405020304" pitchFamily="18" charset="0"/>
                        </a:rPr>
                        <a:t>17</a:t>
                      </a:r>
                    </a:p>
                  </a:txBody>
                  <a:tcPr/>
                </a:tc>
                <a:tc>
                  <a:txBody>
                    <a:bodyPr/>
                    <a:lstStyle/>
                    <a:p>
                      <a:r>
                        <a:rPr lang="ru-RU" sz="1000" b="1" dirty="0">
                          <a:latin typeface="Times New Roman" panose="02020603050405020304" pitchFamily="18" charset="0"/>
                          <a:cs typeface="Times New Roman" panose="02020603050405020304" pitchFamily="18" charset="0"/>
                        </a:rPr>
                        <a:t>Латвия</a:t>
                      </a:r>
                    </a:p>
                  </a:txBody>
                  <a:tcPr/>
                </a:tc>
                <a:tc>
                  <a:txBody>
                    <a:bodyPr/>
                    <a:lstStyle/>
                    <a:p>
                      <a:pPr algn="r"/>
                      <a:r>
                        <a:rPr lang="ru-RU" sz="1000" b="1" dirty="0">
                          <a:latin typeface="Times New Roman" panose="02020603050405020304" pitchFamily="18" charset="0"/>
                          <a:cs typeface="Times New Roman" panose="02020603050405020304" pitchFamily="18" charset="0"/>
                        </a:rPr>
                        <a:t>2,4</a:t>
                      </a:r>
                    </a:p>
                  </a:txBody>
                  <a:tcPr/>
                </a:tc>
                <a:extLst>
                  <a:ext uri="{0D108BD9-81ED-4DB2-BD59-A6C34878D82A}">
                    <a16:rowId xmlns:a16="http://schemas.microsoft.com/office/drawing/2014/main" val="4041404720"/>
                  </a:ext>
                </a:extLst>
              </a:tr>
              <a:tr h="0">
                <a:tc>
                  <a:txBody>
                    <a:bodyPr/>
                    <a:lstStyle/>
                    <a:p>
                      <a:r>
                        <a:rPr lang="ru-RU" sz="1000" b="1" dirty="0">
                          <a:latin typeface="Times New Roman" panose="02020603050405020304" pitchFamily="18" charset="0"/>
                          <a:cs typeface="Times New Roman" panose="02020603050405020304" pitchFamily="18" charset="0"/>
                        </a:rPr>
                        <a:t>18</a:t>
                      </a:r>
                    </a:p>
                  </a:txBody>
                  <a:tcPr/>
                </a:tc>
                <a:tc>
                  <a:txBody>
                    <a:bodyPr/>
                    <a:lstStyle/>
                    <a:p>
                      <a:r>
                        <a:rPr lang="ru-RU" sz="1000" b="1" dirty="0">
                          <a:latin typeface="Times New Roman" panose="02020603050405020304" pitchFamily="18" charset="0"/>
                          <a:cs typeface="Times New Roman" panose="02020603050405020304" pitchFamily="18" charset="0"/>
                        </a:rPr>
                        <a:t>Уругвай</a:t>
                      </a:r>
                    </a:p>
                  </a:txBody>
                  <a:tcPr/>
                </a:tc>
                <a:tc>
                  <a:txBody>
                    <a:bodyPr/>
                    <a:lstStyle/>
                    <a:p>
                      <a:pPr algn="r"/>
                      <a:r>
                        <a:rPr lang="ru-RU" sz="1000" b="1" dirty="0">
                          <a:latin typeface="Times New Roman" panose="02020603050405020304" pitchFamily="18" charset="0"/>
                          <a:cs typeface="Times New Roman" panose="02020603050405020304" pitchFamily="18" charset="0"/>
                        </a:rPr>
                        <a:t>2,3</a:t>
                      </a:r>
                    </a:p>
                  </a:txBody>
                  <a:tcPr/>
                </a:tc>
                <a:extLst>
                  <a:ext uri="{0D108BD9-81ED-4DB2-BD59-A6C34878D82A}">
                    <a16:rowId xmlns:a16="http://schemas.microsoft.com/office/drawing/2014/main" val="2357683379"/>
                  </a:ext>
                </a:extLst>
              </a:tr>
              <a:tr h="0">
                <a:tc>
                  <a:txBody>
                    <a:bodyPr/>
                    <a:lstStyle/>
                    <a:p>
                      <a:r>
                        <a:rPr lang="ru-RU" sz="1000" b="1" dirty="0">
                          <a:latin typeface="Times New Roman" panose="02020603050405020304" pitchFamily="18" charset="0"/>
                          <a:cs typeface="Times New Roman" panose="02020603050405020304" pitchFamily="18" charset="0"/>
                        </a:rPr>
                        <a:t>19</a:t>
                      </a:r>
                    </a:p>
                  </a:txBody>
                  <a:tcPr/>
                </a:tc>
                <a:tc>
                  <a:txBody>
                    <a:bodyPr/>
                    <a:lstStyle/>
                    <a:p>
                      <a:r>
                        <a:rPr lang="ru-RU" sz="1000" b="1" dirty="0">
                          <a:latin typeface="Times New Roman" panose="02020603050405020304" pitchFamily="18" charset="0"/>
                          <a:cs typeface="Times New Roman" panose="02020603050405020304" pitchFamily="18" charset="0"/>
                        </a:rPr>
                        <a:t>Индия</a:t>
                      </a:r>
                    </a:p>
                  </a:txBody>
                  <a:tcPr/>
                </a:tc>
                <a:tc>
                  <a:txBody>
                    <a:bodyPr/>
                    <a:lstStyle/>
                    <a:p>
                      <a:pPr algn="r"/>
                      <a:r>
                        <a:rPr lang="ru-RU" sz="1000" b="1" dirty="0">
                          <a:latin typeface="Times New Roman" panose="02020603050405020304" pitchFamily="18" charset="0"/>
                          <a:cs typeface="Times New Roman" panose="02020603050405020304" pitchFamily="18" charset="0"/>
                        </a:rPr>
                        <a:t>2,1</a:t>
                      </a:r>
                    </a:p>
                  </a:txBody>
                  <a:tcPr/>
                </a:tc>
                <a:extLst>
                  <a:ext uri="{0D108BD9-81ED-4DB2-BD59-A6C34878D82A}">
                    <a16:rowId xmlns:a16="http://schemas.microsoft.com/office/drawing/2014/main" val="1883363086"/>
                  </a:ext>
                </a:extLst>
              </a:tr>
              <a:tr h="0">
                <a:tc>
                  <a:txBody>
                    <a:bodyPr/>
                    <a:lstStyle/>
                    <a:p>
                      <a:r>
                        <a:rPr lang="ru-RU" sz="1000" b="1" dirty="0">
                          <a:latin typeface="Times New Roman" panose="02020603050405020304" pitchFamily="18" charset="0"/>
                          <a:cs typeface="Times New Roman" panose="02020603050405020304" pitchFamily="18" charset="0"/>
                        </a:rPr>
                        <a:t>20</a:t>
                      </a:r>
                    </a:p>
                  </a:txBody>
                  <a:tcPr/>
                </a:tc>
                <a:tc>
                  <a:txBody>
                    <a:bodyPr/>
                    <a:lstStyle/>
                    <a:p>
                      <a:r>
                        <a:rPr lang="ru-RU" sz="1000" b="1" dirty="0">
                          <a:latin typeface="Times New Roman" panose="02020603050405020304" pitchFamily="18" charset="0"/>
                          <a:cs typeface="Times New Roman" panose="02020603050405020304" pitchFamily="18" charset="0"/>
                        </a:rPr>
                        <a:t>Румыния</a:t>
                      </a:r>
                    </a:p>
                  </a:txBody>
                  <a:tcPr/>
                </a:tc>
                <a:tc>
                  <a:txBody>
                    <a:bodyPr/>
                    <a:lstStyle/>
                    <a:p>
                      <a:pPr algn="r"/>
                      <a:r>
                        <a:rPr lang="ru-RU" sz="1000" b="1" dirty="0">
                          <a:latin typeface="Times New Roman" panose="02020603050405020304" pitchFamily="18" charset="0"/>
                          <a:cs typeface="Times New Roman" panose="02020603050405020304" pitchFamily="18" charset="0"/>
                        </a:rPr>
                        <a:t>2,0</a:t>
                      </a:r>
                    </a:p>
                  </a:txBody>
                  <a:tcPr/>
                </a:tc>
                <a:extLst>
                  <a:ext uri="{0D108BD9-81ED-4DB2-BD59-A6C34878D82A}">
                    <a16:rowId xmlns:a16="http://schemas.microsoft.com/office/drawing/2014/main" val="1825937800"/>
                  </a:ext>
                </a:extLst>
              </a:tr>
            </a:tbl>
          </a:graphicData>
        </a:graphic>
      </p:graphicFrame>
      <p:sp>
        <p:nvSpPr>
          <p:cNvPr id="6" name="TextBox 5">
            <a:extLst>
              <a:ext uri="{FF2B5EF4-FFF2-40B4-BE49-F238E27FC236}">
                <a16:creationId xmlns:a16="http://schemas.microsoft.com/office/drawing/2014/main" id="{8D286606-F22E-43D1-BD95-90A60531FF11}"/>
              </a:ext>
            </a:extLst>
          </p:cNvPr>
          <p:cNvSpPr txBox="1"/>
          <p:nvPr/>
        </p:nvSpPr>
        <p:spPr>
          <a:xfrm>
            <a:off x="0" y="701741"/>
            <a:ext cx="3239990" cy="430887"/>
          </a:xfrm>
          <a:prstGeom prst="rect">
            <a:avLst/>
          </a:prstGeom>
          <a:noFill/>
        </p:spPr>
        <p:txBody>
          <a:bodyPr wrap="none" rtlCol="0">
            <a:spAutoFit/>
          </a:bodyPr>
          <a:lstStyle/>
          <a:p>
            <a:pPr algn="ctr"/>
            <a:r>
              <a:rPr lang="ru-RU" sz="1100" b="1" dirty="0"/>
              <a:t>Таблица 3. 20 крупнейших мировых экспортёров </a:t>
            </a:r>
          </a:p>
          <a:p>
            <a:pPr algn="ctr"/>
            <a:r>
              <a:rPr lang="ru-RU" sz="1100" b="1" dirty="0"/>
              <a:t>древесины в 2021 году*</a:t>
            </a:r>
          </a:p>
        </p:txBody>
      </p:sp>
      <p:sp>
        <p:nvSpPr>
          <p:cNvPr id="7" name="TextBox 6">
            <a:extLst>
              <a:ext uri="{FF2B5EF4-FFF2-40B4-BE49-F238E27FC236}">
                <a16:creationId xmlns:a16="http://schemas.microsoft.com/office/drawing/2014/main" id="{D87CE41E-463B-49AE-9324-BCB397C39BB8}"/>
              </a:ext>
            </a:extLst>
          </p:cNvPr>
          <p:cNvSpPr txBox="1"/>
          <p:nvPr/>
        </p:nvSpPr>
        <p:spPr>
          <a:xfrm>
            <a:off x="-71728" y="6137845"/>
            <a:ext cx="3655168" cy="261610"/>
          </a:xfrm>
          <a:prstGeom prst="rect">
            <a:avLst/>
          </a:prstGeom>
          <a:noFill/>
        </p:spPr>
        <p:txBody>
          <a:bodyPr wrap="none" rtlCol="0">
            <a:spAutoFit/>
          </a:bodyPr>
          <a:lstStyle/>
          <a:p>
            <a:r>
              <a:rPr lang="ru-RU" sz="1100" b="1" dirty="0"/>
              <a:t>*</a:t>
            </a:r>
            <a:r>
              <a:rPr lang="en-US" sz="1100" b="1" dirty="0"/>
              <a:t>https://globalwood.org/news/2023/news_20230922.htm</a:t>
            </a:r>
            <a:endParaRPr lang="ru-RU" sz="1100" b="1" dirty="0"/>
          </a:p>
        </p:txBody>
      </p:sp>
      <p:sp>
        <p:nvSpPr>
          <p:cNvPr id="8" name="TextBox 7">
            <a:extLst>
              <a:ext uri="{FF2B5EF4-FFF2-40B4-BE49-F238E27FC236}">
                <a16:creationId xmlns:a16="http://schemas.microsoft.com/office/drawing/2014/main" id="{F6EF8465-CE04-4F21-8279-6B8DCFF71FC9}"/>
              </a:ext>
            </a:extLst>
          </p:cNvPr>
          <p:cNvSpPr txBox="1"/>
          <p:nvPr/>
        </p:nvSpPr>
        <p:spPr>
          <a:xfrm>
            <a:off x="3442434" y="685477"/>
            <a:ext cx="8749566" cy="769441"/>
          </a:xfrm>
          <a:prstGeom prst="rect">
            <a:avLst/>
          </a:prstGeom>
          <a:noFill/>
        </p:spPr>
        <p:txBody>
          <a:bodyPr wrap="square">
            <a:spAutoFit/>
          </a:bodyPr>
          <a:lstStyle/>
          <a:p>
            <a:pPr algn="just">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Факторы снижения объёмов лесозаготовок в России с 2022 года:</a:t>
            </a:r>
          </a:p>
          <a:p>
            <a:pPr algn="just">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1. Решение об ограничении экспорта круглого и грубо обработанного леса (постановление Правительства РФ от 20.07.2021 № 1225</a:t>
            </a:r>
            <a:r>
              <a:rPr lang="en-US" sz="1100" dirty="0">
                <a:latin typeface="Times New Roman" panose="02020603050405020304" pitchFamily="18" charset="0"/>
                <a:ea typeface="Calibri" panose="020F0502020204030204" pitchFamily="34" charset="0"/>
                <a:cs typeface="Times New Roman" panose="02020603050405020304" pitchFamily="18" charset="0"/>
              </a:rPr>
              <a:t>)</a:t>
            </a:r>
            <a:r>
              <a:rPr lang="ru-RU" sz="11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2. Экономическая война западных стран против России после 24.02.2022 г. </a:t>
            </a:r>
          </a:p>
          <a:p>
            <a:pPr algn="just">
              <a:spcAft>
                <a:spcPts val="0"/>
              </a:spcAft>
            </a:pP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701822B-C021-45E1-9453-3EBDE0837E55}"/>
              </a:ext>
            </a:extLst>
          </p:cNvPr>
          <p:cNvSpPr txBox="1"/>
          <p:nvPr/>
        </p:nvSpPr>
        <p:spPr>
          <a:xfrm>
            <a:off x="3442434" y="1290220"/>
            <a:ext cx="8760963" cy="938719"/>
          </a:xfrm>
          <a:prstGeom prst="rect">
            <a:avLst/>
          </a:prstGeom>
          <a:noFill/>
        </p:spPr>
        <p:txBody>
          <a:bodyPr wrap="square">
            <a:spAutoFit/>
          </a:bodyPr>
          <a:lstStyle/>
          <a:p>
            <a:pPr algn="just">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Производство пиломатериалов в России: </a:t>
            </a:r>
          </a:p>
          <a:p>
            <a:pPr algn="just">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В 2016-2020 гг. превышало 40 млн. </a:t>
            </a:r>
            <a:r>
              <a:rPr lang="ru-RU" sz="1100" dirty="0" err="1">
                <a:latin typeface="Times New Roman" panose="02020603050405020304" pitchFamily="18" charset="0"/>
                <a:ea typeface="Calibri" panose="020F0502020204030204" pitchFamily="34" charset="0"/>
                <a:cs typeface="Times New Roman" panose="02020603050405020304" pitchFamily="18" charset="0"/>
              </a:rPr>
              <a:t>куб.м</a:t>
            </a:r>
            <a:r>
              <a:rPr lang="ru-RU" sz="1100" dirty="0">
                <a:latin typeface="Times New Roman" panose="02020603050405020304" pitchFamily="18" charset="0"/>
                <a:ea typeface="Calibri" panose="020F0502020204030204" pitchFamily="34" charset="0"/>
                <a:cs typeface="Times New Roman" panose="02020603050405020304" pitchFamily="18" charset="0"/>
              </a:rPr>
              <a:t> в год (</a:t>
            </a:r>
            <a:r>
              <a:rPr lang="en-US" sz="1100" dirty="0">
                <a:latin typeface="Times New Roman" panose="02020603050405020304" pitchFamily="18" charset="0"/>
                <a:ea typeface="Calibri" panose="020F0502020204030204" pitchFamily="34" charset="0"/>
                <a:cs typeface="Times New Roman" panose="02020603050405020304" pitchFamily="18" charset="0"/>
              </a:rPr>
              <a:t>https://marketing.rbc.ru/articles/12710/</a:t>
            </a:r>
            <a:r>
              <a:rPr lang="ru-RU" sz="1100" dirty="0">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С 2022 года – сокращение; в 2024 году – 28 млн. </a:t>
            </a:r>
            <a:r>
              <a:rPr lang="ru-RU" sz="1100" dirty="0" err="1">
                <a:latin typeface="Times New Roman" panose="02020603050405020304" pitchFamily="18" charset="0"/>
                <a:ea typeface="Calibri" panose="020F0502020204030204" pitchFamily="34" charset="0"/>
                <a:cs typeface="Times New Roman" panose="02020603050405020304" pitchFamily="18" charset="0"/>
              </a:rPr>
              <a:t>куб.м</a:t>
            </a:r>
            <a:r>
              <a:rPr lang="ru-RU" sz="1100" dirty="0">
                <a:latin typeface="Times New Roman" panose="02020603050405020304" pitchFamily="18" charset="0"/>
                <a:ea typeface="Calibri" panose="020F0502020204030204" pitchFamily="34" charset="0"/>
                <a:cs typeface="Times New Roman" panose="02020603050405020304" pitchFamily="18" charset="0"/>
              </a:rPr>
              <a:t>. (</a:t>
            </a:r>
            <a:r>
              <a:rPr lang="en-US" sz="1100" dirty="0">
                <a:latin typeface="Times New Roman" panose="02020603050405020304" pitchFamily="18" charset="0"/>
                <a:ea typeface="Calibri" panose="020F0502020204030204" pitchFamily="34" charset="0"/>
                <a:cs typeface="Times New Roman" panose="02020603050405020304" pitchFamily="18" charset="0"/>
                <a:hlinkClick r:id="rId2"/>
              </a:rPr>
              <a:t>https://www.finmarket.ru/news/6350293</a:t>
            </a:r>
            <a:r>
              <a:rPr lang="ru-RU" sz="11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В то же время, наблюдается рост деревянного домостроения – с 2020-2021 </a:t>
            </a:r>
            <a:r>
              <a:rPr lang="ru-RU" sz="1100" dirty="0" err="1">
                <a:latin typeface="Times New Roman" panose="02020603050405020304" pitchFamily="18" charset="0"/>
                <a:ea typeface="Calibri" panose="020F0502020204030204" pitchFamily="34" charset="0"/>
                <a:cs typeface="Times New Roman" panose="02020603050405020304" pitchFamily="18" charset="0"/>
              </a:rPr>
              <a:t>гг</a:t>
            </a:r>
            <a:r>
              <a:rPr lang="ru-RU" sz="1100" dirty="0">
                <a:latin typeface="Times New Roman" panose="02020603050405020304" pitchFamily="18" charset="0"/>
                <a:ea typeface="Calibri" panose="020F0502020204030204" pitchFamily="34" charset="0"/>
                <a:cs typeface="Times New Roman" panose="02020603050405020304" pitchFamily="18" charset="0"/>
              </a:rPr>
              <a:t>,, при этом тенденция не прерывалась и после 2022 года  (</a:t>
            </a:r>
            <a:r>
              <a:rPr lang="en-US" sz="1100" dirty="0">
                <a:latin typeface="Times New Roman" panose="02020603050405020304" pitchFamily="18" charset="0"/>
                <a:ea typeface="Calibri" panose="020F0502020204030204" pitchFamily="34" charset="0"/>
                <a:cs typeface="Times New Roman" panose="02020603050405020304" pitchFamily="18" charset="0"/>
                <a:hlinkClick r:id="rId3"/>
              </a:rPr>
              <a:t>https://rg.ru/2023/04/06/chislo-novyh-dereviannyh-domov-vyroslo-na-tret.html</a:t>
            </a:r>
            <a:r>
              <a:rPr lang="ru-RU" sz="1100" dirty="0">
                <a:latin typeface="Times New Roman" panose="02020603050405020304" pitchFamily="18" charset="0"/>
                <a:ea typeface="Calibri" panose="020F0502020204030204" pitchFamily="34" charset="0"/>
                <a:cs typeface="Times New Roman" panose="02020603050405020304" pitchFamily="18" charset="0"/>
              </a:rPr>
              <a:t> ; </a:t>
            </a:r>
            <a:r>
              <a:rPr lang="en-US" sz="1100" dirty="0">
                <a:latin typeface="Times New Roman" panose="02020603050405020304" pitchFamily="18" charset="0"/>
                <a:ea typeface="Calibri" panose="020F0502020204030204" pitchFamily="34" charset="0"/>
                <a:cs typeface="Times New Roman" panose="02020603050405020304" pitchFamily="18" charset="0"/>
                <a:hlinkClick r:id="rId4"/>
              </a:rPr>
              <a:t>https://expert.ru/goroda/kuda-rastet-derevo/</a:t>
            </a:r>
            <a:r>
              <a:rPr lang="ru-RU" sz="1100"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0" name="TextBox 9">
            <a:extLst>
              <a:ext uri="{FF2B5EF4-FFF2-40B4-BE49-F238E27FC236}">
                <a16:creationId xmlns:a16="http://schemas.microsoft.com/office/drawing/2014/main" id="{1ECB72ED-496F-414A-9460-B0EB7F668275}"/>
              </a:ext>
            </a:extLst>
          </p:cNvPr>
          <p:cNvSpPr txBox="1"/>
          <p:nvPr/>
        </p:nvSpPr>
        <p:spPr>
          <a:xfrm>
            <a:off x="3422071" y="2230588"/>
            <a:ext cx="8749566" cy="1954381"/>
          </a:xfrm>
          <a:prstGeom prst="rect">
            <a:avLst/>
          </a:prstGeom>
          <a:noFill/>
        </p:spPr>
        <p:txBody>
          <a:bodyPr wrap="square">
            <a:spAutoFit/>
          </a:bodyPr>
          <a:lstStyle/>
          <a:p>
            <a:pPr algn="just">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Производство </a:t>
            </a:r>
            <a:r>
              <a:rPr lang="ru-RU" sz="1100" u="sng" dirty="0">
                <a:latin typeface="Times New Roman" panose="02020603050405020304" pitchFamily="18" charset="0"/>
                <a:ea typeface="Calibri" panose="020F0502020204030204" pitchFamily="34" charset="0"/>
                <a:cs typeface="Times New Roman" panose="02020603050405020304" pitchFamily="18" charset="0"/>
              </a:rPr>
              <a:t>древесных </a:t>
            </a:r>
            <a:r>
              <a:rPr lang="ru-RU" sz="1100" u="sng" dirty="0" err="1">
                <a:latin typeface="Times New Roman" panose="02020603050405020304" pitchFamily="18" charset="0"/>
                <a:ea typeface="Calibri" panose="020F0502020204030204" pitchFamily="34" charset="0"/>
                <a:cs typeface="Times New Roman" panose="02020603050405020304" pitchFamily="18" charset="0"/>
              </a:rPr>
              <a:t>пеллет</a:t>
            </a:r>
            <a:r>
              <a:rPr lang="ru-RU" sz="1100" u="sng" dirty="0">
                <a:latin typeface="Times New Roman" panose="02020603050405020304" pitchFamily="18" charset="0"/>
                <a:ea typeface="Calibri" panose="020F0502020204030204" pitchFamily="34" charset="0"/>
                <a:cs typeface="Times New Roman" panose="02020603050405020304" pitchFamily="18" charset="0"/>
              </a:rPr>
              <a:t> </a:t>
            </a:r>
            <a:r>
              <a:rPr lang="ru-RU" sz="1100" dirty="0">
                <a:latin typeface="Times New Roman" panose="02020603050405020304" pitchFamily="18" charset="0"/>
                <a:ea typeface="Calibri" panose="020F0502020204030204" pitchFamily="34" charset="0"/>
                <a:cs typeface="Times New Roman" panose="02020603050405020304" pitchFamily="18" charset="0"/>
              </a:rPr>
              <a:t>в России:</a:t>
            </a:r>
          </a:p>
          <a:p>
            <a:pPr algn="just">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С 2010-2012 года – активный рост </a:t>
            </a:r>
            <a:r>
              <a:rPr lang="ru-RU" sz="1100" dirty="0" err="1">
                <a:latin typeface="Times New Roman" panose="02020603050405020304" pitchFamily="18" charset="0"/>
                <a:ea typeface="Calibri" panose="020F0502020204030204" pitchFamily="34" charset="0"/>
                <a:cs typeface="Times New Roman" panose="02020603050405020304" pitchFamily="18" charset="0"/>
              </a:rPr>
              <a:t>пеллетных</a:t>
            </a:r>
            <a:r>
              <a:rPr lang="ru-RU" sz="1100" dirty="0">
                <a:latin typeface="Times New Roman" panose="02020603050405020304" pitchFamily="18" charset="0"/>
                <a:ea typeface="Calibri" panose="020F0502020204030204" pitchFamily="34" charset="0"/>
                <a:cs typeface="Times New Roman" panose="02020603050405020304" pitchFamily="18" charset="0"/>
              </a:rPr>
              <a:t> производств; к концу 2010-х – началу 2020-х – выход в России в число ведущих мировых производителей и экспортёров </a:t>
            </a:r>
            <a:r>
              <a:rPr lang="ru-RU" sz="1100" dirty="0" err="1">
                <a:latin typeface="Times New Roman" panose="02020603050405020304" pitchFamily="18" charset="0"/>
                <a:ea typeface="Calibri" panose="020F0502020204030204" pitchFamily="34" charset="0"/>
                <a:cs typeface="Times New Roman" panose="02020603050405020304" pitchFamily="18" charset="0"/>
              </a:rPr>
              <a:t>пеллет</a:t>
            </a:r>
            <a:r>
              <a:rPr lang="ru-RU" sz="1100" dirty="0">
                <a:latin typeface="Times New Roman" panose="02020603050405020304" pitchFamily="18" charset="0"/>
                <a:ea typeface="Calibri" panose="020F0502020204030204" pitchFamily="34" charset="0"/>
                <a:cs typeface="Times New Roman" panose="02020603050405020304" pitchFamily="18" charset="0"/>
              </a:rPr>
              <a:t>. Объём производства древесных </a:t>
            </a:r>
            <a:r>
              <a:rPr lang="ru-RU" sz="1100" dirty="0" err="1">
                <a:latin typeface="Times New Roman" panose="02020603050405020304" pitchFamily="18" charset="0"/>
                <a:ea typeface="Calibri" panose="020F0502020204030204" pitchFamily="34" charset="0"/>
                <a:cs typeface="Times New Roman" panose="02020603050405020304" pitchFamily="18" charset="0"/>
              </a:rPr>
              <a:t>пеллет</a:t>
            </a:r>
            <a:r>
              <a:rPr lang="ru-RU" sz="1100" dirty="0">
                <a:latin typeface="Times New Roman" panose="02020603050405020304" pitchFamily="18" charset="0"/>
                <a:ea typeface="Calibri" panose="020F0502020204030204" pitchFamily="34" charset="0"/>
                <a:cs typeface="Times New Roman" panose="02020603050405020304" pitchFamily="18" charset="0"/>
              </a:rPr>
              <a:t> в 2021 году составил 2,4 млн. тонн (из них 85% шло на экспорт): «</a:t>
            </a:r>
            <a:r>
              <a:rPr lang="ru-RU" sz="1100" b="0" i="1" dirty="0">
                <a:solidFill>
                  <a:srgbClr val="222222"/>
                </a:solidFill>
                <a:effectLst/>
                <a:latin typeface="Times New Roman" panose="02020603050405020304" pitchFamily="18" charset="0"/>
                <a:cs typeface="Times New Roman" panose="02020603050405020304" pitchFamily="18" charset="0"/>
              </a:rPr>
              <a:t>Уже сейчас по официальным данным Россия является одним из крупнейших мировых производителей топливных </a:t>
            </a:r>
            <a:r>
              <a:rPr lang="ru-RU" sz="1100" b="0" i="1" dirty="0" err="1">
                <a:solidFill>
                  <a:srgbClr val="222222"/>
                </a:solidFill>
                <a:effectLst/>
                <a:latin typeface="Times New Roman" panose="02020603050405020304" pitchFamily="18" charset="0"/>
                <a:cs typeface="Times New Roman" panose="02020603050405020304" pitchFamily="18" charset="0"/>
              </a:rPr>
              <a:t>пеллет</a:t>
            </a:r>
            <a:r>
              <a:rPr lang="ru-RU" sz="1100" b="0" i="1" dirty="0">
                <a:solidFill>
                  <a:srgbClr val="222222"/>
                </a:solidFill>
                <a:effectLst/>
                <a:latin typeface="Times New Roman" panose="02020603050405020304" pitchFamily="18" charset="0"/>
                <a:cs typeface="Times New Roman" panose="02020603050405020304" pitchFamily="18" charset="0"/>
              </a:rPr>
              <a:t> (входит в ТОП-5), ее доля в глобальном объеме производства составляет около 6%. Кроме того, Россия находится на 4 месте по объему экспорта с долей на общемировом рынке в 7,6% (FAO/UNECE, 2020). Российский рынок </a:t>
            </a:r>
            <a:r>
              <a:rPr lang="ru-RU" sz="1100" b="0" i="1" dirty="0" err="1">
                <a:solidFill>
                  <a:srgbClr val="222222"/>
                </a:solidFill>
                <a:effectLst/>
                <a:latin typeface="Times New Roman" panose="02020603050405020304" pitchFamily="18" charset="0"/>
                <a:cs typeface="Times New Roman" panose="02020603050405020304" pitchFamily="18" charset="0"/>
              </a:rPr>
              <a:t>пеллет</a:t>
            </a:r>
            <a:r>
              <a:rPr lang="ru-RU" sz="1100" b="0" i="1" dirty="0">
                <a:solidFill>
                  <a:srgbClr val="222222"/>
                </a:solidFill>
                <a:effectLst/>
                <a:latin typeface="Times New Roman" panose="02020603050405020304" pitchFamily="18" charset="0"/>
                <a:cs typeface="Times New Roman" panose="02020603050405020304" pitchFamily="18" charset="0"/>
              </a:rPr>
              <a:t> экспортоориентирован: 85% производимого объема реализуется на внешний рынок</a:t>
            </a:r>
            <a:r>
              <a:rPr lang="ru-RU" sz="1100" b="0" i="0" dirty="0">
                <a:solidFill>
                  <a:srgbClr val="222222"/>
                </a:solidFill>
                <a:effectLst/>
                <a:latin typeface="Times New Roman" panose="02020603050405020304" pitchFamily="18" charset="0"/>
                <a:cs typeface="Times New Roman" panose="02020603050405020304" pitchFamily="18" charset="0"/>
              </a:rPr>
              <a:t>» (</a:t>
            </a:r>
            <a:r>
              <a:rPr lang="en-US" sz="1100" b="0" i="0" dirty="0">
                <a:solidFill>
                  <a:srgbClr val="222222"/>
                </a:solidFill>
                <a:effectLst/>
                <a:latin typeface="Times New Roman" panose="02020603050405020304" pitchFamily="18" charset="0"/>
                <a:cs typeface="Times New Roman" panose="02020603050405020304" pitchFamily="18" charset="0"/>
                <a:hlinkClick r:id="rId5"/>
              </a:rPr>
              <a:t>https://lpk-sibiri.ru/bioenergetics/pellet-plants/kak-skoro-rossiya-stanet-krupnejshim-mirovym-postavshhikom-pellet-v-mire/</a:t>
            </a:r>
            <a:r>
              <a:rPr lang="en-US" sz="1100" b="0" i="0" dirty="0">
                <a:solidFill>
                  <a:srgbClr val="222222"/>
                </a:solidFill>
                <a:effectLst/>
                <a:latin typeface="Times New Roman" panose="02020603050405020304" pitchFamily="18" charset="0"/>
                <a:cs typeface="Times New Roman" panose="02020603050405020304" pitchFamily="18" charset="0"/>
              </a:rPr>
              <a:t>) </a:t>
            </a:r>
          </a:p>
          <a:p>
            <a:pPr algn="just">
              <a:spcAft>
                <a:spcPts val="0"/>
              </a:spcAft>
            </a:pPr>
            <a:r>
              <a:rPr lang="ru-RU" sz="1100" b="0" i="0" dirty="0">
                <a:solidFill>
                  <a:srgbClr val="222222"/>
                </a:solidFill>
                <a:effectLst/>
                <a:latin typeface="Times New Roman" panose="02020603050405020304" pitchFamily="18" charset="0"/>
                <a:cs typeface="Times New Roman" panose="02020603050405020304" pitchFamily="18" charset="0"/>
              </a:rPr>
              <a:t>Однако с 2022 года производство древесных </a:t>
            </a:r>
            <a:r>
              <a:rPr lang="ru-RU" sz="1100" b="0" i="0" dirty="0" err="1">
                <a:solidFill>
                  <a:srgbClr val="222222"/>
                </a:solidFill>
                <a:effectLst/>
                <a:latin typeface="Times New Roman" panose="02020603050405020304" pitchFamily="18" charset="0"/>
                <a:cs typeface="Times New Roman" panose="02020603050405020304" pitchFamily="18" charset="0"/>
              </a:rPr>
              <a:t>пеллет</a:t>
            </a:r>
            <a:r>
              <a:rPr lang="ru-RU" sz="1100" b="0" i="0" dirty="0">
                <a:solidFill>
                  <a:srgbClr val="222222"/>
                </a:solidFill>
                <a:effectLst/>
                <a:latin typeface="Times New Roman" panose="02020603050405020304" pitchFamily="18" charset="0"/>
                <a:cs typeface="Times New Roman" panose="02020603050405020304" pitchFamily="18" charset="0"/>
              </a:rPr>
              <a:t> резко снижается – до 2,1 млн. тонн в 2022, менее 1,5 млн. тонн в 2023 и 0,4 млн. тонн за январь – апрель 2024. </a:t>
            </a:r>
            <a:r>
              <a:rPr lang="ru-RU" sz="1100" dirty="0">
                <a:solidFill>
                  <a:srgbClr val="222222"/>
                </a:solidFill>
                <a:latin typeface="Times New Roman" panose="02020603050405020304" pitchFamily="18" charset="0"/>
                <a:cs typeface="Times New Roman" panose="02020603050405020304" pitchFamily="18" charset="0"/>
              </a:rPr>
              <a:t>Наиболее резкое падение – в СЗФО; некоторый рост – в ПФО и ДВФО. </a:t>
            </a:r>
            <a:endParaRPr lang="ru-RU" sz="1100" b="0" i="0" dirty="0">
              <a:solidFill>
                <a:srgbClr val="222222"/>
              </a:solidFill>
              <a:effectLst/>
              <a:latin typeface="Times New Roman" panose="02020603050405020304" pitchFamily="18" charset="0"/>
              <a:cs typeface="Times New Roman" panose="02020603050405020304" pitchFamily="18" charset="0"/>
            </a:endParaRPr>
          </a:p>
          <a:p>
            <a:pPr algn="just">
              <a:spcAft>
                <a:spcPts val="0"/>
              </a:spcAft>
            </a:pPr>
            <a:r>
              <a:rPr lang="ru-RU"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Стимулирующие меры со стороны правительства и регионов – перевод котельных на </a:t>
            </a:r>
            <a:r>
              <a:rPr lang="ru-RU" sz="11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пеллеты</a:t>
            </a:r>
            <a:r>
              <a:rPr lang="ru-RU" sz="11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A6EBD2D-B80B-4E37-813F-5881F602C596}"/>
              </a:ext>
            </a:extLst>
          </p:cNvPr>
          <p:cNvSpPr txBox="1"/>
          <p:nvPr/>
        </p:nvSpPr>
        <p:spPr>
          <a:xfrm>
            <a:off x="0" y="6304002"/>
            <a:ext cx="11991035" cy="553998"/>
          </a:xfrm>
          <a:prstGeom prst="rect">
            <a:avLst/>
          </a:prstGeom>
          <a:noFill/>
        </p:spPr>
        <p:txBody>
          <a:bodyPr wrap="square">
            <a:spAutoFit/>
          </a:bodyPr>
          <a:lstStyle/>
          <a:p>
            <a:pPr algn="just">
              <a:spcAft>
                <a:spcPts val="0"/>
              </a:spcAft>
            </a:pPr>
            <a:r>
              <a:rPr lang="ru-RU" sz="1000" i="1" dirty="0">
                <a:latin typeface="Times New Roman" panose="02020603050405020304" pitchFamily="18" charset="0"/>
                <a:ea typeface="Calibri" panose="020F0502020204030204" pitchFamily="34" charset="0"/>
                <a:cs typeface="Times New Roman" panose="02020603050405020304" pitchFamily="18" charset="0"/>
              </a:rPr>
              <a:t>Дополнительная литература: </a:t>
            </a:r>
            <a:endParaRPr lang="en-US" sz="1000" i="1"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ru-RU" sz="1000" b="1" dirty="0" err="1">
                <a:latin typeface="Times New Roman" panose="02020603050405020304" pitchFamily="18" charset="0"/>
                <a:ea typeface="Calibri" panose="020F0502020204030204" pitchFamily="34" charset="0"/>
                <a:cs typeface="Times New Roman" panose="02020603050405020304" pitchFamily="18" charset="0"/>
              </a:rPr>
              <a:t>Кархова</a:t>
            </a:r>
            <a:r>
              <a:rPr lang="ru-RU" sz="1000" b="1" dirty="0">
                <a:latin typeface="Times New Roman" panose="02020603050405020304" pitchFamily="18" charset="0"/>
                <a:ea typeface="Calibri" panose="020F0502020204030204" pitchFamily="34" charset="0"/>
                <a:cs typeface="Times New Roman" panose="02020603050405020304" pitchFamily="18" charset="0"/>
              </a:rPr>
              <a:t> С.А. Состояние отрасли производства древесных </a:t>
            </a:r>
            <a:r>
              <a:rPr lang="ru-RU" sz="1000" b="1" dirty="0" err="1">
                <a:latin typeface="Times New Roman" panose="02020603050405020304" pitchFamily="18" charset="0"/>
                <a:ea typeface="Calibri" panose="020F0502020204030204" pitchFamily="34" charset="0"/>
                <a:cs typeface="Times New Roman" panose="02020603050405020304" pitchFamily="18" charset="0"/>
              </a:rPr>
              <a:t>пеллет</a:t>
            </a:r>
            <a:r>
              <a:rPr lang="ru-RU" sz="1000" b="1" dirty="0">
                <a:latin typeface="Times New Roman" panose="02020603050405020304" pitchFamily="18" charset="0"/>
                <a:ea typeface="Calibri" panose="020F0502020204030204" pitchFamily="34" charset="0"/>
                <a:cs typeface="Times New Roman" panose="02020603050405020304" pitchFamily="18" charset="0"/>
              </a:rPr>
              <a:t> Российской Федерации в условиях санкционных запретов</a:t>
            </a:r>
            <a:r>
              <a:rPr lang="ru-RU" sz="1000" dirty="0">
                <a:latin typeface="Times New Roman" panose="02020603050405020304" pitchFamily="18" charset="0"/>
                <a:ea typeface="Calibri" panose="020F0502020204030204" pitchFamily="34" charset="0"/>
                <a:cs typeface="Times New Roman" panose="02020603050405020304" pitchFamily="18" charset="0"/>
              </a:rPr>
              <a:t> // Фундаментальные исследования. – 2024. - №7, с. 88-94</a:t>
            </a: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ru-RU" sz="1000" b="1" dirty="0">
                <a:latin typeface="Times New Roman" panose="02020603050405020304" pitchFamily="18" charset="0"/>
                <a:ea typeface="Calibri" panose="020F0502020204030204" pitchFamily="34" charset="0"/>
                <a:cs typeface="Times New Roman" panose="02020603050405020304" pitchFamily="18" charset="0"/>
              </a:rPr>
              <a:t>Берёзкин М. Ю., Дегтярев К. С., Синюгин О. А. Оценка потенциала местных возобновляемых энергетических ресурсов Архангельской области </a:t>
            </a:r>
            <a:r>
              <a:rPr lang="ru-RU" sz="1000" b="0" i="0" dirty="0">
                <a:solidFill>
                  <a:srgbClr val="222222"/>
                </a:solidFill>
                <a:effectLst/>
                <a:latin typeface="Times New Roman" panose="02020603050405020304" pitchFamily="18" charset="0"/>
                <a:cs typeface="Times New Roman" panose="02020603050405020304" pitchFamily="18" charset="0"/>
              </a:rPr>
              <a:t>// </a:t>
            </a:r>
            <a:r>
              <a:rPr lang="ru-RU" sz="1000" dirty="0">
                <a:latin typeface="Times New Roman" panose="02020603050405020304" pitchFamily="18" charset="0"/>
                <a:ea typeface="Calibri" panose="020F0502020204030204" pitchFamily="34" charset="0"/>
                <a:cs typeface="Times New Roman" panose="02020603050405020304" pitchFamily="18" charset="0"/>
              </a:rPr>
              <a:t>Арктика и Антарктика. — 2024. — № 4. — </a:t>
            </a:r>
            <a:r>
              <a:rPr lang="en-US" sz="1000" dirty="0">
                <a:latin typeface="Times New Roman" panose="02020603050405020304" pitchFamily="18" charset="0"/>
                <a:ea typeface="Calibri" panose="020F0502020204030204" pitchFamily="34" charset="0"/>
                <a:cs typeface="Times New Roman" panose="02020603050405020304" pitchFamily="18" charset="0"/>
              </a:rPr>
              <a:t>c</a:t>
            </a:r>
            <a:r>
              <a:rPr lang="ru-RU" sz="1000" dirty="0">
                <a:latin typeface="Times New Roman" panose="02020603050405020304" pitchFamily="18" charset="0"/>
                <a:ea typeface="Calibri" panose="020F0502020204030204" pitchFamily="34" charset="0"/>
                <a:cs typeface="Times New Roman" panose="02020603050405020304" pitchFamily="18" charset="0"/>
              </a:rPr>
              <a:t>. 24–40. </a:t>
            </a:r>
          </a:p>
        </p:txBody>
      </p:sp>
      <p:sp>
        <p:nvSpPr>
          <p:cNvPr id="12" name="TextBox 11">
            <a:extLst>
              <a:ext uri="{FF2B5EF4-FFF2-40B4-BE49-F238E27FC236}">
                <a16:creationId xmlns:a16="http://schemas.microsoft.com/office/drawing/2014/main" id="{D1F147E5-83CE-4BA1-AC3D-0187E466ED29}"/>
              </a:ext>
            </a:extLst>
          </p:cNvPr>
          <p:cNvSpPr txBox="1"/>
          <p:nvPr/>
        </p:nvSpPr>
        <p:spPr>
          <a:xfrm>
            <a:off x="3422071" y="4094715"/>
            <a:ext cx="8407595" cy="1107996"/>
          </a:xfrm>
          <a:prstGeom prst="rect">
            <a:avLst/>
          </a:prstGeom>
          <a:noFill/>
        </p:spPr>
        <p:txBody>
          <a:bodyPr wrap="square">
            <a:spAutoFit/>
          </a:bodyPr>
          <a:lstStyle/>
          <a:p>
            <a:pPr algn="just">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Заготовка </a:t>
            </a:r>
            <a:r>
              <a:rPr lang="ru-RU" sz="1100" u="sng" dirty="0">
                <a:latin typeface="Times New Roman" panose="02020603050405020304" pitchFamily="18" charset="0"/>
                <a:ea typeface="Calibri" panose="020F0502020204030204" pitchFamily="34" charset="0"/>
                <a:cs typeface="Times New Roman" panose="02020603050405020304" pitchFamily="18" charset="0"/>
              </a:rPr>
              <a:t>дров</a:t>
            </a:r>
            <a:r>
              <a:rPr lang="ru-RU" sz="11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В 2023 году в России заготовлено 16 млн. </a:t>
            </a:r>
            <a:r>
              <a:rPr lang="ru-RU" sz="1100" dirty="0" err="1">
                <a:latin typeface="Times New Roman" panose="02020603050405020304" pitchFamily="18" charset="0"/>
                <a:ea typeface="Calibri" panose="020F0502020204030204" pitchFamily="34" charset="0"/>
                <a:cs typeface="Times New Roman" panose="02020603050405020304" pitchFamily="18" charset="0"/>
              </a:rPr>
              <a:t>куб.м</a:t>
            </a:r>
            <a:r>
              <a:rPr lang="ru-RU" sz="1100" dirty="0">
                <a:latin typeface="Times New Roman" panose="02020603050405020304" pitchFamily="18" charset="0"/>
                <a:ea typeface="Calibri" panose="020F0502020204030204" pitchFamily="34" charset="0"/>
                <a:cs typeface="Times New Roman" panose="02020603050405020304" pitchFamily="18" charset="0"/>
              </a:rPr>
              <a:t>. дров, что на 35% выше, чем в 2022 году (</a:t>
            </a:r>
            <a:r>
              <a:rPr lang="en-US" sz="1100" dirty="0">
                <a:latin typeface="Times New Roman" panose="02020603050405020304" pitchFamily="18" charset="0"/>
                <a:ea typeface="Calibri" panose="020F0502020204030204" pitchFamily="34" charset="0"/>
                <a:cs typeface="Times New Roman" panose="02020603050405020304" pitchFamily="18" charset="0"/>
                <a:hlinkClick r:id="rId6"/>
              </a:rPr>
              <a:t>https://roslesinforg.ru/news/all/roslesinforg-v-etom-godu-rossiyane-zakupili-4-mln-gruzovikov-drov</a:t>
            </a:r>
            <a:r>
              <a:rPr lang="ru-RU" sz="1100" dirty="0">
                <a:latin typeface="Times New Roman" panose="02020603050405020304" pitchFamily="18" charset="0"/>
                <a:ea typeface="Calibri" panose="020F0502020204030204" pitchFamily="34" charset="0"/>
                <a:cs typeface="Times New Roman" panose="02020603050405020304" pitchFamily="18" charset="0"/>
              </a:rPr>
              <a:t>) и = 9% от всего объёма лесозаготовок; лидер по заготовкам дров - Вологодская область -  почти 1 млн. </a:t>
            </a:r>
            <a:r>
              <a:rPr lang="ru-RU" sz="1100" dirty="0" err="1">
                <a:latin typeface="Times New Roman" panose="02020603050405020304" pitchFamily="18" charset="0"/>
                <a:ea typeface="Calibri" panose="020F0502020204030204" pitchFamily="34" charset="0"/>
                <a:cs typeface="Times New Roman" panose="02020603050405020304" pitchFamily="18" charset="0"/>
              </a:rPr>
              <a:t>куб.м</a:t>
            </a:r>
            <a:r>
              <a:rPr lang="ru-RU" sz="1100" dirty="0">
                <a:latin typeface="Times New Roman" panose="02020603050405020304" pitchFamily="18" charset="0"/>
                <a:ea typeface="Calibri" panose="020F0502020204030204" pitchFamily="34" charset="0"/>
                <a:cs typeface="Times New Roman" panose="02020603050405020304" pitchFamily="18" charset="0"/>
              </a:rPr>
              <a:t>. (</a:t>
            </a:r>
            <a:r>
              <a:rPr lang="en-US" sz="1100" dirty="0">
                <a:latin typeface="Times New Roman" panose="02020603050405020304" pitchFamily="18" charset="0"/>
                <a:ea typeface="Calibri" panose="020F0502020204030204" pitchFamily="34" charset="0"/>
                <a:cs typeface="Times New Roman" panose="02020603050405020304" pitchFamily="18" charset="0"/>
                <a:hlinkClick r:id="rId7"/>
              </a:rPr>
              <a:t>https://vo.rbc.ru/vo/12/02/2024/65ca1f949a79473011ad4f3f</a:t>
            </a:r>
            <a:r>
              <a:rPr lang="ru-RU" sz="1100" dirty="0">
                <a:latin typeface="Times New Roman" panose="02020603050405020304" pitchFamily="18" charset="0"/>
                <a:ea typeface="Calibri" panose="020F0502020204030204" pitchFamily="34" charset="0"/>
                <a:cs typeface="Times New Roman" panose="02020603050405020304" pitchFamily="18" charset="0"/>
              </a:rPr>
              <a:t>), при общем объёме лесозаготовок в области 14 млн. </a:t>
            </a:r>
            <a:r>
              <a:rPr lang="ru-RU" sz="1100" dirty="0" err="1">
                <a:latin typeface="Times New Roman" panose="02020603050405020304" pitchFamily="18" charset="0"/>
                <a:ea typeface="Calibri" panose="020F0502020204030204" pitchFamily="34" charset="0"/>
                <a:cs typeface="Times New Roman" panose="02020603050405020304" pitchFamily="18" charset="0"/>
              </a:rPr>
              <a:t>куб.м</a:t>
            </a:r>
            <a:r>
              <a:rPr lang="ru-RU" sz="1100" dirty="0">
                <a:latin typeface="Times New Roman" panose="02020603050405020304" pitchFamily="18" charset="0"/>
                <a:ea typeface="Calibri" panose="020F0502020204030204" pitchFamily="34" charset="0"/>
                <a:cs typeface="Times New Roman" panose="02020603050405020304" pitchFamily="18" charset="0"/>
              </a:rPr>
              <a:t>. В пятерке лидеров были также Карелия (821 тыс. куб.), Пермский край (820 тыс. куб.), Приморский край (782 тыс. куб.) и Архангельская область (686 тыс. </a:t>
            </a:r>
            <a:r>
              <a:rPr lang="ru-RU" sz="1100" dirty="0" err="1">
                <a:latin typeface="Times New Roman" panose="02020603050405020304" pitchFamily="18" charset="0"/>
                <a:ea typeface="Calibri" panose="020F0502020204030204" pitchFamily="34" charset="0"/>
                <a:cs typeface="Times New Roman" panose="02020603050405020304" pitchFamily="18" charset="0"/>
              </a:rPr>
              <a:t>куб.м</a:t>
            </a:r>
            <a:r>
              <a:rPr lang="ru-RU" sz="1100" dirty="0">
                <a:latin typeface="Times New Roman" panose="02020603050405020304" pitchFamily="18" charset="0"/>
                <a:ea typeface="Calibri" panose="020F0502020204030204" pitchFamily="34" charset="0"/>
                <a:cs typeface="Times New Roman" panose="02020603050405020304" pitchFamily="18" charset="0"/>
              </a:rPr>
              <a:t>).</a:t>
            </a:r>
            <a:r>
              <a:rPr lang="en-US" sz="1100" dirty="0">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61EDED5B-6037-43B3-9CD6-6604DB18AFC2}"/>
              </a:ext>
            </a:extLst>
          </p:cNvPr>
          <p:cNvSpPr txBox="1"/>
          <p:nvPr/>
        </p:nvSpPr>
        <p:spPr>
          <a:xfrm>
            <a:off x="3406588" y="5145510"/>
            <a:ext cx="8407595" cy="1107996"/>
          </a:xfrm>
          <a:prstGeom prst="rect">
            <a:avLst/>
          </a:prstGeom>
          <a:noFill/>
        </p:spPr>
        <p:txBody>
          <a:bodyPr wrap="square">
            <a:spAutoFit/>
          </a:bodyPr>
          <a:lstStyle/>
          <a:p>
            <a:pPr algn="just">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Потребление дров и </a:t>
            </a:r>
            <a:r>
              <a:rPr lang="ru-RU" sz="1100" dirty="0" err="1">
                <a:latin typeface="Times New Roman" panose="02020603050405020304" pitchFamily="18" charset="0"/>
                <a:ea typeface="Calibri" panose="020F0502020204030204" pitchFamily="34" charset="0"/>
                <a:cs typeface="Times New Roman" panose="02020603050405020304" pitchFamily="18" charset="0"/>
              </a:rPr>
              <a:t>пеллет</a:t>
            </a:r>
            <a:r>
              <a:rPr lang="ru-RU" sz="1100" dirty="0">
                <a:latin typeface="Times New Roman" panose="02020603050405020304" pitchFamily="18" charset="0"/>
                <a:ea typeface="Calibri" panose="020F0502020204030204" pitchFamily="34" charset="0"/>
                <a:cs typeface="Times New Roman" panose="02020603050405020304" pitchFamily="18" charset="0"/>
              </a:rPr>
              <a:t> в других лесных странах (</a:t>
            </a:r>
            <a:r>
              <a:rPr lang="ru-RU" sz="1100" dirty="0" err="1">
                <a:latin typeface="Times New Roman" panose="02020603050405020304" pitchFamily="18" charset="0"/>
                <a:ea typeface="Calibri" panose="020F0502020204030204" pitchFamily="34" charset="0"/>
                <a:cs typeface="Times New Roman" panose="02020603050405020304" pitchFamily="18" charset="0"/>
              </a:rPr>
              <a:t>куб.м</a:t>
            </a:r>
            <a:r>
              <a:rPr lang="ru-RU" sz="1100" dirty="0">
                <a:latin typeface="Times New Roman" panose="02020603050405020304" pitchFamily="18" charset="0"/>
                <a:ea typeface="Calibri" panose="020F0502020204030204" pitchFamily="34" charset="0"/>
                <a:cs typeface="Times New Roman" panose="02020603050405020304" pitchFamily="18" charset="0"/>
              </a:rPr>
              <a:t>. в год): Финляндия – 5 млн. </a:t>
            </a:r>
            <a:r>
              <a:rPr lang="ru-RU" sz="1100" dirty="0" err="1">
                <a:latin typeface="Times New Roman" panose="02020603050405020304" pitchFamily="18" charset="0"/>
                <a:ea typeface="Calibri" panose="020F0502020204030204" pitchFamily="34" charset="0"/>
                <a:cs typeface="Times New Roman" panose="02020603050405020304" pitchFamily="18" charset="0"/>
              </a:rPr>
              <a:t>куб.м</a:t>
            </a:r>
            <a:r>
              <a:rPr lang="ru-RU" sz="1100" dirty="0">
                <a:latin typeface="Times New Roman" panose="02020603050405020304" pitchFamily="18" charset="0"/>
                <a:ea typeface="Calibri" panose="020F0502020204030204" pitchFamily="34" charset="0"/>
                <a:cs typeface="Times New Roman" panose="02020603050405020304" pitchFamily="18" charset="0"/>
              </a:rPr>
              <a:t>. (на душу населения – примерно столько же, сколько в Вологодской обл.; </a:t>
            </a:r>
            <a:r>
              <a:rPr lang="en-US" sz="1100" dirty="0">
                <a:latin typeface="Times New Roman" panose="02020603050405020304" pitchFamily="18" charset="0"/>
                <a:ea typeface="Calibri" panose="020F0502020204030204" pitchFamily="34" charset="0"/>
                <a:cs typeface="Times New Roman" panose="02020603050405020304" pitchFamily="18" charset="0"/>
                <a:hlinkClick r:id="rId8"/>
              </a:rPr>
              <a:t>https://www.hsy.fi/en/burn-wood-cleanly/acquiring-firewood/buying-firewood/</a:t>
            </a:r>
            <a:r>
              <a:rPr lang="ru-RU" sz="1100" dirty="0">
                <a:latin typeface="Times New Roman" panose="02020603050405020304" pitchFamily="18" charset="0"/>
                <a:ea typeface="Calibri" panose="020F0502020204030204" pitchFamily="34" charset="0"/>
                <a:cs typeface="Times New Roman" panose="02020603050405020304" pitchFamily="18" charset="0"/>
              </a:rPr>
              <a:t>); производство </a:t>
            </a:r>
            <a:r>
              <a:rPr lang="ru-RU" sz="1100" dirty="0" err="1">
                <a:latin typeface="Times New Roman" panose="02020603050405020304" pitchFamily="18" charset="0"/>
                <a:ea typeface="Calibri" panose="020F0502020204030204" pitchFamily="34" charset="0"/>
                <a:cs typeface="Times New Roman" panose="02020603050405020304" pitchFamily="18" charset="0"/>
              </a:rPr>
              <a:t>пеллет</a:t>
            </a:r>
            <a:r>
              <a:rPr lang="ru-RU" sz="1100" dirty="0">
                <a:latin typeface="Times New Roman" panose="02020603050405020304" pitchFamily="18" charset="0"/>
                <a:ea typeface="Calibri" panose="020F0502020204030204" pitchFamily="34" charset="0"/>
                <a:cs typeface="Times New Roman" panose="02020603050405020304" pitchFamily="18" charset="0"/>
              </a:rPr>
              <a:t> в Финляндии – 350-400 тыс. тонн (</a:t>
            </a:r>
            <a:r>
              <a:rPr lang="en-US" sz="1100" dirty="0">
                <a:latin typeface="Times New Roman" panose="02020603050405020304" pitchFamily="18" charset="0"/>
                <a:ea typeface="Calibri" panose="020F0502020204030204" pitchFamily="34" charset="0"/>
                <a:cs typeface="Times New Roman" panose="02020603050405020304" pitchFamily="18" charset="0"/>
                <a:hlinkClick r:id="rId9"/>
              </a:rPr>
              <a:t>https://lesprominform.ru/news.html?id=17338</a:t>
            </a:r>
            <a:r>
              <a:rPr lang="ru-RU" sz="1100" dirty="0">
                <a:latin typeface="Times New Roman" panose="02020603050405020304" pitchFamily="18" charset="0"/>
                <a:ea typeface="Calibri" panose="020F0502020204030204" pitchFamily="34" charset="0"/>
                <a:cs typeface="Times New Roman" panose="02020603050405020304" pitchFamily="18" charset="0"/>
              </a:rPr>
              <a:t>) , плюс почти 200 тыс. тонн – импорт из России (в 2021 году); в Швеции – также около 5 млн. </a:t>
            </a:r>
            <a:r>
              <a:rPr lang="ru-RU" sz="1100" dirty="0" err="1">
                <a:latin typeface="Times New Roman" panose="02020603050405020304" pitchFamily="18" charset="0"/>
                <a:ea typeface="Calibri" panose="020F0502020204030204" pitchFamily="34" charset="0"/>
                <a:cs typeface="Times New Roman" panose="02020603050405020304" pitchFamily="18" charset="0"/>
              </a:rPr>
              <a:t>куб.м</a:t>
            </a:r>
            <a:r>
              <a:rPr lang="ru-RU" sz="1100" dirty="0">
                <a:latin typeface="Times New Roman" panose="02020603050405020304" pitchFamily="18" charset="0"/>
                <a:ea typeface="Calibri" panose="020F0502020204030204" pitchFamily="34" charset="0"/>
                <a:cs typeface="Times New Roman" panose="02020603050405020304" pitchFamily="18" charset="0"/>
              </a:rPr>
              <a:t>. дров (</a:t>
            </a:r>
            <a:r>
              <a:rPr lang="en-US" sz="1100" dirty="0">
                <a:latin typeface="Times New Roman" panose="02020603050405020304" pitchFamily="18" charset="0"/>
                <a:ea typeface="Calibri" panose="020F0502020204030204" pitchFamily="34" charset="0"/>
                <a:cs typeface="Times New Roman" panose="02020603050405020304" pitchFamily="18" charset="0"/>
                <a:hlinkClick r:id="rId10"/>
              </a:rPr>
              <a:t>https://histecon.fas.harvard.edu/energyhistory/data/Kander%20EnergyConsumptionSweden.pdf</a:t>
            </a:r>
            <a:r>
              <a:rPr lang="ru-RU" sz="1100" dirty="0">
                <a:latin typeface="Times New Roman" panose="02020603050405020304" pitchFamily="18" charset="0"/>
                <a:ea typeface="Calibri" panose="020F0502020204030204" pitchFamily="34" charset="0"/>
                <a:cs typeface="Times New Roman" panose="02020603050405020304" pitchFamily="18" charset="0"/>
              </a:rPr>
              <a:t>) и 1,8 млн. тонн </a:t>
            </a:r>
            <a:r>
              <a:rPr lang="ru-RU" sz="1100" dirty="0" err="1">
                <a:latin typeface="Times New Roman" panose="02020603050405020304" pitchFamily="18" charset="0"/>
                <a:ea typeface="Calibri" panose="020F0502020204030204" pitchFamily="34" charset="0"/>
                <a:cs typeface="Times New Roman" panose="02020603050405020304" pitchFamily="18" charset="0"/>
              </a:rPr>
              <a:t>пеллет</a:t>
            </a:r>
            <a:r>
              <a:rPr lang="ru-RU" sz="1100" dirty="0">
                <a:latin typeface="Times New Roman" panose="02020603050405020304" pitchFamily="18" charset="0"/>
                <a:ea typeface="Calibri" panose="020F0502020204030204" pitchFamily="34" charset="0"/>
                <a:cs typeface="Times New Roman" panose="02020603050405020304" pitchFamily="18" charset="0"/>
              </a:rPr>
              <a:t> (</a:t>
            </a:r>
            <a:r>
              <a:rPr lang="en-US" sz="1100" dirty="0">
                <a:latin typeface="Times New Roman" panose="02020603050405020304" pitchFamily="18" charset="0"/>
                <a:ea typeface="Calibri" panose="020F0502020204030204" pitchFamily="34" charset="0"/>
                <a:cs typeface="Times New Roman" panose="02020603050405020304" pitchFamily="18" charset="0"/>
                <a:hlinkClick r:id="rId11"/>
              </a:rPr>
              <a:t>https://bioenergyinternational.com/2022-a-record-year-for-swedish-pellet-production/</a:t>
            </a:r>
            <a:r>
              <a:rPr lang="ru-RU" sz="11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237599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90FB15-7C11-43E1-8736-B0A4FB39A153}"/>
              </a:ext>
            </a:extLst>
          </p:cNvPr>
          <p:cNvSpPr>
            <a:spLocks noGrp="1"/>
          </p:cNvSpPr>
          <p:nvPr>
            <p:ph type="title"/>
          </p:nvPr>
        </p:nvSpPr>
        <p:spPr>
          <a:xfrm>
            <a:off x="838200" y="0"/>
            <a:ext cx="10515600" cy="226546"/>
          </a:xfrm>
        </p:spPr>
        <p:txBody>
          <a:bodyPr>
            <a:normAutofit fontScale="90000"/>
          </a:bodyPr>
          <a:lstStyle/>
          <a:p>
            <a:pPr algn="ctr"/>
            <a:r>
              <a:rPr lang="ru-RU" sz="2000" b="1" dirty="0"/>
              <a:t>Древесные топливные гранулы (</a:t>
            </a:r>
            <a:r>
              <a:rPr lang="ru-RU" sz="2000" b="1" dirty="0" err="1"/>
              <a:t>пеллеты</a:t>
            </a:r>
            <a:r>
              <a:rPr lang="ru-RU" sz="2000" b="1" dirty="0"/>
              <a:t>) в школьном курсе географии </a:t>
            </a:r>
          </a:p>
        </p:txBody>
      </p:sp>
      <p:sp>
        <p:nvSpPr>
          <p:cNvPr id="4" name="Rectangle 1">
            <a:extLst>
              <a:ext uri="{FF2B5EF4-FFF2-40B4-BE49-F238E27FC236}">
                <a16:creationId xmlns:a16="http://schemas.microsoft.com/office/drawing/2014/main" id="{ED5BAB78-8D51-42DD-867C-405E0EB64915}"/>
              </a:ext>
            </a:extLst>
          </p:cNvPr>
          <p:cNvSpPr>
            <a:spLocks noChangeArrowheads="1"/>
          </p:cNvSpPr>
          <p:nvPr/>
        </p:nvSpPr>
        <p:spPr bwMode="auto">
          <a:xfrm>
            <a:off x="83128" y="180379"/>
            <a:ext cx="12108871"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Топливные </a:t>
            </a:r>
            <a:r>
              <a:rPr kumimoji="0" lang="ru-RU" altLang="ru-RU" sz="13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пеллеты</a:t>
            </a:r>
            <a:r>
              <a:rPr kumimoji="0" lang="ru-RU" altLang="ru-RU"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это гранулы или брикеты, произведённые из стружек-опилок, лузги от семечек. В основном используются как топливо. За 10 лет Россия стала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одним из ведущих мировых экспортёров топливных </a:t>
            </a:r>
            <a:r>
              <a:rPr kumimoji="0" lang="ru-RU" altLang="ru-RU" sz="13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пеллет</a:t>
            </a:r>
            <a:r>
              <a:rPr kumimoji="0" lang="ru-RU" altLang="ru-RU"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Эта отрасль производства изначально создавалась как экспортно-ориентированная: около 90% продукции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экспортируется. Основные предприятия отрасли сосредоточены в Ленинградской, Архангельской, Тверской, Новгородской, Вологодской областях, Красноярском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и Хабаровском краях  и Республике Карелия.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Какие преимущества с точки зрения учёных-экологов имеет использование </a:t>
            </a:r>
            <a:r>
              <a:rPr kumimoji="0" lang="ru-RU" altLang="ru-RU" sz="13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пеллет</a:t>
            </a:r>
            <a:r>
              <a:rPr kumimoji="0" lang="ru-RU" altLang="ru-RU" sz="13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ru-RU" altLang="ru-RU"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по сравнению с таким традиционным видом топлива, как уголь?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Укажите два преимущества. </a:t>
            </a:r>
          </a:p>
        </p:txBody>
      </p:sp>
      <p:sp>
        <p:nvSpPr>
          <p:cNvPr id="5" name="Rectangle 2">
            <a:extLst>
              <a:ext uri="{FF2B5EF4-FFF2-40B4-BE49-F238E27FC236}">
                <a16:creationId xmlns:a16="http://schemas.microsoft.com/office/drawing/2014/main" id="{AA33C524-26F3-4D5F-AEE2-837920A2957C}"/>
              </a:ext>
            </a:extLst>
          </p:cNvPr>
          <p:cNvSpPr>
            <a:spLocks noChangeArrowheads="1"/>
          </p:cNvSpPr>
          <p:nvPr/>
        </p:nvSpPr>
        <p:spPr bwMode="auto">
          <a:xfrm>
            <a:off x="2317515" y="1292721"/>
            <a:ext cx="373692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1" u="none" strike="noStrike" cap="none" normalizeH="0" baseline="0" dirty="0">
                <a:ln>
                  <a:noFill/>
                </a:ln>
                <a:solidFill>
                  <a:schemeClr val="tx1"/>
                </a:solidFill>
                <a:effectLst/>
                <a:latin typeface="Arial" panose="020B0604020202020204" pitchFamily="34" charset="0"/>
              </a:rPr>
              <a:t>Источник: </a:t>
            </a:r>
            <a:r>
              <a:rPr kumimoji="0" lang="ru-RU" altLang="ru-RU" sz="1000" b="0" i="1" u="none" strike="noStrike" cap="none" normalizeH="0" baseline="0" dirty="0">
                <a:ln>
                  <a:noFill/>
                </a:ln>
                <a:solidFill>
                  <a:schemeClr val="tx1"/>
                </a:solidFill>
                <a:effectLst/>
                <a:latin typeface="Arial" panose="020B0604020202020204" pitchFamily="34" charset="0"/>
                <a:hlinkClick r:id="rId2"/>
              </a:rPr>
              <a:t>ЕГЭ по географии 21.03.2018. Досрочная волна</a:t>
            </a:r>
            <a:endParaRPr kumimoji="0" lang="ru-RU" altLang="ru-RU" sz="1000" b="0" i="1"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2E9DC6AE-731A-46F9-826A-DE9B828D7172}"/>
              </a:ext>
            </a:extLst>
          </p:cNvPr>
          <p:cNvSpPr>
            <a:spLocks noChangeArrowheads="1"/>
          </p:cNvSpPr>
          <p:nvPr/>
        </p:nvSpPr>
        <p:spPr bwMode="auto">
          <a:xfrm>
            <a:off x="-1" y="1628631"/>
            <a:ext cx="12108873"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Что из перечисленного является примером рационального природопользования? Запишите цифры, под которыми указаны примеры рационального природопользования.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1.  Вырубка лесов на горных склонах.</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  Неполная очистка стоков водоёмких производств.</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  Рекультивация земель на месте карьеров, в которых велась добыча каменного угля.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  Использование резиновой крошки, полученной при переработке старых автомобильных шин, при создании дорожных покрытий.</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  Использование отходов лесной промышленности для производства топливных </a:t>
            </a:r>
            <a:r>
              <a:rPr kumimoji="0" lang="ru-RU" altLang="ru-RU"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пеллет</a:t>
            </a:r>
            <a:r>
              <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p:txBody>
      </p:sp>
      <p:sp>
        <p:nvSpPr>
          <p:cNvPr id="7" name="Rectangle 4">
            <a:extLst>
              <a:ext uri="{FF2B5EF4-FFF2-40B4-BE49-F238E27FC236}">
                <a16:creationId xmlns:a16="http://schemas.microsoft.com/office/drawing/2014/main" id="{13958771-2497-4E6B-BEDA-BE7B2C1C5CDB}"/>
              </a:ext>
            </a:extLst>
          </p:cNvPr>
          <p:cNvSpPr>
            <a:spLocks noChangeArrowheads="1"/>
          </p:cNvSpPr>
          <p:nvPr/>
        </p:nvSpPr>
        <p:spPr bwMode="auto">
          <a:xfrm>
            <a:off x="0" y="3205986"/>
            <a:ext cx="11428193"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Какие из следующих высказываний верны? Запишите цифры, под которыми они указаны.</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1.  Природный газ относится к числу возобновляемых источников энергии.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  Использование попутного нефтяного газа для получения электроэнергии на тепловых электростанциях является примером рационального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природопользования.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  Рекультивация земель на месте карьеров, в которых велась добыча каменного угля, является примером рационального природопользования.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  Использование систем оборотного водоснабжения  — основная причина загрязнения поверхностных и подземных вод суши.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  Использование отходов лесной промышленности для производства топливных </a:t>
            </a:r>
            <a:r>
              <a:rPr kumimoji="0" lang="ru-RU" altLang="ru-RU"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пеллет</a:t>
            </a:r>
            <a:r>
              <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является примером рационального природопользования.</a:t>
            </a:r>
          </a:p>
        </p:txBody>
      </p:sp>
      <p:sp>
        <p:nvSpPr>
          <p:cNvPr id="11" name="TextBox 10">
            <a:extLst>
              <a:ext uri="{FF2B5EF4-FFF2-40B4-BE49-F238E27FC236}">
                <a16:creationId xmlns:a16="http://schemas.microsoft.com/office/drawing/2014/main" id="{055158F3-5928-45FC-9D70-3226594F7B33}"/>
              </a:ext>
            </a:extLst>
          </p:cNvPr>
          <p:cNvSpPr txBox="1"/>
          <p:nvPr/>
        </p:nvSpPr>
        <p:spPr>
          <a:xfrm>
            <a:off x="83128" y="4689306"/>
            <a:ext cx="8550563" cy="276999"/>
          </a:xfrm>
          <a:prstGeom prst="rect">
            <a:avLst/>
          </a:prstGeom>
          <a:noFill/>
        </p:spPr>
        <p:txBody>
          <a:bodyPr wrap="square">
            <a:spAutoFit/>
          </a:bodyPr>
          <a:lstStyle/>
          <a:p>
            <a:r>
              <a:rPr lang="ru-RU" sz="1200" i="1" dirty="0"/>
              <a:t>Источник: сайт «Решу ЕГЭ» https://geo-ege.sdamgia.ru/search?search=пеллеты</a:t>
            </a:r>
          </a:p>
        </p:txBody>
      </p:sp>
      <p:sp>
        <p:nvSpPr>
          <p:cNvPr id="12" name="TextBox 11">
            <a:extLst>
              <a:ext uri="{FF2B5EF4-FFF2-40B4-BE49-F238E27FC236}">
                <a16:creationId xmlns:a16="http://schemas.microsoft.com/office/drawing/2014/main" id="{EFF23085-7506-41F4-B453-D0CBB23CB833}"/>
              </a:ext>
            </a:extLst>
          </p:cNvPr>
          <p:cNvSpPr txBox="1"/>
          <p:nvPr/>
        </p:nvSpPr>
        <p:spPr>
          <a:xfrm>
            <a:off x="83128" y="4966305"/>
            <a:ext cx="11642708" cy="1384995"/>
          </a:xfrm>
          <a:prstGeom prst="rect">
            <a:avLst/>
          </a:prstGeom>
          <a:noFill/>
        </p:spPr>
        <p:txBody>
          <a:bodyPr wrap="square">
            <a:spAutoFit/>
          </a:bodyPr>
          <a:lstStyle/>
          <a:p>
            <a:r>
              <a:rPr lang="ru-RU" sz="1400" dirty="0"/>
              <a:t>Топливные </a:t>
            </a:r>
            <a:r>
              <a:rPr lang="ru-RU" sz="1400" dirty="0" err="1"/>
              <a:t>пеллеты</a:t>
            </a:r>
            <a:r>
              <a:rPr lang="ru-RU" sz="1400" dirty="0"/>
              <a:t>  — это гранулы или брикеты, произведённые из стружек-опилок, лузги от семечек. В основном используются как топливо. За 10 лет Россия стала одним из ведущих мировых экспортёров топливных </a:t>
            </a:r>
            <a:r>
              <a:rPr lang="ru-RU" sz="1400" dirty="0" err="1"/>
              <a:t>пеллет</a:t>
            </a:r>
            <a:r>
              <a:rPr lang="ru-RU" sz="1400" dirty="0"/>
              <a:t>.</a:t>
            </a:r>
          </a:p>
          <a:p>
            <a:r>
              <a:rPr lang="ru-RU" sz="1400" dirty="0"/>
              <a:t>Эта отрасль производства изначально создавалась как экспортно-ориентированная: около 90% продукции экспортируется. Основные предприятия отрасли сосредоточены в Ленинградской, Архангельской, Тверской, Новгородской, Вологодской областях, Красноярском и Хабаровском краях и Республике Карелия. Какие преимущества с точки зрения учёных-экологов имеет использование </a:t>
            </a:r>
            <a:r>
              <a:rPr lang="ru-RU" sz="1400" dirty="0" err="1"/>
              <a:t>пеллет</a:t>
            </a:r>
            <a:r>
              <a:rPr lang="ru-RU" sz="1400" dirty="0"/>
              <a:t> по сравнению с таким традиционным видом топлива, как уголь? Укажите два преимущества.</a:t>
            </a:r>
          </a:p>
        </p:txBody>
      </p:sp>
      <p:sp>
        <p:nvSpPr>
          <p:cNvPr id="13" name="TextBox 12">
            <a:extLst>
              <a:ext uri="{FF2B5EF4-FFF2-40B4-BE49-F238E27FC236}">
                <a16:creationId xmlns:a16="http://schemas.microsoft.com/office/drawing/2014/main" id="{424A7C27-E7BF-4D7A-A8E4-9CA23716FFBD}"/>
              </a:ext>
            </a:extLst>
          </p:cNvPr>
          <p:cNvSpPr txBox="1"/>
          <p:nvPr/>
        </p:nvSpPr>
        <p:spPr>
          <a:xfrm>
            <a:off x="262888" y="6249571"/>
            <a:ext cx="6096000" cy="369332"/>
          </a:xfrm>
          <a:prstGeom prst="rect">
            <a:avLst/>
          </a:prstGeom>
          <a:noFill/>
        </p:spPr>
        <p:txBody>
          <a:bodyPr wrap="square">
            <a:spAutoFit/>
          </a:bodyPr>
          <a:lstStyle/>
          <a:p>
            <a:r>
              <a:rPr lang="ru-RU" dirty="0"/>
              <a:t>https://geo-ege.sdamgia.ru/test?id=376341</a:t>
            </a:r>
          </a:p>
        </p:txBody>
      </p:sp>
    </p:spTree>
    <p:extLst>
      <p:ext uri="{BB962C8B-B14F-4D97-AF65-F5344CB8AC3E}">
        <p14:creationId xmlns:p14="http://schemas.microsoft.com/office/powerpoint/2010/main" val="2015727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E703D9-704B-4F65-B981-5409A80B7CF7}"/>
              </a:ext>
            </a:extLst>
          </p:cNvPr>
          <p:cNvSpPr>
            <a:spLocks noGrp="1"/>
          </p:cNvSpPr>
          <p:nvPr>
            <p:ph type="title"/>
          </p:nvPr>
        </p:nvSpPr>
        <p:spPr>
          <a:xfrm>
            <a:off x="838200" y="-134475"/>
            <a:ext cx="10515600" cy="549275"/>
          </a:xfrm>
        </p:spPr>
        <p:txBody>
          <a:bodyPr>
            <a:normAutofit/>
          </a:bodyPr>
          <a:lstStyle/>
          <a:p>
            <a:pPr algn="ctr"/>
            <a:r>
              <a:rPr lang="ru-RU" sz="2400" b="1" dirty="0">
                <a:solidFill>
                  <a:schemeClr val="tx2"/>
                </a:solidFill>
              </a:rPr>
              <a:t>Подходы к оценке потенциала лесозаготовок в России </a:t>
            </a:r>
          </a:p>
        </p:txBody>
      </p:sp>
      <p:sp>
        <p:nvSpPr>
          <p:cNvPr id="3" name="Объект 2">
            <a:extLst>
              <a:ext uri="{FF2B5EF4-FFF2-40B4-BE49-F238E27FC236}">
                <a16:creationId xmlns:a16="http://schemas.microsoft.com/office/drawing/2014/main" id="{695061BD-68BD-4431-8D47-03A0C22890B2}"/>
              </a:ext>
            </a:extLst>
          </p:cNvPr>
          <p:cNvSpPr>
            <a:spLocks noGrp="1"/>
          </p:cNvSpPr>
          <p:nvPr>
            <p:ph idx="1"/>
          </p:nvPr>
        </p:nvSpPr>
        <p:spPr>
          <a:xfrm>
            <a:off x="0" y="224121"/>
            <a:ext cx="12192000" cy="5871882"/>
          </a:xfrm>
        </p:spPr>
        <p:txBody>
          <a:bodyPr>
            <a:normAutofit/>
          </a:bodyPr>
          <a:lstStyle/>
          <a:p>
            <a:pPr marL="0" indent="0" algn="just">
              <a:lnSpc>
                <a:spcPct val="100000"/>
              </a:lnSpc>
              <a:spcBef>
                <a:spcPts val="0"/>
              </a:spcBef>
              <a:buNone/>
            </a:pPr>
            <a:r>
              <a:rPr lang="ru-RU" sz="1200" u="sng" dirty="0">
                <a:latin typeface="Times New Roman" panose="02020603050405020304" pitchFamily="18" charset="0"/>
                <a:cs typeface="Times New Roman" panose="02020603050405020304" pitchFamily="18" charset="0"/>
              </a:rPr>
              <a:t>Стадии лесозаготовки и лесопереработки: </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Вырубка и вывоз леса; Раскряжевка; Лесопиление, изготовление пиломатериалов; Изготовление готовой продукции (строительные материалы и дома в сборе, мебель, целлюлозно-бумажная продукция, лесохимическая продукция, древесное топливо, шпалы, деревянная тара). В ряде случаев, в частности, для производства целлюлозы или ДСП лесопереработка минует стадии пиломатериалов, и в производство поступает непосредственно круглый лес.</a:t>
            </a:r>
          </a:p>
          <a:p>
            <a:pPr marL="0" indent="0" algn="just">
              <a:lnSpc>
                <a:spcPct val="100000"/>
              </a:lnSpc>
              <a:spcBef>
                <a:spcPts val="0"/>
              </a:spcBef>
              <a:buNone/>
            </a:pPr>
            <a:r>
              <a:rPr lang="ru-RU" sz="1200" u="sng" dirty="0">
                <a:latin typeface="Times New Roman" panose="02020603050405020304" pitchFamily="18" charset="0"/>
                <a:ea typeface="Calibri" panose="020F0502020204030204" pitchFamily="34" charset="0"/>
                <a:cs typeface="Times New Roman" panose="02020603050405020304" pitchFamily="18" charset="0"/>
              </a:rPr>
              <a:t>Виды отходов: </a:t>
            </a:r>
            <a:r>
              <a:rPr lang="ru-RU" sz="1200" dirty="0">
                <a:latin typeface="Times New Roman" panose="02020603050405020304" pitchFamily="18" charset="0"/>
                <a:ea typeface="Calibri" panose="020F0502020204030204" pitchFamily="34" charset="0"/>
                <a:cs typeface="Times New Roman" panose="02020603050405020304" pitchFamily="18" charset="0"/>
              </a:rPr>
              <a:t>корни, пни, ветви, сучья, листва и хвоя, опилки, щепа, щёлок и др.; образуются на разных стадиях лесозаготовки и лесопереработки. </a:t>
            </a:r>
          </a:p>
          <a:p>
            <a:pPr marL="0" indent="0" algn="just">
              <a:lnSpc>
                <a:spcPct val="100000"/>
              </a:lnSpc>
              <a:spcBef>
                <a:spcPts val="0"/>
              </a:spcBef>
              <a:buNone/>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Лесозаготовки: 1) наиболее весомые источник отходов; 2) наиболее поддающийся подсчёту. </a:t>
            </a:r>
          </a:p>
          <a:p>
            <a:pPr marL="0" indent="0" algn="just">
              <a:lnSpc>
                <a:spcPct val="100000"/>
              </a:lnSpc>
              <a:spcBef>
                <a:spcPts val="0"/>
              </a:spcBef>
              <a:buNone/>
            </a:pPr>
            <a:r>
              <a:rPr lang="ru-RU" sz="1200" dirty="0">
                <a:latin typeface="Times New Roman" panose="02020603050405020304" pitchFamily="18" charset="0"/>
                <a:ea typeface="Calibri" panose="020F0502020204030204" pitchFamily="34" charset="0"/>
                <a:cs typeface="Times New Roman" panose="02020603050405020304" pitchFamily="18" charset="0"/>
              </a:rPr>
              <a:t>Отходы лесозаготовок: сучья и ветки, пни и корни, листва и хвоя. </a:t>
            </a:r>
            <a:endParaRPr lang="ru-RU" sz="12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ru-RU" sz="12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ru-RU" sz="12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ru-RU" sz="12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ru-RU" sz="12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ru-RU" sz="12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ru-RU" sz="12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ru-RU" sz="1200" dirty="0">
              <a:latin typeface="Times New Roman" panose="02020603050405020304" pitchFamily="18" charset="0"/>
              <a:cs typeface="Times New Roman" panose="02020603050405020304" pitchFamily="18" charset="0"/>
            </a:endParaRPr>
          </a:p>
        </p:txBody>
      </p:sp>
      <p:graphicFrame>
        <p:nvGraphicFramePr>
          <p:cNvPr id="4" name="Таблица 3">
            <a:extLst>
              <a:ext uri="{FF2B5EF4-FFF2-40B4-BE49-F238E27FC236}">
                <a16:creationId xmlns:a16="http://schemas.microsoft.com/office/drawing/2014/main" id="{9AB548F6-F6C6-414C-B250-79758487499C}"/>
              </a:ext>
            </a:extLst>
          </p:cNvPr>
          <p:cNvGraphicFramePr>
            <a:graphicFrameLocks noGrp="1"/>
          </p:cNvGraphicFramePr>
          <p:nvPr>
            <p:extLst>
              <p:ext uri="{D42A27DB-BD31-4B8C-83A1-F6EECF244321}">
                <p14:modId xmlns:p14="http://schemas.microsoft.com/office/powerpoint/2010/main" val="3735737806"/>
              </p:ext>
            </p:extLst>
          </p:nvPr>
        </p:nvGraphicFramePr>
        <p:xfrm>
          <a:off x="0" y="1578816"/>
          <a:ext cx="6468665" cy="4478823"/>
        </p:xfrm>
        <a:graphic>
          <a:graphicData uri="http://schemas.openxmlformats.org/drawingml/2006/table">
            <a:tbl>
              <a:tblPr firstRow="1" firstCol="1" bandRow="1">
                <a:tableStyleId>{5C22544A-7EE6-4342-B048-85BDC9FD1C3A}</a:tableStyleId>
              </a:tblPr>
              <a:tblGrid>
                <a:gridCol w="1186351">
                  <a:extLst>
                    <a:ext uri="{9D8B030D-6E8A-4147-A177-3AD203B41FA5}">
                      <a16:colId xmlns:a16="http://schemas.microsoft.com/office/drawing/2014/main" val="725132196"/>
                    </a:ext>
                  </a:extLst>
                </a:gridCol>
                <a:gridCol w="646409">
                  <a:extLst>
                    <a:ext uri="{9D8B030D-6E8A-4147-A177-3AD203B41FA5}">
                      <a16:colId xmlns:a16="http://schemas.microsoft.com/office/drawing/2014/main" val="50419765"/>
                    </a:ext>
                  </a:extLst>
                </a:gridCol>
                <a:gridCol w="647171">
                  <a:extLst>
                    <a:ext uri="{9D8B030D-6E8A-4147-A177-3AD203B41FA5}">
                      <a16:colId xmlns:a16="http://schemas.microsoft.com/office/drawing/2014/main" val="1869679241"/>
                    </a:ext>
                  </a:extLst>
                </a:gridCol>
                <a:gridCol w="539182">
                  <a:extLst>
                    <a:ext uri="{9D8B030D-6E8A-4147-A177-3AD203B41FA5}">
                      <a16:colId xmlns:a16="http://schemas.microsoft.com/office/drawing/2014/main" val="1050300379"/>
                    </a:ext>
                  </a:extLst>
                </a:gridCol>
                <a:gridCol w="538423">
                  <a:extLst>
                    <a:ext uri="{9D8B030D-6E8A-4147-A177-3AD203B41FA5}">
                      <a16:colId xmlns:a16="http://schemas.microsoft.com/office/drawing/2014/main" val="3914132852"/>
                    </a:ext>
                  </a:extLst>
                </a:gridCol>
                <a:gridCol w="647171">
                  <a:extLst>
                    <a:ext uri="{9D8B030D-6E8A-4147-A177-3AD203B41FA5}">
                      <a16:colId xmlns:a16="http://schemas.microsoft.com/office/drawing/2014/main" val="2675683532"/>
                    </a:ext>
                  </a:extLst>
                </a:gridCol>
                <a:gridCol w="539182">
                  <a:extLst>
                    <a:ext uri="{9D8B030D-6E8A-4147-A177-3AD203B41FA5}">
                      <a16:colId xmlns:a16="http://schemas.microsoft.com/office/drawing/2014/main" val="784635903"/>
                    </a:ext>
                  </a:extLst>
                </a:gridCol>
                <a:gridCol w="538423">
                  <a:extLst>
                    <a:ext uri="{9D8B030D-6E8A-4147-A177-3AD203B41FA5}">
                      <a16:colId xmlns:a16="http://schemas.microsoft.com/office/drawing/2014/main" val="1670281834"/>
                    </a:ext>
                  </a:extLst>
                </a:gridCol>
                <a:gridCol w="647171">
                  <a:extLst>
                    <a:ext uri="{9D8B030D-6E8A-4147-A177-3AD203B41FA5}">
                      <a16:colId xmlns:a16="http://schemas.microsoft.com/office/drawing/2014/main" val="1415246604"/>
                    </a:ext>
                  </a:extLst>
                </a:gridCol>
                <a:gridCol w="539182">
                  <a:extLst>
                    <a:ext uri="{9D8B030D-6E8A-4147-A177-3AD203B41FA5}">
                      <a16:colId xmlns:a16="http://schemas.microsoft.com/office/drawing/2014/main" val="2700479392"/>
                    </a:ext>
                  </a:extLst>
                </a:gridCol>
              </a:tblGrid>
              <a:tr h="1986328">
                <a:tc>
                  <a:txBody>
                    <a:bodyPr/>
                    <a:lstStyle/>
                    <a:p>
                      <a:pPr algn="ctr">
                        <a:lnSpc>
                          <a:spcPct val="107000"/>
                        </a:lnSpc>
                        <a:spcAft>
                          <a:spcPts val="0"/>
                        </a:spcAft>
                      </a:pPr>
                      <a:r>
                        <a:rPr lang="ru-RU" sz="1200" dirty="0">
                          <a:effectLst/>
                          <a:latin typeface="Times New Roman" panose="02020603050405020304" pitchFamily="18" charset="0"/>
                          <a:cs typeface="Times New Roman" panose="02020603050405020304" pitchFamily="18" charset="0"/>
                        </a:rPr>
                        <a:t>Порода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marL="71755" marR="71755" algn="ctr">
                        <a:lnSpc>
                          <a:spcPct val="107000"/>
                        </a:lnSpc>
                        <a:spcAft>
                          <a:spcPts val="0"/>
                        </a:spcAft>
                      </a:pPr>
                      <a:r>
                        <a:rPr lang="ru-RU" sz="1200" dirty="0">
                          <a:effectLst/>
                          <a:latin typeface="Times New Roman" panose="02020603050405020304" pitchFamily="18" charset="0"/>
                          <a:cs typeface="Times New Roman" panose="02020603050405020304" pitchFamily="18" charset="0"/>
                        </a:rPr>
                        <a:t>Масса влажной хвои (листвы), кг на 1 м</a:t>
                      </a:r>
                      <a:r>
                        <a:rPr lang="ru-RU" sz="1200" baseline="30000" dirty="0">
                          <a:effectLst/>
                          <a:latin typeface="Times New Roman" panose="02020603050405020304" pitchFamily="18" charset="0"/>
                          <a:cs typeface="Times New Roman" panose="02020603050405020304" pitchFamily="18" charset="0"/>
                        </a:rPr>
                        <a:t>3</a:t>
                      </a:r>
                      <a:r>
                        <a:rPr lang="ru-RU" sz="1200" dirty="0">
                          <a:effectLst/>
                          <a:latin typeface="Times New Roman" panose="02020603050405020304" pitchFamily="18" charset="0"/>
                          <a:cs typeface="Times New Roman" panose="02020603050405020304" pitchFamily="18" charset="0"/>
                        </a:rPr>
                        <a:t> ствола в коре</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vert="vert270" anchor="ctr"/>
                </a:tc>
                <a:tc>
                  <a:txBody>
                    <a:bodyPr/>
                    <a:lstStyle/>
                    <a:p>
                      <a:pPr marL="71755" marR="71755" algn="ctr">
                        <a:lnSpc>
                          <a:spcPct val="107000"/>
                        </a:lnSpc>
                        <a:spcAft>
                          <a:spcPts val="0"/>
                        </a:spcAft>
                      </a:pPr>
                      <a:r>
                        <a:rPr lang="ru-RU" sz="1200">
                          <a:effectLst/>
                          <a:latin typeface="Times New Roman" panose="02020603050405020304" pitchFamily="18" charset="0"/>
                          <a:cs typeface="Times New Roman" panose="02020603050405020304" pitchFamily="18" charset="0"/>
                        </a:rPr>
                        <a:t>Объем сучьев, м</a:t>
                      </a:r>
                      <a:r>
                        <a:rPr lang="ru-RU" sz="1200" baseline="30000">
                          <a:effectLst/>
                          <a:latin typeface="Times New Roman" panose="02020603050405020304" pitchFamily="18" charset="0"/>
                          <a:cs typeface="Times New Roman" panose="02020603050405020304" pitchFamily="18" charset="0"/>
                        </a:rPr>
                        <a:t>3</a:t>
                      </a:r>
                      <a:r>
                        <a:rPr lang="ru-RU" sz="1200">
                          <a:effectLst/>
                          <a:latin typeface="Times New Roman" panose="02020603050405020304" pitchFamily="18" charset="0"/>
                          <a:cs typeface="Times New Roman" panose="02020603050405020304" pitchFamily="18" charset="0"/>
                        </a:rPr>
                        <a:t> на 1 м</a:t>
                      </a:r>
                      <a:r>
                        <a:rPr lang="ru-RU" sz="1200" baseline="30000">
                          <a:effectLst/>
                          <a:latin typeface="Times New Roman" panose="02020603050405020304" pitchFamily="18" charset="0"/>
                          <a:cs typeface="Times New Roman" panose="02020603050405020304" pitchFamily="18" charset="0"/>
                        </a:rPr>
                        <a:t>3</a:t>
                      </a:r>
                      <a:r>
                        <a:rPr lang="ru-RU" sz="1200">
                          <a:effectLst/>
                          <a:latin typeface="Times New Roman" panose="02020603050405020304" pitchFamily="18" charset="0"/>
                          <a:cs typeface="Times New Roman" panose="02020603050405020304" pitchFamily="18" charset="0"/>
                        </a:rPr>
                        <a:t> ствола в коре</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vert="vert270" anchor="ctr"/>
                </a:tc>
                <a:tc>
                  <a:txBody>
                    <a:bodyPr/>
                    <a:lstStyle/>
                    <a:p>
                      <a:pPr marL="71755" marR="71755" algn="ctr">
                        <a:lnSpc>
                          <a:spcPct val="107000"/>
                        </a:lnSpc>
                        <a:spcAft>
                          <a:spcPts val="0"/>
                        </a:spcAft>
                      </a:pPr>
                      <a:r>
                        <a:rPr lang="ru-RU" sz="1200" dirty="0">
                          <a:effectLst/>
                          <a:latin typeface="Times New Roman" panose="02020603050405020304" pitchFamily="18" charset="0"/>
                          <a:cs typeface="Times New Roman" panose="02020603050405020304" pitchFamily="18" charset="0"/>
                        </a:rPr>
                        <a:t>Средняя плотность древесины, т/м</a:t>
                      </a:r>
                      <a:r>
                        <a:rPr lang="ru-RU" sz="1200" baseline="30000" dirty="0">
                          <a:effectLst/>
                          <a:latin typeface="Times New Roman" panose="02020603050405020304" pitchFamily="18" charset="0"/>
                          <a:cs typeface="Times New Roman" panose="02020603050405020304" pitchFamily="18" charset="0"/>
                        </a:rPr>
                        <a:t>3</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vert="vert270" anchor="ctr"/>
                </a:tc>
                <a:tc>
                  <a:txBody>
                    <a:bodyPr/>
                    <a:lstStyle/>
                    <a:p>
                      <a:pPr marL="71755" marR="71755" algn="ctr">
                        <a:lnSpc>
                          <a:spcPct val="107000"/>
                        </a:lnSpc>
                        <a:spcAft>
                          <a:spcPts val="0"/>
                        </a:spcAft>
                      </a:pPr>
                      <a:r>
                        <a:rPr lang="ru-RU" sz="1200">
                          <a:effectLst/>
                          <a:latin typeface="Times New Roman" panose="02020603050405020304" pitchFamily="18" charset="0"/>
                          <a:cs typeface="Times New Roman" panose="02020603050405020304" pitchFamily="18" charset="0"/>
                        </a:rPr>
                        <a:t>Масса сучьев, кг на 1 м</a:t>
                      </a:r>
                      <a:r>
                        <a:rPr lang="ru-RU" sz="1200" baseline="30000">
                          <a:effectLst/>
                          <a:latin typeface="Times New Roman" panose="02020603050405020304" pitchFamily="18" charset="0"/>
                          <a:cs typeface="Times New Roman" panose="02020603050405020304" pitchFamily="18" charset="0"/>
                        </a:rPr>
                        <a:t>3</a:t>
                      </a:r>
                      <a:r>
                        <a:rPr lang="ru-RU" sz="1200">
                          <a:effectLst/>
                          <a:latin typeface="Times New Roman" panose="02020603050405020304" pitchFamily="18" charset="0"/>
                          <a:cs typeface="Times New Roman" panose="02020603050405020304" pitchFamily="18" charset="0"/>
                        </a:rPr>
                        <a:t> ствола в коре</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vert="vert270" anchor="ctr"/>
                </a:tc>
                <a:tc>
                  <a:txBody>
                    <a:bodyPr/>
                    <a:lstStyle/>
                    <a:p>
                      <a:pPr marL="71755" marR="71755" algn="ctr">
                        <a:lnSpc>
                          <a:spcPct val="107000"/>
                        </a:lnSpc>
                        <a:spcAft>
                          <a:spcPts val="0"/>
                        </a:spcAft>
                      </a:pPr>
                      <a:r>
                        <a:rPr lang="ru-RU" sz="1200">
                          <a:effectLst/>
                          <a:latin typeface="Times New Roman" panose="02020603050405020304" pitchFamily="18" charset="0"/>
                          <a:cs typeface="Times New Roman" panose="02020603050405020304" pitchFamily="18" charset="0"/>
                        </a:rPr>
                        <a:t>Масса пней, корней, кг на 1 м</a:t>
                      </a:r>
                      <a:r>
                        <a:rPr lang="ru-RU" sz="1200" baseline="30000">
                          <a:effectLst/>
                          <a:latin typeface="Times New Roman" panose="02020603050405020304" pitchFamily="18" charset="0"/>
                          <a:cs typeface="Times New Roman" panose="02020603050405020304" pitchFamily="18" charset="0"/>
                        </a:rPr>
                        <a:t>3</a:t>
                      </a:r>
                      <a:r>
                        <a:rPr lang="ru-RU" sz="1200">
                          <a:effectLst/>
                          <a:latin typeface="Times New Roman" panose="02020603050405020304" pitchFamily="18" charset="0"/>
                          <a:cs typeface="Times New Roman" panose="02020603050405020304" pitchFamily="18" charset="0"/>
                        </a:rPr>
                        <a:t> ствола в коре</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vert="vert270" anchor="ctr"/>
                </a:tc>
                <a:tc>
                  <a:txBody>
                    <a:bodyPr/>
                    <a:lstStyle/>
                    <a:p>
                      <a:pPr marL="71755" marR="71755" algn="ctr">
                        <a:lnSpc>
                          <a:spcPct val="107000"/>
                        </a:lnSpc>
                        <a:spcAft>
                          <a:spcPts val="0"/>
                        </a:spcAft>
                      </a:pPr>
                      <a:r>
                        <a:rPr lang="ru-RU" sz="1200">
                          <a:effectLst/>
                          <a:latin typeface="Times New Roman" panose="02020603050405020304" pitchFamily="18" charset="0"/>
                          <a:cs typeface="Times New Roman" panose="02020603050405020304" pitchFamily="18" charset="0"/>
                        </a:rPr>
                        <a:t>Всего отходы, кг/м</a:t>
                      </a:r>
                      <a:r>
                        <a:rPr lang="ru-RU" sz="1200" baseline="30000">
                          <a:effectLst/>
                          <a:latin typeface="Times New Roman" panose="02020603050405020304" pitchFamily="18" charset="0"/>
                          <a:cs typeface="Times New Roman" panose="02020603050405020304" pitchFamily="18" charset="0"/>
                        </a:rPr>
                        <a:t>3</a:t>
                      </a:r>
                      <a:r>
                        <a:rPr lang="ru-RU" sz="1200">
                          <a:effectLst/>
                          <a:latin typeface="Times New Roman" panose="02020603050405020304" pitchFamily="18" charset="0"/>
                          <a:cs typeface="Times New Roman" panose="02020603050405020304" pitchFamily="18" charset="0"/>
                        </a:rPr>
                        <a:t> ствола в коре</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vert="vert270" anchor="ctr"/>
                </a:tc>
                <a:tc>
                  <a:txBody>
                    <a:bodyPr/>
                    <a:lstStyle/>
                    <a:p>
                      <a:pPr marL="71755" marR="71755" algn="ctr">
                        <a:lnSpc>
                          <a:spcPct val="107000"/>
                        </a:lnSpc>
                        <a:spcAft>
                          <a:spcPts val="0"/>
                        </a:spcAft>
                      </a:pPr>
                      <a:r>
                        <a:rPr lang="ru-RU" sz="1200">
                          <a:effectLst/>
                          <a:latin typeface="Times New Roman" panose="02020603050405020304" pitchFamily="18" charset="0"/>
                          <a:cs typeface="Times New Roman" panose="02020603050405020304" pitchFamily="18" charset="0"/>
                        </a:rPr>
                        <a:t>Доля влажной листвы или хвои в общей структуре отходов, %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vert="vert270" anchor="ctr"/>
                </a:tc>
                <a:tc>
                  <a:txBody>
                    <a:bodyPr/>
                    <a:lstStyle/>
                    <a:p>
                      <a:pPr marL="71755" marR="71755" algn="ctr">
                        <a:lnSpc>
                          <a:spcPct val="107000"/>
                        </a:lnSpc>
                        <a:spcAft>
                          <a:spcPts val="0"/>
                        </a:spcAft>
                      </a:pPr>
                      <a:r>
                        <a:rPr lang="ru-RU" sz="1200">
                          <a:effectLst/>
                          <a:latin typeface="Times New Roman" panose="02020603050405020304" pitchFamily="18" charset="0"/>
                          <a:cs typeface="Times New Roman" panose="02020603050405020304" pitchFamily="18" charset="0"/>
                        </a:rPr>
                        <a:t>Доля ветвей и сучьев в общей структуре отходов,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vert="vert270" anchor="ctr"/>
                </a:tc>
                <a:tc>
                  <a:txBody>
                    <a:bodyPr/>
                    <a:lstStyle/>
                    <a:p>
                      <a:pPr marL="71755" marR="71755" algn="ctr">
                        <a:lnSpc>
                          <a:spcPct val="107000"/>
                        </a:lnSpc>
                        <a:spcAft>
                          <a:spcPts val="0"/>
                        </a:spcAft>
                      </a:pPr>
                      <a:r>
                        <a:rPr lang="ru-RU" sz="1200">
                          <a:effectLst/>
                          <a:latin typeface="Times New Roman" panose="02020603050405020304" pitchFamily="18" charset="0"/>
                          <a:cs typeface="Times New Roman" panose="02020603050405020304" pitchFamily="18" charset="0"/>
                        </a:rPr>
                        <a:t>Доля пней и корней в общей структуре отходов,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vert="vert270" anchor="ctr"/>
                </a:tc>
                <a:extLst>
                  <a:ext uri="{0D108BD9-81ED-4DB2-BD59-A6C34878D82A}">
                    <a16:rowId xmlns:a16="http://schemas.microsoft.com/office/drawing/2014/main" val="1932363087"/>
                  </a:ext>
                </a:extLst>
              </a:tr>
              <a:tr h="183580">
                <a:tc>
                  <a:txBody>
                    <a:bodyPr/>
                    <a:lstStyle/>
                    <a:p>
                      <a:pPr algn="ctr">
                        <a:lnSpc>
                          <a:spcPct val="107000"/>
                        </a:lnSpc>
                        <a:spcAft>
                          <a:spcPts val="0"/>
                        </a:spcAft>
                      </a:pPr>
                      <a:r>
                        <a:rPr lang="ru-RU" sz="1200">
                          <a:effectLst/>
                          <a:latin typeface="Times New Roman" panose="02020603050405020304" pitchFamily="18" charset="0"/>
                          <a:cs typeface="Times New Roman" panose="02020603050405020304" pitchFamily="18" charset="0"/>
                        </a:rPr>
                        <a:t>Сосна</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dirty="0">
                          <a:effectLst/>
                          <a:latin typeface="Times New Roman" panose="02020603050405020304" pitchFamily="18" charset="0"/>
                          <a:cs typeface="Times New Roman" panose="02020603050405020304" pitchFamily="18" charset="0"/>
                        </a:rPr>
                        <a:t>56.79</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dirty="0">
                          <a:effectLst/>
                          <a:latin typeface="Times New Roman" panose="02020603050405020304" pitchFamily="18" charset="0"/>
                          <a:cs typeface="Times New Roman" panose="02020603050405020304" pitchFamily="18" charset="0"/>
                        </a:rPr>
                        <a:t>0.12</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0.51</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61.1</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116.2</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234</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24</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26</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50</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extLst>
                  <a:ext uri="{0D108BD9-81ED-4DB2-BD59-A6C34878D82A}">
                    <a16:rowId xmlns:a16="http://schemas.microsoft.com/office/drawing/2014/main" val="2391359853"/>
                  </a:ext>
                </a:extLst>
              </a:tr>
              <a:tr h="306517">
                <a:tc>
                  <a:txBody>
                    <a:bodyPr/>
                    <a:lstStyle/>
                    <a:p>
                      <a:pPr algn="ctr">
                        <a:lnSpc>
                          <a:spcPct val="107000"/>
                        </a:lnSpc>
                        <a:spcAft>
                          <a:spcPts val="0"/>
                        </a:spcAft>
                      </a:pPr>
                      <a:r>
                        <a:rPr lang="ru-RU" sz="1200">
                          <a:effectLst/>
                          <a:latin typeface="Times New Roman" panose="02020603050405020304" pitchFamily="18" charset="0"/>
                          <a:cs typeface="Times New Roman" panose="02020603050405020304" pitchFamily="18" charset="0"/>
                        </a:rPr>
                        <a:t>Ель</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134.20</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dirty="0">
                          <a:effectLst/>
                          <a:latin typeface="Times New Roman" panose="02020603050405020304" pitchFamily="18" charset="0"/>
                          <a:cs typeface="Times New Roman" panose="02020603050405020304" pitchFamily="18" charset="0"/>
                        </a:rPr>
                        <a:t>0.18</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dirty="0">
                          <a:effectLst/>
                          <a:latin typeface="Times New Roman" panose="02020603050405020304" pitchFamily="18" charset="0"/>
                          <a:cs typeface="Times New Roman" panose="02020603050405020304" pitchFamily="18" charset="0"/>
                        </a:rPr>
                        <a:t>0.45</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dirty="0">
                          <a:effectLst/>
                          <a:latin typeface="Times New Roman" panose="02020603050405020304" pitchFamily="18" charset="0"/>
                          <a:cs typeface="Times New Roman" panose="02020603050405020304" pitchFamily="18" charset="0"/>
                        </a:rPr>
                        <a:t>78.3</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102.4</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318</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42</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26</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32</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extLst>
                  <a:ext uri="{0D108BD9-81ED-4DB2-BD59-A6C34878D82A}">
                    <a16:rowId xmlns:a16="http://schemas.microsoft.com/office/drawing/2014/main" val="473965059"/>
                  </a:ext>
                </a:extLst>
              </a:tr>
              <a:tr h="306517">
                <a:tc>
                  <a:txBody>
                    <a:bodyPr/>
                    <a:lstStyle/>
                    <a:p>
                      <a:pPr algn="ctr">
                        <a:lnSpc>
                          <a:spcPct val="107000"/>
                        </a:lnSpc>
                        <a:spcAft>
                          <a:spcPts val="0"/>
                        </a:spcAft>
                      </a:pPr>
                      <a:r>
                        <a:rPr lang="ru-RU" sz="1200">
                          <a:effectLst/>
                          <a:latin typeface="Times New Roman" panose="02020603050405020304" pitchFamily="18" charset="0"/>
                          <a:cs typeface="Times New Roman" panose="02020603050405020304" pitchFamily="18" charset="0"/>
                        </a:rPr>
                        <a:t>Лиственница</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dirty="0">
                          <a:effectLst/>
                          <a:latin typeface="Times New Roman" panose="02020603050405020304" pitchFamily="18" charset="0"/>
                          <a:cs typeface="Times New Roman" panose="02020603050405020304" pitchFamily="18" charset="0"/>
                        </a:rPr>
                        <a:t>29.40</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0.16</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0.67</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dirty="0">
                          <a:effectLst/>
                          <a:latin typeface="Times New Roman" panose="02020603050405020304" pitchFamily="18" charset="0"/>
                          <a:cs typeface="Times New Roman" panose="02020603050405020304" pitchFamily="18" charset="0"/>
                        </a:rPr>
                        <a:t>103.7</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dirty="0">
                          <a:effectLst/>
                          <a:latin typeface="Times New Roman" panose="02020603050405020304" pitchFamily="18" charset="0"/>
                          <a:cs typeface="Times New Roman" panose="02020603050405020304" pitchFamily="18" charset="0"/>
                        </a:rPr>
                        <a:t>153.0</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290</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10</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37</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53</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extLst>
                  <a:ext uri="{0D108BD9-81ED-4DB2-BD59-A6C34878D82A}">
                    <a16:rowId xmlns:a16="http://schemas.microsoft.com/office/drawing/2014/main" val="1859900143"/>
                  </a:ext>
                </a:extLst>
              </a:tr>
              <a:tr h="154268">
                <a:tc>
                  <a:txBody>
                    <a:bodyPr/>
                    <a:lstStyle/>
                    <a:p>
                      <a:pPr algn="ctr">
                        <a:lnSpc>
                          <a:spcPct val="107000"/>
                        </a:lnSpc>
                        <a:spcAft>
                          <a:spcPts val="0"/>
                        </a:spcAft>
                      </a:pPr>
                      <a:r>
                        <a:rPr lang="ru-RU" sz="1200">
                          <a:effectLst/>
                          <a:latin typeface="Times New Roman" panose="02020603050405020304" pitchFamily="18" charset="0"/>
                          <a:cs typeface="Times New Roman" panose="02020603050405020304" pitchFamily="18" charset="0"/>
                        </a:rPr>
                        <a:t>Пихта</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47.87</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0.16</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0.37</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59.3</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dirty="0">
                          <a:effectLst/>
                          <a:latin typeface="Times New Roman" panose="02020603050405020304" pitchFamily="18" charset="0"/>
                          <a:cs typeface="Times New Roman" panose="02020603050405020304" pitchFamily="18" charset="0"/>
                        </a:rPr>
                        <a:t>86.3</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193</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25</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31</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45</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extLst>
                  <a:ext uri="{0D108BD9-81ED-4DB2-BD59-A6C34878D82A}">
                    <a16:rowId xmlns:a16="http://schemas.microsoft.com/office/drawing/2014/main" val="2666209682"/>
                  </a:ext>
                </a:extLst>
              </a:tr>
              <a:tr h="306517">
                <a:tc>
                  <a:txBody>
                    <a:bodyPr/>
                    <a:lstStyle/>
                    <a:p>
                      <a:pPr algn="ctr">
                        <a:lnSpc>
                          <a:spcPct val="107000"/>
                        </a:lnSpc>
                        <a:spcAft>
                          <a:spcPts val="0"/>
                        </a:spcAft>
                      </a:pPr>
                      <a:r>
                        <a:rPr lang="ru-RU" sz="1200">
                          <a:effectLst/>
                          <a:latin typeface="Times New Roman" panose="02020603050405020304" pitchFamily="18" charset="0"/>
                          <a:cs typeface="Times New Roman" panose="02020603050405020304" pitchFamily="18" charset="0"/>
                        </a:rPr>
                        <a:t>Кедр</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124.00</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0.17</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0.44</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74.0</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100.1</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dirty="0">
                          <a:effectLst/>
                          <a:latin typeface="Times New Roman" panose="02020603050405020304" pitchFamily="18" charset="0"/>
                          <a:cs typeface="Times New Roman" panose="02020603050405020304" pitchFamily="18" charset="0"/>
                        </a:rPr>
                        <a:t>299</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41</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25</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33</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extLst>
                  <a:ext uri="{0D108BD9-81ED-4DB2-BD59-A6C34878D82A}">
                    <a16:rowId xmlns:a16="http://schemas.microsoft.com/office/drawing/2014/main" val="2578951629"/>
                  </a:ext>
                </a:extLst>
              </a:tr>
              <a:tr h="315703">
                <a:tc>
                  <a:txBody>
                    <a:bodyPr/>
                    <a:lstStyle/>
                    <a:p>
                      <a:pPr algn="ctr">
                        <a:lnSpc>
                          <a:spcPct val="107000"/>
                        </a:lnSpc>
                        <a:spcAft>
                          <a:spcPts val="0"/>
                        </a:spcAft>
                      </a:pPr>
                      <a:r>
                        <a:rPr lang="ru-RU" sz="1200">
                          <a:effectLst/>
                          <a:latin typeface="Times New Roman" panose="02020603050405020304" pitchFamily="18" charset="0"/>
                          <a:cs typeface="Times New Roman" panose="02020603050405020304" pitchFamily="18" charset="0"/>
                        </a:rPr>
                        <a:t>Хвойные (среднее)</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78.45</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0.16</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0.49</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75.8</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111.6</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267</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dirty="0">
                          <a:effectLst/>
                          <a:latin typeface="Times New Roman" panose="02020603050405020304" pitchFamily="18" charset="0"/>
                          <a:cs typeface="Times New Roman" panose="02020603050405020304" pitchFamily="18" charset="0"/>
                        </a:rPr>
                        <a:t>29</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dirty="0">
                          <a:effectLst/>
                          <a:latin typeface="Times New Roman" panose="02020603050405020304" pitchFamily="18" charset="0"/>
                          <a:cs typeface="Times New Roman" panose="02020603050405020304" pitchFamily="18" charset="0"/>
                        </a:rPr>
                        <a:t>29</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42</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extLst>
                  <a:ext uri="{0D108BD9-81ED-4DB2-BD59-A6C34878D82A}">
                    <a16:rowId xmlns:a16="http://schemas.microsoft.com/office/drawing/2014/main" val="1050225216"/>
                  </a:ext>
                </a:extLst>
              </a:tr>
              <a:tr h="154268">
                <a:tc>
                  <a:txBody>
                    <a:bodyPr/>
                    <a:lstStyle/>
                    <a:p>
                      <a:pPr algn="ctr">
                        <a:lnSpc>
                          <a:spcPct val="107000"/>
                        </a:lnSpc>
                        <a:spcAft>
                          <a:spcPts val="0"/>
                        </a:spcAft>
                      </a:pPr>
                      <a:r>
                        <a:rPr lang="ru-RU" sz="1200">
                          <a:effectLst/>
                          <a:latin typeface="Times New Roman" panose="02020603050405020304" pitchFamily="18" charset="0"/>
                          <a:cs typeface="Times New Roman" panose="02020603050405020304" pitchFamily="18" charset="0"/>
                        </a:rPr>
                        <a:t>Береза</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68.82</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0.14</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0.65</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90.9</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147.2</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307</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22</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dirty="0">
                          <a:effectLst/>
                          <a:latin typeface="Times New Roman" panose="02020603050405020304" pitchFamily="18" charset="0"/>
                          <a:cs typeface="Times New Roman" panose="02020603050405020304" pitchFamily="18" charset="0"/>
                        </a:rPr>
                        <a:t>30</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48</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extLst>
                  <a:ext uri="{0D108BD9-81ED-4DB2-BD59-A6C34878D82A}">
                    <a16:rowId xmlns:a16="http://schemas.microsoft.com/office/drawing/2014/main" val="3959863513"/>
                  </a:ext>
                </a:extLst>
              </a:tr>
              <a:tr h="154268">
                <a:tc>
                  <a:txBody>
                    <a:bodyPr/>
                    <a:lstStyle/>
                    <a:p>
                      <a:pPr algn="ctr">
                        <a:lnSpc>
                          <a:spcPct val="107000"/>
                        </a:lnSpc>
                        <a:spcAft>
                          <a:spcPts val="0"/>
                        </a:spcAft>
                      </a:pPr>
                      <a:r>
                        <a:rPr lang="ru-RU" sz="1200">
                          <a:effectLst/>
                          <a:latin typeface="Times New Roman" panose="02020603050405020304" pitchFamily="18" charset="0"/>
                          <a:cs typeface="Times New Roman" panose="02020603050405020304" pitchFamily="18" charset="0"/>
                        </a:rPr>
                        <a:t>Осина</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37.33</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0.13</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0.50</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65.8</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113.9</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216</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17</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dirty="0">
                          <a:effectLst/>
                          <a:latin typeface="Times New Roman" panose="02020603050405020304" pitchFamily="18" charset="0"/>
                          <a:cs typeface="Times New Roman" panose="02020603050405020304" pitchFamily="18" charset="0"/>
                        </a:rPr>
                        <a:t>30</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53</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extLst>
                  <a:ext uri="{0D108BD9-81ED-4DB2-BD59-A6C34878D82A}">
                    <a16:rowId xmlns:a16="http://schemas.microsoft.com/office/drawing/2014/main" val="2624996354"/>
                  </a:ext>
                </a:extLst>
              </a:tr>
              <a:tr h="463661">
                <a:tc>
                  <a:txBody>
                    <a:bodyPr/>
                    <a:lstStyle/>
                    <a:p>
                      <a:pPr algn="ctr">
                        <a:lnSpc>
                          <a:spcPct val="107000"/>
                        </a:lnSpc>
                        <a:spcAft>
                          <a:spcPts val="0"/>
                        </a:spcAft>
                      </a:pPr>
                      <a:r>
                        <a:rPr lang="ru-RU" sz="1200">
                          <a:effectLst/>
                          <a:latin typeface="Times New Roman" panose="02020603050405020304" pitchFamily="18" charset="0"/>
                          <a:cs typeface="Times New Roman" panose="02020603050405020304" pitchFamily="18" charset="0"/>
                        </a:rPr>
                        <a:t>Мелколиственные (среднее)</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53.08</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0.14</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0.57</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78.0</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130.5</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262</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a:effectLst/>
                          <a:latin typeface="Times New Roman" panose="02020603050405020304" pitchFamily="18" charset="0"/>
                          <a:cs typeface="Times New Roman" panose="02020603050405020304" pitchFamily="18" charset="0"/>
                        </a:rPr>
                        <a:t>20</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dirty="0">
                          <a:effectLst/>
                          <a:latin typeface="Times New Roman" panose="02020603050405020304" pitchFamily="18" charset="0"/>
                          <a:cs typeface="Times New Roman" panose="02020603050405020304" pitchFamily="18" charset="0"/>
                        </a:rPr>
                        <a:t>30</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tc>
                  <a:txBody>
                    <a:bodyPr/>
                    <a:lstStyle/>
                    <a:p>
                      <a:pPr algn="r">
                        <a:lnSpc>
                          <a:spcPct val="107000"/>
                        </a:lnSpc>
                        <a:spcAft>
                          <a:spcPts val="0"/>
                        </a:spcAft>
                      </a:pPr>
                      <a:r>
                        <a:rPr lang="ru-RU" sz="1200" b="1" dirty="0">
                          <a:effectLst/>
                          <a:latin typeface="Times New Roman" panose="02020603050405020304" pitchFamily="18" charset="0"/>
                          <a:cs typeface="Times New Roman" panose="02020603050405020304" pitchFamily="18" charset="0"/>
                        </a:rPr>
                        <a:t>50</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757" marR="66757" marT="0" marB="0" anchor="ctr"/>
                </a:tc>
                <a:extLst>
                  <a:ext uri="{0D108BD9-81ED-4DB2-BD59-A6C34878D82A}">
                    <a16:rowId xmlns:a16="http://schemas.microsoft.com/office/drawing/2014/main" val="2756478537"/>
                  </a:ext>
                </a:extLst>
              </a:tr>
            </a:tbl>
          </a:graphicData>
        </a:graphic>
      </p:graphicFrame>
      <p:sp>
        <p:nvSpPr>
          <p:cNvPr id="5" name="Rectangle 1">
            <a:extLst>
              <a:ext uri="{FF2B5EF4-FFF2-40B4-BE49-F238E27FC236}">
                <a16:creationId xmlns:a16="http://schemas.microsoft.com/office/drawing/2014/main" id="{857057DF-005A-40DF-9B81-6AD06831BD6E}"/>
              </a:ext>
            </a:extLst>
          </p:cNvPr>
          <p:cNvSpPr>
            <a:spLocks noChangeArrowheads="1"/>
          </p:cNvSpPr>
          <p:nvPr/>
        </p:nvSpPr>
        <p:spPr bwMode="auto">
          <a:xfrm>
            <a:off x="-265680" y="1350748"/>
            <a:ext cx="66663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Таблица 4. Расчет массы отходов лесозаготовки (на примере Иркутской области), кг/м</a:t>
            </a:r>
            <a:r>
              <a:rPr kumimoji="0" lang="ru-RU" altLang="ru-RU" sz="1200" b="1"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a:t>
            </a:r>
            <a:endParaRPr kumimoji="0" lang="ru-RU" altLang="ru-RU" sz="1800" b="1" i="0" u="none" strike="noStrike" cap="none" normalizeH="0" baseline="0" dirty="0">
              <a:ln>
                <a:noFill/>
              </a:ln>
              <a:solidFill>
                <a:schemeClr val="tx1"/>
              </a:solidFill>
              <a:effectLst/>
            </a:endParaRPr>
          </a:p>
        </p:txBody>
      </p:sp>
      <p:sp>
        <p:nvSpPr>
          <p:cNvPr id="7" name="TextBox 6">
            <a:extLst>
              <a:ext uri="{FF2B5EF4-FFF2-40B4-BE49-F238E27FC236}">
                <a16:creationId xmlns:a16="http://schemas.microsoft.com/office/drawing/2014/main" id="{0CB6759E-B7CC-4517-A9F0-29D1AF95D6DA}"/>
              </a:ext>
            </a:extLst>
          </p:cNvPr>
          <p:cNvSpPr txBox="1"/>
          <p:nvPr/>
        </p:nvSpPr>
        <p:spPr>
          <a:xfrm>
            <a:off x="6468665" y="1073749"/>
            <a:ext cx="5723335" cy="4524315"/>
          </a:xfrm>
          <a:prstGeom prst="rect">
            <a:avLst/>
          </a:prstGeom>
          <a:noFill/>
        </p:spPr>
        <p:txBody>
          <a:bodyPr wrap="square">
            <a:spAutoFit/>
          </a:bodyPr>
          <a:lstStyle/>
          <a:p>
            <a:pPr algn="just"/>
            <a:r>
              <a:rPr lang="ru-RU" sz="1200" dirty="0">
                <a:latin typeface="Times New Roman" panose="02020603050405020304" pitchFamily="18" charset="0"/>
                <a:ea typeface="Calibri" panose="020F0502020204030204" pitchFamily="34" charset="0"/>
                <a:cs typeface="Times New Roman" panose="02020603050405020304" pitchFamily="18" charset="0"/>
              </a:rPr>
              <a:t>Реально извлекаемая часть отходов – сучья и ветви. Для их оценки использованы методические указания:   </a:t>
            </a: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Татаринцева А.П. Методические указания по определению объемов вторичных древесных ресурсов. </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Утверждено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Минлесбумпромом</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СССР.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Гослесхозом</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СССР. Москва. 1988. В указаниях приведены объёмы образования отходов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N</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для каждого субъекта РФ (на момент составления нормативов – области, края или автономной республики РСФСР) в процентах от объема вывоза леса, что позволяет определить объемы отходов по формуле: </a:t>
            </a:r>
          </a:p>
          <a:p>
            <a:pPr algn="ct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V</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Q</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N</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/100, где                                                                        (1)</a:t>
            </a:r>
          </a:p>
          <a:p>
            <a:pPr algn="just"/>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V</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 объем лесосечных отходов, м</a:t>
            </a:r>
            <a:r>
              <a:rPr lang="ru-RU" sz="12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1200" dirty="0">
                <a:effectLst/>
                <a:latin typeface="Times New Roman" panose="02020603050405020304" pitchFamily="18" charset="0"/>
                <a:ea typeface="Calibri" panose="020F0502020204030204" pitchFamily="34" charset="0"/>
                <a:cs typeface="Times New Roman" panose="02020603050405020304" pitchFamily="18" charset="0"/>
              </a:rPr>
              <a:t>Q</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 объем вывозки древесины, м</a:t>
            </a:r>
            <a:r>
              <a:rPr lang="ru-RU" sz="12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1200" dirty="0">
                <a:effectLst/>
                <a:latin typeface="Times New Roman" panose="02020603050405020304" pitchFamily="18" charset="0"/>
                <a:ea typeface="Calibri" panose="020F0502020204030204" pitchFamily="34" charset="0"/>
                <a:cs typeface="Times New Roman" panose="02020603050405020304" pitchFamily="18" charset="0"/>
              </a:rPr>
              <a:t>N</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 норматив, специфический для каждого региона, %. </a:t>
            </a:r>
          </a:p>
          <a:p>
            <a:pPr algn="just"/>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В зависимости от региона величина данного норматива варьирует от 11.1% до 17.8%.</a:t>
            </a:r>
          </a:p>
          <a:p>
            <a:pPr algn="just"/>
            <a:r>
              <a:rPr lang="ru-RU" sz="1200" dirty="0">
                <a:latin typeface="Times New Roman" panose="02020603050405020304" pitchFamily="18" charset="0"/>
                <a:ea typeface="Calibri" panose="020F0502020204030204" pitchFamily="34" charset="0"/>
                <a:cs typeface="Times New Roman" panose="02020603050405020304" pitchFamily="18" charset="0"/>
              </a:rPr>
              <a:t>Другие допущения:</a:t>
            </a:r>
          </a:p>
          <a:p>
            <a:pPr algn="just"/>
            <a:r>
              <a:rPr lang="ru-RU" sz="1200" dirty="0">
                <a:latin typeface="Times New Roman" panose="02020603050405020304" pitchFamily="18" charset="0"/>
                <a:ea typeface="Calibri" panose="020F0502020204030204" pitchFamily="34" charset="0"/>
                <a:cs typeface="Times New Roman" panose="02020603050405020304" pitchFamily="18" charset="0"/>
              </a:rPr>
              <a:t>- Средняя плотность сухой древесины - 530 кг/</a:t>
            </a:r>
            <a:r>
              <a:rPr lang="ru-RU" sz="1200" dirty="0" err="1">
                <a:latin typeface="Times New Roman" panose="02020603050405020304" pitchFamily="18" charset="0"/>
                <a:ea typeface="Calibri" panose="020F0502020204030204" pitchFamily="34" charset="0"/>
                <a:cs typeface="Times New Roman" panose="02020603050405020304" pitchFamily="18" charset="0"/>
              </a:rPr>
              <a:t>куб.м</a:t>
            </a:r>
            <a:r>
              <a:rPr lang="ru-RU" sz="1200"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Энергетическая ценность </a:t>
            </a:r>
            <a:r>
              <a:rPr lang="ru-RU" sz="1200" dirty="0">
                <a:latin typeface="Times New Roman" panose="02020603050405020304" pitchFamily="18" charset="0"/>
                <a:ea typeface="Calibri" panose="020F0502020204030204" pitchFamily="34" charset="0"/>
                <a:cs typeface="Times New Roman" panose="02020603050405020304" pitchFamily="18" charset="0"/>
              </a:rPr>
              <a:t>отходов – 3000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кВтч</a:t>
            </a:r>
            <a:r>
              <a:rPr lang="ru-RU" sz="1200" dirty="0">
                <a:latin typeface="Times New Roman" panose="02020603050405020304" pitchFamily="18" charset="0"/>
                <a:ea typeface="Calibri" panose="020F0502020204030204" pitchFamily="34" charset="0"/>
                <a:cs typeface="Times New Roman" panose="02020603050405020304" pitchFamily="18" charset="0"/>
              </a:rPr>
              <a:t>/т или 2 580 тыс. ккал/т*</a:t>
            </a:r>
          </a:p>
          <a:p>
            <a:pPr marL="0" algn="just">
              <a:spcBef>
                <a:spcPts val="0"/>
              </a:spcBef>
              <a:buNone/>
            </a:pPr>
            <a:r>
              <a:rPr lang="ru-RU" sz="1200" dirty="0">
                <a:latin typeface="Times New Roman" panose="02020603050405020304" pitchFamily="18" charset="0"/>
                <a:ea typeface="Calibri" panose="020F0502020204030204" pitchFamily="34" charset="0"/>
                <a:cs typeface="Times New Roman" panose="02020603050405020304" pitchFamily="18" charset="0"/>
              </a:rPr>
              <a:t>- Объём лесозаготовок (=объём вывозки древесины) – средний по региону за 2017-2023 гг.;</a:t>
            </a:r>
          </a:p>
          <a:p>
            <a:pPr marL="171450" indent="-171450" algn="just">
              <a:spcBef>
                <a:spcPts val="0"/>
              </a:spcBef>
              <a:buFontTx/>
              <a:buChar char="-"/>
            </a:pPr>
            <a:r>
              <a:rPr lang="ru-RU" sz="1200" dirty="0">
                <a:latin typeface="Times New Roman" panose="02020603050405020304" pitchFamily="18" charset="0"/>
                <a:ea typeface="Calibri" panose="020F0502020204030204" pitchFamily="34" charset="0"/>
                <a:cs typeface="Times New Roman" panose="02020603050405020304" pitchFamily="18" charset="0"/>
              </a:rPr>
              <a:t>КПД котельного оборудования (для расчётов потенциальной выработки тепловой энергии) – 80%; КПД электростанции (для расчёта потенциальной выработки электроэнергии) – 30%. </a:t>
            </a:r>
          </a:p>
          <a:p>
            <a:pPr algn="just">
              <a:spcBef>
                <a:spcPts val="0"/>
              </a:spcBef>
            </a:pPr>
            <a:r>
              <a:rPr lang="ru-RU" sz="1200" dirty="0">
                <a:latin typeface="Times New Roman" panose="02020603050405020304" pitchFamily="18" charset="0"/>
                <a:ea typeface="Calibri" panose="020F0502020204030204" pitchFamily="34" charset="0"/>
                <a:cs typeface="Times New Roman" panose="02020603050405020304" pitchFamily="18" charset="0"/>
              </a:rPr>
              <a:t>Далее было проведено сопоставление с объёмами производства тепловой и электроэнергии по субъектам РФ (по всем, кроме новых территорий, данные по которым отсутствуют) для определения доли, которую могут </a:t>
            </a:r>
          </a:p>
        </p:txBody>
      </p:sp>
      <p:sp>
        <p:nvSpPr>
          <p:cNvPr id="9" name="TextBox 8">
            <a:extLst>
              <a:ext uri="{FF2B5EF4-FFF2-40B4-BE49-F238E27FC236}">
                <a16:creationId xmlns:a16="http://schemas.microsoft.com/office/drawing/2014/main" id="{E4E9E039-72DF-44F6-BF7B-36A9BF01A29B}"/>
              </a:ext>
            </a:extLst>
          </p:cNvPr>
          <p:cNvSpPr txBox="1"/>
          <p:nvPr/>
        </p:nvSpPr>
        <p:spPr>
          <a:xfrm>
            <a:off x="-71716" y="6090546"/>
            <a:ext cx="6468666" cy="646331"/>
          </a:xfrm>
          <a:prstGeom prst="rect">
            <a:avLst/>
          </a:prstGeom>
          <a:noFill/>
        </p:spPr>
        <p:txBody>
          <a:bodyPr wrap="square">
            <a:spAutoFit/>
          </a:bodyPr>
          <a:lstStyle/>
          <a:p>
            <a:pPr algn="just">
              <a:spcAft>
                <a:spcPts val="0"/>
              </a:spcAft>
            </a:pPr>
            <a:r>
              <a:rPr lang="ru-RU" sz="1200" i="1" dirty="0">
                <a:effectLst/>
                <a:latin typeface="Times New Roman" panose="02020603050405020304" pitchFamily="18" charset="0"/>
                <a:ea typeface="Calibri" panose="020F0502020204030204" pitchFamily="34" charset="0"/>
                <a:cs typeface="Times New Roman" panose="02020603050405020304" pitchFamily="18" charset="0"/>
              </a:rPr>
              <a:t>Источник: </a:t>
            </a: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Макаренко Е.Л. Оценка образования отходов лесозаготовки и деревообработки </a:t>
            </a:r>
          </a:p>
          <a:p>
            <a:pPr algn="just">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в центральной экологической зоне Байкальской природной территории </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Успехи современного естествознания. – 2020. - №5. – с.63-69.</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29B11B8A-B593-47CC-BBF2-53A0206BE490}"/>
              </a:ext>
            </a:extLst>
          </p:cNvPr>
          <p:cNvSpPr txBox="1"/>
          <p:nvPr/>
        </p:nvSpPr>
        <p:spPr>
          <a:xfrm>
            <a:off x="6396950" y="5534561"/>
            <a:ext cx="5723336" cy="1323439"/>
          </a:xfrm>
          <a:prstGeom prst="rect">
            <a:avLst/>
          </a:prstGeom>
          <a:noFill/>
        </p:spPr>
        <p:txBody>
          <a:bodyPr wrap="square">
            <a:spAutoFit/>
          </a:bodyPr>
          <a:lstStyle/>
          <a:p>
            <a:pPr algn="just"/>
            <a:r>
              <a:rPr lang="ru-RU" sz="1000" i="1"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000" b="1" dirty="0">
                <a:effectLst/>
                <a:latin typeface="Times New Roman" panose="02020603050405020304" pitchFamily="18" charset="0"/>
                <a:ea typeface="Calibri" panose="020F0502020204030204" pitchFamily="34" charset="0"/>
                <a:cs typeface="Times New Roman" panose="02020603050405020304" pitchFamily="18" charset="0"/>
              </a:rPr>
              <a:t>Иванова И.В., </a:t>
            </a:r>
            <a:r>
              <a:rPr lang="ru-RU" sz="1000" b="1" dirty="0" err="1">
                <a:effectLst/>
                <a:latin typeface="Times New Roman" panose="02020603050405020304" pitchFamily="18" charset="0"/>
                <a:ea typeface="Calibri" panose="020F0502020204030204" pitchFamily="34" charset="0"/>
                <a:cs typeface="Times New Roman" panose="02020603050405020304" pitchFamily="18" charset="0"/>
              </a:rPr>
              <a:t>Русскова</a:t>
            </a:r>
            <a:r>
              <a:rPr lang="ru-RU" sz="1000" b="1" dirty="0">
                <a:effectLst/>
                <a:latin typeface="Times New Roman" panose="02020603050405020304" pitchFamily="18" charset="0"/>
                <a:ea typeface="Calibri" panose="020F0502020204030204" pitchFamily="34" charset="0"/>
                <a:cs typeface="Times New Roman" panose="02020603050405020304" pitchFamily="18" charset="0"/>
              </a:rPr>
              <a:t> И.Г. Исследование теплотехнических характеристик топлива из древесных отходов и их экологической безопасности </a:t>
            </a: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 Науч.-</a:t>
            </a:r>
            <a:r>
              <a:rPr lang="ru-RU" sz="1000" dirty="0" err="1">
                <a:effectLst/>
                <a:latin typeface="Times New Roman" panose="02020603050405020304" pitchFamily="18" charset="0"/>
                <a:ea typeface="Calibri" panose="020F0502020204030204" pitchFamily="34" charset="0"/>
                <a:cs typeface="Times New Roman" panose="02020603050405020304" pitchFamily="18" charset="0"/>
              </a:rPr>
              <a:t>аналит</a:t>
            </a: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 журн. “Вестник С.-</a:t>
            </a:r>
            <a:r>
              <a:rPr lang="ru-RU" sz="1000" dirty="0" err="1">
                <a:effectLst/>
                <a:latin typeface="Times New Roman" panose="02020603050405020304" pitchFamily="18" charset="0"/>
                <a:ea typeface="Calibri" panose="020F0502020204030204" pitchFamily="34" charset="0"/>
                <a:cs typeface="Times New Roman" panose="02020603050405020304" pitchFamily="18" charset="0"/>
              </a:rPr>
              <a:t>Петерб</a:t>
            </a: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 ун-та ГПС МЧС России”. 2023. № 3. С. 1–10. DOI: 10.61260/2218-13Х-2023-3-1-10.</a:t>
            </a:r>
          </a:p>
          <a:p>
            <a:pPr algn="just"/>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De Jong J., </a:t>
            </a:r>
            <a:r>
              <a:rPr lang="en-US" sz="1000" b="1" dirty="0" err="1">
                <a:effectLst/>
                <a:latin typeface="Times New Roman" panose="02020603050405020304" pitchFamily="18" charset="0"/>
                <a:ea typeface="Calibri" panose="020F0502020204030204" pitchFamily="34" charset="0"/>
                <a:cs typeface="Times New Roman" panose="02020603050405020304" pitchFamily="18" charset="0"/>
              </a:rPr>
              <a:t>Akselsson</a:t>
            </a: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 C., </a:t>
            </a:r>
            <a:r>
              <a:rPr lang="en-US" sz="1000" b="1" dirty="0" err="1">
                <a:effectLst/>
                <a:latin typeface="Times New Roman" panose="02020603050405020304" pitchFamily="18" charset="0"/>
                <a:ea typeface="Calibri" panose="020F0502020204030204" pitchFamily="34" charset="0"/>
                <a:cs typeface="Times New Roman" panose="02020603050405020304" pitchFamily="18" charset="0"/>
              </a:rPr>
              <a:t>Egnell</a:t>
            </a: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 G., </a:t>
            </a:r>
            <a:r>
              <a:rPr lang="en-US" sz="1000" b="1" dirty="0" err="1">
                <a:effectLst/>
                <a:latin typeface="Times New Roman" panose="02020603050405020304" pitchFamily="18" charset="0"/>
                <a:ea typeface="Calibri" panose="020F0502020204030204" pitchFamily="34" charset="0"/>
                <a:cs typeface="Times New Roman" panose="02020603050405020304" pitchFamily="18" charset="0"/>
              </a:rPr>
              <a:t>Löfgren</a:t>
            </a: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 S., Olsson B.A. Realizing the energy potential of forest biomass in Sweden – How much is environmentally sustainable?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Forest Ecology and Management</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2017, vol. 383, pp. 3-16.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dirty="0">
                <a:effectLst/>
                <a:latin typeface="Times New Roman" panose="02020603050405020304" pitchFamily="18" charset="0"/>
                <a:ea typeface="Calibri" panose="020F0502020204030204" pitchFamily="34" charset="0"/>
                <a:cs typeface="Times New Roman" panose="02020603050405020304" pitchFamily="18" charset="0"/>
                <a:hlinkClick r:id="rId2"/>
              </a:rPr>
              <a:t>https://doi.org/10.1016/j.foreco.2016.06.028</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000" b="1" dirty="0" err="1">
                <a:effectLst/>
                <a:latin typeface="Times New Roman" panose="02020603050405020304" pitchFamily="18" charset="0"/>
                <a:ea typeface="Calibri" panose="020F0502020204030204" pitchFamily="34" charset="0"/>
                <a:cs typeface="Times New Roman" panose="02020603050405020304" pitchFamily="18" charset="0"/>
              </a:rPr>
              <a:t>Hakkila</a:t>
            </a: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 P.  Factors driving the development of forest energy in Finland.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Biomass and Bioenergy</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2006, vol. 30, no. 4, pp. 281-288.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https://doi.org/10.1016/j.biombioe.2005.07.003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1984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91E318-629B-43D4-8A4B-A8C5DFA7F5B5}"/>
              </a:ext>
            </a:extLst>
          </p:cNvPr>
          <p:cNvSpPr>
            <a:spLocks noGrp="1"/>
          </p:cNvSpPr>
          <p:nvPr>
            <p:ph type="title"/>
          </p:nvPr>
        </p:nvSpPr>
        <p:spPr>
          <a:xfrm>
            <a:off x="838200" y="0"/>
            <a:ext cx="10515600" cy="315912"/>
          </a:xfrm>
        </p:spPr>
        <p:txBody>
          <a:bodyPr>
            <a:noAutofit/>
          </a:bodyPr>
          <a:lstStyle/>
          <a:p>
            <a:pPr algn="ctr"/>
            <a:r>
              <a:rPr lang="ru-RU" sz="2400" b="1" dirty="0">
                <a:solidFill>
                  <a:schemeClr val="tx2"/>
                </a:solidFill>
              </a:rPr>
              <a:t>Результаты расчётов</a:t>
            </a:r>
          </a:p>
        </p:txBody>
      </p:sp>
      <p:sp>
        <p:nvSpPr>
          <p:cNvPr id="3" name="Объект 2">
            <a:extLst>
              <a:ext uri="{FF2B5EF4-FFF2-40B4-BE49-F238E27FC236}">
                <a16:creationId xmlns:a16="http://schemas.microsoft.com/office/drawing/2014/main" id="{DF375DBF-5E87-45FE-AA11-DCCA9EA46BDF}"/>
              </a:ext>
            </a:extLst>
          </p:cNvPr>
          <p:cNvSpPr>
            <a:spLocks noGrp="1"/>
          </p:cNvSpPr>
          <p:nvPr>
            <p:ph idx="1"/>
          </p:nvPr>
        </p:nvSpPr>
        <p:spPr>
          <a:xfrm>
            <a:off x="1" y="506318"/>
            <a:ext cx="12191999" cy="2443070"/>
          </a:xfrm>
        </p:spPr>
        <p:txBody>
          <a:bodyPr>
            <a:noAutofit/>
          </a:bodyPr>
          <a:lstStyle/>
          <a:p>
            <a:pPr marL="0" indent="0">
              <a:buNone/>
            </a:pPr>
            <a:r>
              <a:rPr lang="ru-RU" sz="1800" dirty="0">
                <a:solidFill>
                  <a:schemeClr val="tx2"/>
                </a:solidFill>
                <a:latin typeface="Times New Roman" panose="02020603050405020304" pitchFamily="18" charset="0"/>
                <a:cs typeface="Times New Roman" panose="02020603050405020304" pitchFamily="18" charset="0"/>
              </a:rPr>
              <a:t>Всего в России среднегодовое количество отходов лесозаготовок (округлённо) – 31 млн. </a:t>
            </a:r>
            <a:r>
              <a:rPr lang="ru-RU" sz="1800" dirty="0" err="1">
                <a:solidFill>
                  <a:schemeClr val="tx2"/>
                </a:solidFill>
                <a:latin typeface="Times New Roman" panose="02020603050405020304" pitchFamily="18" charset="0"/>
                <a:cs typeface="Times New Roman" panose="02020603050405020304" pitchFamily="18" charset="0"/>
              </a:rPr>
              <a:t>куб.м</a:t>
            </a:r>
            <a:r>
              <a:rPr lang="ru-RU" sz="1800" dirty="0">
                <a:solidFill>
                  <a:schemeClr val="tx2"/>
                </a:solidFill>
                <a:latin typeface="Times New Roman" panose="02020603050405020304" pitchFamily="18" charset="0"/>
                <a:cs typeface="Times New Roman" panose="02020603050405020304" pitchFamily="18" charset="0"/>
              </a:rPr>
              <a:t>. (около 15% от объёма заготовленного леса), что равно 16 млн. тонн и эквивалентно </a:t>
            </a:r>
            <a:r>
              <a:rPr lang="ru-RU" sz="1800" b="1" dirty="0">
                <a:solidFill>
                  <a:schemeClr val="tx2"/>
                </a:solidFill>
                <a:latin typeface="Times New Roman" panose="02020603050405020304" pitchFamily="18" charset="0"/>
                <a:cs typeface="Times New Roman" panose="02020603050405020304" pitchFamily="18" charset="0"/>
              </a:rPr>
              <a:t>34 млн. </a:t>
            </a:r>
            <a:r>
              <a:rPr lang="ru-RU" sz="1800" b="1" dirty="0" err="1">
                <a:solidFill>
                  <a:schemeClr val="tx2"/>
                </a:solidFill>
                <a:latin typeface="Times New Roman" panose="02020603050405020304" pitchFamily="18" charset="0"/>
                <a:cs typeface="Times New Roman" panose="02020603050405020304" pitchFamily="18" charset="0"/>
              </a:rPr>
              <a:t>гКал</a:t>
            </a:r>
            <a:r>
              <a:rPr lang="ru-RU" sz="1800" dirty="0">
                <a:solidFill>
                  <a:schemeClr val="tx2"/>
                </a:solidFill>
                <a:latin typeface="Times New Roman" panose="02020603050405020304" pitchFamily="18" charset="0"/>
                <a:cs typeface="Times New Roman" panose="02020603050405020304" pitchFamily="18" charset="0"/>
              </a:rPr>
              <a:t> (с поправкой на 80%-</a:t>
            </a:r>
            <a:r>
              <a:rPr lang="ru-RU" sz="1800" dirty="0" err="1">
                <a:solidFill>
                  <a:schemeClr val="tx2"/>
                </a:solidFill>
                <a:latin typeface="Times New Roman" panose="02020603050405020304" pitchFamily="18" charset="0"/>
                <a:cs typeface="Times New Roman" panose="02020603050405020304" pitchFamily="18" charset="0"/>
              </a:rPr>
              <a:t>ный</a:t>
            </a:r>
            <a:r>
              <a:rPr lang="ru-RU" sz="1800" dirty="0">
                <a:solidFill>
                  <a:schemeClr val="tx2"/>
                </a:solidFill>
                <a:latin typeface="Times New Roman" panose="02020603050405020304" pitchFamily="18" charset="0"/>
                <a:cs typeface="Times New Roman" panose="02020603050405020304" pitchFamily="18" charset="0"/>
              </a:rPr>
              <a:t> КПД) или </a:t>
            </a:r>
            <a:r>
              <a:rPr lang="ru-RU" sz="1800" b="1" dirty="0">
                <a:solidFill>
                  <a:schemeClr val="tx2"/>
                </a:solidFill>
                <a:latin typeface="Times New Roman" panose="02020603050405020304" pitchFamily="18" charset="0"/>
                <a:cs typeface="Times New Roman" panose="02020603050405020304" pitchFamily="18" charset="0"/>
              </a:rPr>
              <a:t>15 млрд. </a:t>
            </a:r>
            <a:r>
              <a:rPr lang="ru-RU" sz="1800" b="1" dirty="0" err="1">
                <a:solidFill>
                  <a:schemeClr val="tx2"/>
                </a:solidFill>
                <a:latin typeface="Times New Roman" panose="02020603050405020304" pitchFamily="18" charset="0"/>
                <a:cs typeface="Times New Roman" panose="02020603050405020304" pitchFamily="18" charset="0"/>
              </a:rPr>
              <a:t>кВтч</a:t>
            </a:r>
            <a:r>
              <a:rPr lang="ru-RU" sz="1800" b="1" dirty="0">
                <a:solidFill>
                  <a:schemeClr val="tx2"/>
                </a:solidFill>
                <a:latin typeface="Times New Roman" panose="02020603050405020304" pitchFamily="18" charset="0"/>
                <a:cs typeface="Times New Roman" panose="02020603050405020304" pitchFamily="18" charset="0"/>
              </a:rPr>
              <a:t> </a:t>
            </a:r>
            <a:r>
              <a:rPr lang="ru-RU" sz="1800" dirty="0">
                <a:solidFill>
                  <a:schemeClr val="tx2"/>
                </a:solidFill>
                <a:latin typeface="Times New Roman" panose="02020603050405020304" pitchFamily="18" charset="0"/>
                <a:cs typeface="Times New Roman" panose="02020603050405020304" pitchFamily="18" charset="0"/>
              </a:rPr>
              <a:t>(с поправкой на 30%-</a:t>
            </a:r>
            <a:r>
              <a:rPr lang="ru-RU" sz="1800" dirty="0" err="1">
                <a:solidFill>
                  <a:schemeClr val="tx2"/>
                </a:solidFill>
                <a:latin typeface="Times New Roman" panose="02020603050405020304" pitchFamily="18" charset="0"/>
                <a:cs typeface="Times New Roman" panose="02020603050405020304" pitchFamily="18" charset="0"/>
              </a:rPr>
              <a:t>ный</a:t>
            </a:r>
            <a:r>
              <a:rPr lang="ru-RU" sz="1800" dirty="0">
                <a:solidFill>
                  <a:schemeClr val="tx2"/>
                </a:solidFill>
                <a:latin typeface="Times New Roman" panose="02020603050405020304" pitchFamily="18" charset="0"/>
                <a:cs typeface="Times New Roman" panose="02020603050405020304" pitchFamily="18" charset="0"/>
              </a:rPr>
              <a:t> КПД). При использовании для производства только тепловой энергии* доля отходов лесозаготовок составит </a:t>
            </a:r>
            <a:r>
              <a:rPr lang="ru-RU" sz="1800" b="1" dirty="0">
                <a:solidFill>
                  <a:schemeClr val="tx2"/>
                </a:solidFill>
                <a:latin typeface="Times New Roman" panose="02020603050405020304" pitchFamily="18" charset="0"/>
                <a:cs typeface="Times New Roman" panose="02020603050405020304" pitchFamily="18" charset="0"/>
              </a:rPr>
              <a:t>5% </a:t>
            </a:r>
            <a:r>
              <a:rPr lang="ru-RU" sz="1800" dirty="0">
                <a:solidFill>
                  <a:schemeClr val="tx2"/>
                </a:solidFill>
                <a:latin typeface="Times New Roman" panose="02020603050405020304" pitchFamily="18" charset="0"/>
                <a:cs typeface="Times New Roman" panose="02020603050405020304" pitchFamily="18" charset="0"/>
              </a:rPr>
              <a:t>от общего объёма текущего производства </a:t>
            </a:r>
            <a:r>
              <a:rPr lang="ru-RU" sz="1800" b="1" dirty="0">
                <a:solidFill>
                  <a:schemeClr val="tx2"/>
                </a:solidFill>
                <a:latin typeface="Times New Roman" panose="02020603050405020304" pitchFamily="18" charset="0"/>
                <a:cs typeface="Times New Roman" panose="02020603050405020304" pitchFamily="18" charset="0"/>
              </a:rPr>
              <a:t>тепловой энергии </a:t>
            </a:r>
            <a:r>
              <a:rPr lang="ru-RU" sz="1800" dirty="0">
                <a:solidFill>
                  <a:schemeClr val="tx2"/>
                </a:solidFill>
                <a:latin typeface="Times New Roman" panose="02020603050405020304" pitchFamily="18" charset="0"/>
                <a:cs typeface="Times New Roman" panose="02020603050405020304" pitchFamily="18" charset="0"/>
              </a:rPr>
              <a:t>в исследованных регионах; при их использовании только для потребления </a:t>
            </a:r>
            <a:r>
              <a:rPr lang="ru-RU" sz="1800" b="1" dirty="0">
                <a:solidFill>
                  <a:schemeClr val="tx2"/>
                </a:solidFill>
                <a:latin typeface="Times New Roman" panose="02020603050405020304" pitchFamily="18" charset="0"/>
                <a:cs typeface="Times New Roman" panose="02020603050405020304" pitchFamily="18" charset="0"/>
              </a:rPr>
              <a:t>электроэнергии*</a:t>
            </a:r>
            <a:r>
              <a:rPr lang="ru-RU" sz="1800" dirty="0">
                <a:solidFill>
                  <a:schemeClr val="tx2"/>
                </a:solidFill>
                <a:latin typeface="Times New Roman" panose="02020603050405020304" pitchFamily="18" charset="0"/>
                <a:cs typeface="Times New Roman" panose="02020603050405020304" pitchFamily="18" charset="0"/>
              </a:rPr>
              <a:t> – </a:t>
            </a:r>
            <a:r>
              <a:rPr lang="ru-RU" sz="1800" b="1" dirty="0">
                <a:solidFill>
                  <a:schemeClr val="tx2"/>
                </a:solidFill>
                <a:latin typeface="Times New Roman" panose="02020603050405020304" pitchFamily="18" charset="0"/>
                <a:cs typeface="Times New Roman" panose="02020603050405020304" pitchFamily="18" charset="0"/>
              </a:rPr>
              <a:t>1,3%</a:t>
            </a:r>
            <a:r>
              <a:rPr lang="ru-RU" sz="1800" dirty="0">
                <a:solidFill>
                  <a:schemeClr val="tx2"/>
                </a:solidFill>
                <a:latin typeface="Times New Roman" panose="02020603050405020304" pitchFamily="18" charset="0"/>
                <a:cs typeface="Times New Roman" panose="02020603050405020304" pitchFamily="18" charset="0"/>
              </a:rPr>
              <a:t> от всего производства. По регионам максимум для </a:t>
            </a:r>
            <a:r>
              <a:rPr lang="ru-RU" sz="1800" b="1" dirty="0">
                <a:solidFill>
                  <a:schemeClr val="tx2"/>
                </a:solidFill>
                <a:latin typeface="Times New Roman" panose="02020603050405020304" pitchFamily="18" charset="0"/>
                <a:cs typeface="Times New Roman" panose="02020603050405020304" pitchFamily="18" charset="0"/>
              </a:rPr>
              <a:t>тепловой энергии </a:t>
            </a:r>
            <a:r>
              <a:rPr lang="ru-RU" sz="1800" dirty="0">
                <a:solidFill>
                  <a:schemeClr val="tx2"/>
                </a:solidFill>
                <a:latin typeface="Times New Roman" panose="02020603050405020304" pitchFamily="18" charset="0"/>
                <a:cs typeface="Times New Roman" panose="02020603050405020304" pitchFamily="18" charset="0"/>
              </a:rPr>
              <a:t>– </a:t>
            </a:r>
            <a:r>
              <a:rPr lang="ru-RU" sz="1800" b="1" dirty="0">
                <a:solidFill>
                  <a:schemeClr val="tx2"/>
                </a:solidFill>
                <a:latin typeface="Times New Roman" panose="02020603050405020304" pitchFamily="18" charset="0"/>
                <a:cs typeface="Times New Roman" panose="02020603050405020304" pitchFamily="18" charset="0"/>
              </a:rPr>
              <a:t>Вологодская область (32%)</a:t>
            </a:r>
            <a:r>
              <a:rPr lang="ru-RU" sz="1800" dirty="0">
                <a:solidFill>
                  <a:schemeClr val="tx2"/>
                </a:solidFill>
                <a:latin typeface="Times New Roman" panose="02020603050405020304" pitchFamily="18" charset="0"/>
                <a:cs typeface="Times New Roman" panose="02020603050405020304" pitchFamily="18" charset="0"/>
              </a:rPr>
              <a:t>; для</a:t>
            </a:r>
            <a:r>
              <a:rPr lang="en-US" sz="1800" dirty="0">
                <a:solidFill>
                  <a:schemeClr val="tx2"/>
                </a:solidFill>
                <a:latin typeface="Times New Roman" panose="02020603050405020304" pitchFamily="18" charset="0"/>
                <a:cs typeface="Times New Roman" panose="02020603050405020304" pitchFamily="18" charset="0"/>
              </a:rPr>
              <a:t> </a:t>
            </a:r>
            <a:r>
              <a:rPr lang="ru-RU" sz="1800" dirty="0">
                <a:solidFill>
                  <a:schemeClr val="tx2"/>
                </a:solidFill>
                <a:latin typeface="Times New Roman" panose="02020603050405020304" pitchFamily="18" charset="0"/>
                <a:cs typeface="Times New Roman" panose="02020603050405020304" pitchFamily="18" charset="0"/>
              </a:rPr>
              <a:t>потребления </a:t>
            </a:r>
            <a:r>
              <a:rPr lang="ru-RU" sz="1800" b="1" dirty="0">
                <a:solidFill>
                  <a:schemeClr val="tx2"/>
                </a:solidFill>
                <a:latin typeface="Times New Roman" panose="02020603050405020304" pitchFamily="18" charset="0"/>
                <a:cs typeface="Times New Roman" panose="02020603050405020304" pitchFamily="18" charset="0"/>
              </a:rPr>
              <a:t>электроэнергии – Архангельская область (14%).  </a:t>
            </a:r>
          </a:p>
          <a:p>
            <a:pPr marL="0" indent="0">
              <a:buNone/>
            </a:pPr>
            <a:r>
              <a:rPr lang="ru-RU" sz="1800" b="1" i="1" dirty="0">
                <a:solidFill>
                  <a:schemeClr val="tx2"/>
                </a:solidFill>
                <a:latin typeface="Times New Roman" panose="02020603050405020304" pitchFamily="18" charset="0"/>
                <a:cs typeface="Times New Roman" panose="02020603050405020304" pitchFamily="18" charset="0"/>
              </a:rPr>
              <a:t>*данные по производству по регионам тепловой энергии: </a:t>
            </a:r>
            <a:r>
              <a:rPr lang="en-US" sz="1800" b="1" i="1" dirty="0">
                <a:solidFill>
                  <a:schemeClr val="tx2"/>
                </a:solidFill>
                <a:latin typeface="Times New Roman" panose="02020603050405020304" pitchFamily="18" charset="0"/>
                <a:cs typeface="Times New Roman" panose="02020603050405020304" pitchFamily="18" charset="0"/>
              </a:rPr>
              <a:t>https</a:t>
            </a:r>
            <a:r>
              <a:rPr lang="ru-RU" sz="1800" b="1" i="1" dirty="0">
                <a:solidFill>
                  <a:schemeClr val="tx2"/>
                </a:solidFill>
                <a:latin typeface="Times New Roman" panose="02020603050405020304" pitchFamily="18" charset="0"/>
                <a:cs typeface="Times New Roman" panose="02020603050405020304" pitchFamily="18" charset="0"/>
              </a:rPr>
              <a:t>://</a:t>
            </a:r>
            <a:r>
              <a:rPr lang="en-US" sz="1800" b="1" i="1" dirty="0" err="1">
                <a:solidFill>
                  <a:schemeClr val="tx2"/>
                </a:solidFill>
                <a:latin typeface="Times New Roman" panose="02020603050405020304" pitchFamily="18" charset="0"/>
                <a:cs typeface="Times New Roman" panose="02020603050405020304" pitchFamily="18" charset="0"/>
              </a:rPr>
              <a:t>rosstat</a:t>
            </a:r>
            <a:r>
              <a:rPr lang="ru-RU" sz="1800" b="1" i="1" dirty="0">
                <a:solidFill>
                  <a:schemeClr val="tx2"/>
                </a:solidFill>
                <a:latin typeface="Times New Roman" panose="02020603050405020304" pitchFamily="18" charset="0"/>
                <a:cs typeface="Times New Roman" panose="02020603050405020304" pitchFamily="18" charset="0"/>
              </a:rPr>
              <a:t>.</a:t>
            </a:r>
            <a:r>
              <a:rPr lang="en-US" sz="1800" b="1" i="1" dirty="0">
                <a:solidFill>
                  <a:schemeClr val="tx2"/>
                </a:solidFill>
                <a:latin typeface="Times New Roman" panose="02020603050405020304" pitchFamily="18" charset="0"/>
                <a:cs typeface="Times New Roman" panose="02020603050405020304" pitchFamily="18" charset="0"/>
              </a:rPr>
              <a:t>gov</a:t>
            </a:r>
            <a:r>
              <a:rPr lang="ru-RU" sz="1800" b="1" i="1" dirty="0">
                <a:solidFill>
                  <a:schemeClr val="tx2"/>
                </a:solidFill>
                <a:latin typeface="Times New Roman" panose="02020603050405020304" pitchFamily="18" charset="0"/>
                <a:cs typeface="Times New Roman" panose="02020603050405020304" pitchFamily="18" charset="0"/>
              </a:rPr>
              <a:t>.</a:t>
            </a:r>
            <a:r>
              <a:rPr lang="en-US" sz="1800" b="1" i="1" dirty="0" err="1">
                <a:solidFill>
                  <a:schemeClr val="tx2"/>
                </a:solidFill>
                <a:latin typeface="Times New Roman" panose="02020603050405020304" pitchFamily="18" charset="0"/>
                <a:cs typeface="Times New Roman" panose="02020603050405020304" pitchFamily="18" charset="0"/>
              </a:rPr>
              <a:t>ru</a:t>
            </a:r>
            <a:r>
              <a:rPr lang="ru-RU" sz="1800" b="1" i="1" dirty="0">
                <a:solidFill>
                  <a:schemeClr val="tx2"/>
                </a:solidFill>
                <a:latin typeface="Times New Roman" panose="02020603050405020304" pitchFamily="18" charset="0"/>
                <a:cs typeface="Times New Roman" panose="02020603050405020304" pitchFamily="18" charset="0"/>
              </a:rPr>
              <a:t>/</a:t>
            </a:r>
            <a:r>
              <a:rPr lang="en-US" sz="1800" b="1" i="1" dirty="0">
                <a:solidFill>
                  <a:schemeClr val="tx2"/>
                </a:solidFill>
                <a:latin typeface="Times New Roman" panose="02020603050405020304" pitchFamily="18" charset="0"/>
                <a:cs typeface="Times New Roman" panose="02020603050405020304" pitchFamily="18" charset="0"/>
              </a:rPr>
              <a:t>storage</a:t>
            </a:r>
            <a:r>
              <a:rPr lang="ru-RU" sz="1800" b="1" i="1" dirty="0">
                <a:solidFill>
                  <a:schemeClr val="tx2"/>
                </a:solidFill>
                <a:latin typeface="Times New Roman" panose="02020603050405020304" pitchFamily="18" charset="0"/>
                <a:cs typeface="Times New Roman" panose="02020603050405020304" pitchFamily="18" charset="0"/>
              </a:rPr>
              <a:t>/</a:t>
            </a:r>
            <a:r>
              <a:rPr lang="en-US" sz="1800" b="1" i="1" dirty="0" err="1">
                <a:solidFill>
                  <a:schemeClr val="tx2"/>
                </a:solidFill>
                <a:latin typeface="Times New Roman" panose="02020603050405020304" pitchFamily="18" charset="0"/>
                <a:cs typeface="Times New Roman" panose="02020603050405020304" pitchFamily="18" charset="0"/>
              </a:rPr>
              <a:t>mediabank</a:t>
            </a:r>
            <a:r>
              <a:rPr lang="ru-RU" sz="1800" b="1" i="1" dirty="0">
                <a:solidFill>
                  <a:schemeClr val="tx2"/>
                </a:solidFill>
                <a:latin typeface="Times New Roman" panose="02020603050405020304" pitchFamily="18" charset="0"/>
                <a:cs typeface="Times New Roman" panose="02020603050405020304" pitchFamily="18" charset="0"/>
              </a:rPr>
              <a:t>/</a:t>
            </a:r>
            <a:r>
              <a:rPr lang="en-US" sz="1800" b="1" i="1" dirty="0" err="1">
                <a:solidFill>
                  <a:schemeClr val="tx2"/>
                </a:solidFill>
                <a:latin typeface="Times New Roman" panose="02020603050405020304" pitchFamily="18" charset="0"/>
                <a:cs typeface="Times New Roman" panose="02020603050405020304" pitchFamily="18" charset="0"/>
              </a:rPr>
              <a:t>Kom</a:t>
            </a:r>
            <a:r>
              <a:rPr lang="ru-RU" sz="1800" b="1" i="1" dirty="0">
                <a:solidFill>
                  <a:schemeClr val="tx2"/>
                </a:solidFill>
                <a:latin typeface="Times New Roman" panose="02020603050405020304" pitchFamily="18" charset="0"/>
                <a:cs typeface="Times New Roman" panose="02020603050405020304" pitchFamily="18" charset="0"/>
              </a:rPr>
              <a:t>_</a:t>
            </a:r>
            <a:r>
              <a:rPr lang="en-US" sz="1800" b="1" i="1" dirty="0">
                <a:solidFill>
                  <a:schemeClr val="tx2"/>
                </a:solidFill>
                <a:latin typeface="Times New Roman" panose="02020603050405020304" pitchFamily="18" charset="0"/>
                <a:cs typeface="Times New Roman" panose="02020603050405020304" pitchFamily="18" charset="0"/>
              </a:rPr>
              <a:t>t</a:t>
            </a:r>
            <a:r>
              <a:rPr lang="ru-RU" sz="1800" b="1" i="1" dirty="0">
                <a:solidFill>
                  <a:schemeClr val="tx2"/>
                </a:solidFill>
                <a:latin typeface="Times New Roman" panose="02020603050405020304" pitchFamily="18" charset="0"/>
                <a:cs typeface="Times New Roman" panose="02020603050405020304" pitchFamily="18" charset="0"/>
              </a:rPr>
              <a:t>е</a:t>
            </a:r>
            <a:r>
              <a:rPr lang="en-US" sz="1800" b="1" i="1" dirty="0">
                <a:solidFill>
                  <a:schemeClr val="tx2"/>
                </a:solidFill>
                <a:latin typeface="Times New Roman" panose="02020603050405020304" pitchFamily="18" charset="0"/>
                <a:cs typeface="Times New Roman" panose="02020603050405020304" pitchFamily="18" charset="0"/>
              </a:rPr>
              <a:t>p</a:t>
            </a:r>
            <a:r>
              <a:rPr lang="ru-RU" sz="1800" b="1" i="1" dirty="0">
                <a:solidFill>
                  <a:schemeClr val="tx2"/>
                </a:solidFill>
                <a:latin typeface="Times New Roman" panose="02020603050405020304" pitchFamily="18" charset="0"/>
                <a:cs typeface="Times New Roman" panose="02020603050405020304" pitchFamily="18" charset="0"/>
              </a:rPr>
              <a:t>_2023.</a:t>
            </a:r>
            <a:r>
              <a:rPr lang="en-US" sz="1800" b="1" i="1" dirty="0" err="1">
                <a:solidFill>
                  <a:schemeClr val="tx2"/>
                </a:solidFill>
                <a:latin typeface="Times New Roman" panose="02020603050405020304" pitchFamily="18" charset="0"/>
                <a:cs typeface="Times New Roman" panose="02020603050405020304" pitchFamily="18" charset="0"/>
              </a:rPr>
              <a:t>xls</a:t>
            </a:r>
            <a:r>
              <a:rPr lang="ru-RU" sz="1800" b="1" i="1" dirty="0">
                <a:solidFill>
                  <a:schemeClr val="tx2"/>
                </a:solidFill>
                <a:latin typeface="Times New Roman" panose="02020603050405020304" pitchFamily="18" charset="0"/>
                <a:cs typeface="Times New Roman" panose="02020603050405020304" pitchFamily="18" charset="0"/>
              </a:rPr>
              <a:t>; электроэнергии: </a:t>
            </a:r>
            <a:r>
              <a:rPr lang="en-US" sz="1800" b="1" i="1" dirty="0">
                <a:solidFill>
                  <a:schemeClr val="tx2"/>
                </a:solidFill>
                <a:latin typeface="Times New Roman" panose="02020603050405020304" pitchFamily="18" charset="0"/>
                <a:cs typeface="Times New Roman" panose="02020603050405020304" pitchFamily="18" charset="0"/>
              </a:rPr>
              <a:t>https</a:t>
            </a:r>
            <a:r>
              <a:rPr lang="ru-RU" sz="1800" b="1" i="1" dirty="0">
                <a:solidFill>
                  <a:schemeClr val="tx2"/>
                </a:solidFill>
                <a:latin typeface="Times New Roman" panose="02020603050405020304" pitchFamily="18" charset="0"/>
                <a:cs typeface="Times New Roman" panose="02020603050405020304" pitchFamily="18" charset="0"/>
              </a:rPr>
              <a:t>://</a:t>
            </a:r>
            <a:r>
              <a:rPr lang="en-US" sz="1800" b="1" i="1" dirty="0" err="1">
                <a:solidFill>
                  <a:schemeClr val="tx2"/>
                </a:solidFill>
                <a:latin typeface="Times New Roman" panose="02020603050405020304" pitchFamily="18" charset="0"/>
                <a:cs typeface="Times New Roman" panose="02020603050405020304" pitchFamily="18" charset="0"/>
              </a:rPr>
              <a:t>rosstat</a:t>
            </a:r>
            <a:r>
              <a:rPr lang="ru-RU" sz="1800" b="1" i="1" dirty="0">
                <a:solidFill>
                  <a:schemeClr val="tx2"/>
                </a:solidFill>
                <a:latin typeface="Times New Roman" panose="02020603050405020304" pitchFamily="18" charset="0"/>
                <a:cs typeface="Times New Roman" panose="02020603050405020304" pitchFamily="18" charset="0"/>
              </a:rPr>
              <a:t>.</a:t>
            </a:r>
            <a:r>
              <a:rPr lang="en-US" sz="1800" b="1" i="1" dirty="0">
                <a:solidFill>
                  <a:schemeClr val="tx2"/>
                </a:solidFill>
                <a:latin typeface="Times New Roman" panose="02020603050405020304" pitchFamily="18" charset="0"/>
                <a:cs typeface="Times New Roman" panose="02020603050405020304" pitchFamily="18" charset="0"/>
              </a:rPr>
              <a:t>gov</a:t>
            </a:r>
            <a:r>
              <a:rPr lang="ru-RU" sz="1800" b="1" i="1" dirty="0">
                <a:solidFill>
                  <a:schemeClr val="tx2"/>
                </a:solidFill>
                <a:latin typeface="Times New Roman" panose="02020603050405020304" pitchFamily="18" charset="0"/>
                <a:cs typeface="Times New Roman" panose="02020603050405020304" pitchFamily="18" charset="0"/>
              </a:rPr>
              <a:t>.</a:t>
            </a:r>
            <a:r>
              <a:rPr lang="en-US" sz="1800" b="1" i="1" dirty="0" err="1">
                <a:solidFill>
                  <a:schemeClr val="tx2"/>
                </a:solidFill>
                <a:latin typeface="Times New Roman" panose="02020603050405020304" pitchFamily="18" charset="0"/>
                <a:cs typeface="Times New Roman" panose="02020603050405020304" pitchFamily="18" charset="0"/>
              </a:rPr>
              <a:t>ru</a:t>
            </a:r>
            <a:r>
              <a:rPr lang="ru-RU" sz="1800" b="1" i="1" dirty="0">
                <a:solidFill>
                  <a:schemeClr val="tx2"/>
                </a:solidFill>
                <a:latin typeface="Times New Roman" panose="02020603050405020304" pitchFamily="18" charset="0"/>
                <a:cs typeface="Times New Roman" panose="02020603050405020304" pitchFamily="18" charset="0"/>
              </a:rPr>
              <a:t>/</a:t>
            </a:r>
            <a:r>
              <a:rPr lang="en-US" sz="1800" b="1" i="1" dirty="0">
                <a:solidFill>
                  <a:schemeClr val="tx2"/>
                </a:solidFill>
                <a:latin typeface="Times New Roman" panose="02020603050405020304" pitchFamily="18" charset="0"/>
                <a:cs typeface="Times New Roman" panose="02020603050405020304" pitchFamily="18" charset="0"/>
              </a:rPr>
              <a:t>enterprise</a:t>
            </a:r>
            <a:r>
              <a:rPr lang="ru-RU" sz="1800" b="1" i="1" dirty="0">
                <a:solidFill>
                  <a:schemeClr val="tx2"/>
                </a:solidFill>
                <a:latin typeface="Times New Roman" panose="02020603050405020304" pitchFamily="18" charset="0"/>
                <a:cs typeface="Times New Roman" panose="02020603050405020304" pitchFamily="18" charset="0"/>
              </a:rPr>
              <a:t>_</a:t>
            </a:r>
            <a:r>
              <a:rPr lang="en-US" sz="1800" b="1" i="1" dirty="0">
                <a:solidFill>
                  <a:schemeClr val="tx2"/>
                </a:solidFill>
                <a:latin typeface="Times New Roman" panose="02020603050405020304" pitchFamily="18" charset="0"/>
                <a:cs typeface="Times New Roman" panose="02020603050405020304" pitchFamily="18" charset="0"/>
              </a:rPr>
              <a:t>industrial </a:t>
            </a:r>
            <a:endParaRPr lang="ru-RU" sz="1800" b="1" i="1" dirty="0">
              <a:solidFill>
                <a:schemeClr val="tx2"/>
              </a:solidFill>
              <a:latin typeface="Times New Roman" panose="02020603050405020304" pitchFamily="18" charset="0"/>
              <a:cs typeface="Times New Roman" panose="02020603050405020304" pitchFamily="18" charset="0"/>
            </a:endParaRPr>
          </a:p>
          <a:p>
            <a:pPr marL="0" indent="0">
              <a:buNone/>
            </a:pPr>
            <a:r>
              <a:rPr lang="ru-RU" sz="1800" b="1" i="1" dirty="0">
                <a:solidFill>
                  <a:schemeClr val="tx2"/>
                </a:solidFill>
                <a:latin typeface="Times New Roman" panose="02020603050405020304" pitchFamily="18" charset="0"/>
                <a:cs typeface="Times New Roman" panose="02020603050405020304" pitchFamily="18" charset="0"/>
              </a:rPr>
              <a:t>Выделены 3 группы регионов (топ-10 в каждой группе):</a:t>
            </a:r>
          </a:p>
          <a:p>
            <a:pPr marL="342900" lvl="0" indent="-342900" algn="just">
              <a:lnSpc>
                <a:spcPct val="107000"/>
              </a:lnSpc>
              <a:spcAft>
                <a:spcPts val="0"/>
              </a:spcAft>
              <a:buFont typeface="Symbol" panose="05050102010706020507" pitchFamily="18" charset="2"/>
              <a:buChar char=""/>
            </a:pPr>
            <a:r>
              <a:rPr lang="ru-RU" sz="1800" b="1" i="1" dirty="0">
                <a:solidFill>
                  <a:schemeClr val="tx2"/>
                </a:solidFill>
                <a:latin typeface="Times New Roman" panose="02020603050405020304" pitchFamily="18" charset="0"/>
                <a:cs typeface="Times New Roman" panose="02020603050405020304" pitchFamily="18" charset="0"/>
              </a:rPr>
              <a:t> </a:t>
            </a:r>
            <a:r>
              <a:rPr lang="ru-RU" sz="18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с максимальной абсолютной величиной образующихся древесных отходов;</a:t>
            </a:r>
          </a:p>
          <a:p>
            <a:pPr marL="342900" lvl="0" indent="-342900" algn="just">
              <a:lnSpc>
                <a:spcPct val="107000"/>
              </a:lnSpc>
              <a:spcAft>
                <a:spcPts val="0"/>
              </a:spcAft>
              <a:buFont typeface="Symbol" panose="05050102010706020507" pitchFamily="18" charset="2"/>
              <a:buChar char=""/>
            </a:pPr>
            <a:r>
              <a:rPr lang="ru-RU" sz="18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с максимальной долей, которую они могут занять в производстве тепловой энергии в данном субъекте РФ;</a:t>
            </a:r>
          </a:p>
          <a:p>
            <a:pPr marL="342900" lvl="0" indent="-342900" algn="just">
              <a:lnSpc>
                <a:spcPct val="107000"/>
              </a:lnSpc>
              <a:spcAft>
                <a:spcPts val="0"/>
              </a:spcAft>
              <a:buFont typeface="Symbol" panose="05050102010706020507" pitchFamily="18" charset="2"/>
              <a:buChar char=""/>
            </a:pPr>
            <a:r>
              <a:rPr lang="ru-RU" sz="18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то же – в потреблении электрической энергии;</a:t>
            </a:r>
          </a:p>
          <a:p>
            <a:pPr marL="0" indent="0">
              <a:buNone/>
            </a:pPr>
            <a:r>
              <a:rPr lang="ru-RU" sz="18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Из них наибольший интерес представляют субъекты РФ, попадающие одновременно в две или более обозначенных выше групп </a:t>
            </a:r>
            <a:endParaRPr lang="ru-RU" sz="1800" b="1" i="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8320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EC9D11-EE73-4B93-B63D-9C45247E09DB}"/>
              </a:ext>
            </a:extLst>
          </p:cNvPr>
          <p:cNvSpPr>
            <a:spLocks noGrp="1"/>
          </p:cNvSpPr>
          <p:nvPr>
            <p:ph type="title"/>
          </p:nvPr>
        </p:nvSpPr>
        <p:spPr>
          <a:xfrm>
            <a:off x="730624" y="-81769"/>
            <a:ext cx="10515600" cy="349298"/>
          </a:xfrm>
        </p:spPr>
        <p:txBody>
          <a:bodyPr>
            <a:normAutofit fontScale="90000"/>
          </a:bodyPr>
          <a:lstStyle/>
          <a:p>
            <a:pPr algn="ctr"/>
            <a:r>
              <a:rPr lang="ru-RU" sz="2000" b="1" dirty="0">
                <a:solidFill>
                  <a:schemeClr val="tx2"/>
                </a:solidFill>
              </a:rPr>
              <a:t>Регионы, наиболее перспективные для энергетического использования отходов лесозаготовок</a:t>
            </a:r>
          </a:p>
        </p:txBody>
      </p:sp>
      <p:graphicFrame>
        <p:nvGraphicFramePr>
          <p:cNvPr id="4" name="Таблица 3">
            <a:extLst>
              <a:ext uri="{FF2B5EF4-FFF2-40B4-BE49-F238E27FC236}">
                <a16:creationId xmlns:a16="http://schemas.microsoft.com/office/drawing/2014/main" id="{3BAFAEFE-1486-4EC3-B157-A280C5C46BAA}"/>
              </a:ext>
            </a:extLst>
          </p:cNvPr>
          <p:cNvGraphicFramePr>
            <a:graphicFrameLocks noGrp="1"/>
          </p:cNvGraphicFramePr>
          <p:nvPr>
            <p:extLst>
              <p:ext uri="{D42A27DB-BD31-4B8C-83A1-F6EECF244321}">
                <p14:modId xmlns:p14="http://schemas.microsoft.com/office/powerpoint/2010/main" val="2053051792"/>
              </p:ext>
            </p:extLst>
          </p:nvPr>
        </p:nvGraphicFramePr>
        <p:xfrm>
          <a:off x="215154" y="517237"/>
          <a:ext cx="11519647" cy="6170437"/>
        </p:xfrm>
        <a:graphic>
          <a:graphicData uri="http://schemas.openxmlformats.org/drawingml/2006/table">
            <a:tbl>
              <a:tblPr firstRow="1" firstCol="1" bandRow="1">
                <a:tableStyleId>{5C22544A-7EE6-4342-B048-85BDC9FD1C3A}</a:tableStyleId>
              </a:tblPr>
              <a:tblGrid>
                <a:gridCol w="692781">
                  <a:extLst>
                    <a:ext uri="{9D8B030D-6E8A-4147-A177-3AD203B41FA5}">
                      <a16:colId xmlns:a16="http://schemas.microsoft.com/office/drawing/2014/main" val="203199214"/>
                    </a:ext>
                  </a:extLst>
                </a:gridCol>
                <a:gridCol w="3547417">
                  <a:extLst>
                    <a:ext uri="{9D8B030D-6E8A-4147-A177-3AD203B41FA5}">
                      <a16:colId xmlns:a16="http://schemas.microsoft.com/office/drawing/2014/main" val="863277378"/>
                    </a:ext>
                  </a:extLst>
                </a:gridCol>
                <a:gridCol w="5911599">
                  <a:extLst>
                    <a:ext uri="{9D8B030D-6E8A-4147-A177-3AD203B41FA5}">
                      <a16:colId xmlns:a16="http://schemas.microsoft.com/office/drawing/2014/main" val="2595293468"/>
                    </a:ext>
                  </a:extLst>
                </a:gridCol>
                <a:gridCol w="1367850">
                  <a:extLst>
                    <a:ext uri="{9D8B030D-6E8A-4147-A177-3AD203B41FA5}">
                      <a16:colId xmlns:a16="http://schemas.microsoft.com/office/drawing/2014/main" val="2472315534"/>
                    </a:ext>
                  </a:extLst>
                </a:gridCol>
              </a:tblGrid>
              <a:tr h="1046711">
                <a:tc>
                  <a:txBody>
                    <a:bodyPr/>
                    <a:lstStyle/>
                    <a:p>
                      <a:pPr algn="ctr">
                        <a:lnSpc>
                          <a:spcPct val="100000"/>
                        </a:lnSpc>
                        <a:spcAft>
                          <a:spcPts val="0"/>
                        </a:spcAft>
                      </a:pPr>
                      <a:r>
                        <a:rPr lang="ru-RU" sz="1600" b="1" dirty="0">
                          <a:effectLst/>
                        </a:rPr>
                        <a:t>№</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77" marR="44177" marT="0" marB="0"/>
                </a:tc>
                <a:tc>
                  <a:txBody>
                    <a:bodyPr/>
                    <a:lstStyle/>
                    <a:p>
                      <a:pPr algn="ctr">
                        <a:lnSpc>
                          <a:spcPct val="100000"/>
                        </a:lnSpc>
                        <a:spcAft>
                          <a:spcPts val="0"/>
                        </a:spcAft>
                      </a:pPr>
                      <a:r>
                        <a:rPr lang="ru-RU" sz="1600" b="1" dirty="0">
                          <a:effectLst/>
                        </a:rPr>
                        <a:t>Показатель</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77" marR="44177" marT="0" marB="0"/>
                </a:tc>
                <a:tc>
                  <a:txBody>
                    <a:bodyPr/>
                    <a:lstStyle/>
                    <a:p>
                      <a:pPr algn="ctr">
                        <a:lnSpc>
                          <a:spcPct val="100000"/>
                        </a:lnSpc>
                        <a:spcAft>
                          <a:spcPts val="0"/>
                        </a:spcAft>
                      </a:pPr>
                      <a:r>
                        <a:rPr lang="ru-RU" sz="1600" b="1" dirty="0">
                          <a:effectLst/>
                        </a:rPr>
                        <a:t>Ведущие субъекты РФ</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77" marR="44177" marT="0" marB="0"/>
                </a:tc>
                <a:tc>
                  <a:txBody>
                    <a:bodyPr/>
                    <a:lstStyle/>
                    <a:p>
                      <a:pPr algn="ctr">
                        <a:lnSpc>
                          <a:spcPct val="100000"/>
                        </a:lnSpc>
                        <a:spcAft>
                          <a:spcPts val="0"/>
                        </a:spcAft>
                      </a:pPr>
                      <a:r>
                        <a:rPr lang="ru-RU" sz="1600" b="1" dirty="0">
                          <a:effectLst/>
                        </a:rPr>
                        <a:t>Россия, суммарный или средний показатель</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77" marR="44177" marT="0" marB="0"/>
                </a:tc>
                <a:extLst>
                  <a:ext uri="{0D108BD9-81ED-4DB2-BD59-A6C34878D82A}">
                    <a16:rowId xmlns:a16="http://schemas.microsoft.com/office/drawing/2014/main" val="3203770122"/>
                  </a:ext>
                </a:extLst>
              </a:tr>
              <a:tr h="1308390">
                <a:tc>
                  <a:txBody>
                    <a:bodyPr/>
                    <a:lstStyle/>
                    <a:p>
                      <a:pPr algn="ctr">
                        <a:lnSpc>
                          <a:spcPct val="100000"/>
                        </a:lnSpc>
                        <a:spcAft>
                          <a:spcPts val="0"/>
                        </a:spcAft>
                      </a:pPr>
                      <a:r>
                        <a:rPr lang="ru-RU" sz="1600" b="1">
                          <a:effectLst/>
                        </a:rPr>
                        <a:t>1</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44177" marR="44177" marT="0" marB="0"/>
                </a:tc>
                <a:tc>
                  <a:txBody>
                    <a:bodyPr/>
                    <a:lstStyle/>
                    <a:p>
                      <a:pPr algn="ctr">
                        <a:lnSpc>
                          <a:spcPct val="100000"/>
                        </a:lnSpc>
                        <a:spcAft>
                          <a:spcPts val="0"/>
                        </a:spcAft>
                      </a:pPr>
                      <a:r>
                        <a:rPr lang="ru-RU" sz="1600" b="1" dirty="0">
                          <a:effectLst/>
                        </a:rPr>
                        <a:t>Величина образующихся отходов лесозаготовок (тыс. т/год)</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77" marR="44177" marT="0" marB="0"/>
                </a:tc>
                <a:tc>
                  <a:txBody>
                    <a:bodyPr/>
                    <a:lstStyle/>
                    <a:p>
                      <a:pPr algn="ctr">
                        <a:lnSpc>
                          <a:spcPct val="100000"/>
                        </a:lnSpc>
                        <a:spcAft>
                          <a:spcPts val="0"/>
                        </a:spcAft>
                      </a:pPr>
                      <a:r>
                        <a:rPr lang="ru-RU" sz="1600" b="1" dirty="0">
                          <a:effectLst/>
                        </a:rPr>
                        <a:t>Иркутская область (2 020), Красноярский край (1 663), Вологодская область (1 338), Архангельская область (1 252), Республика Коми (854), Кировская область (684), Пермский край (675), Хабаровский край (552), Республика Карелия (551), Свердловская область (516)</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77" marR="44177" marT="0" marB="0"/>
                </a:tc>
                <a:tc>
                  <a:txBody>
                    <a:bodyPr/>
                    <a:lstStyle/>
                    <a:p>
                      <a:pPr algn="r">
                        <a:lnSpc>
                          <a:spcPct val="100000"/>
                        </a:lnSpc>
                        <a:spcAft>
                          <a:spcPts val="0"/>
                        </a:spcAft>
                      </a:pPr>
                      <a:r>
                        <a:rPr lang="ru-RU" sz="1600" b="1" dirty="0">
                          <a:effectLst/>
                        </a:rPr>
                        <a:t>16 407</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77" marR="44177" marT="0" marB="0"/>
                </a:tc>
                <a:extLst>
                  <a:ext uri="{0D108BD9-81ED-4DB2-BD59-A6C34878D82A}">
                    <a16:rowId xmlns:a16="http://schemas.microsoft.com/office/drawing/2014/main" val="2602550729"/>
                  </a:ext>
                </a:extLst>
              </a:tr>
              <a:tr h="1308390">
                <a:tc>
                  <a:txBody>
                    <a:bodyPr/>
                    <a:lstStyle/>
                    <a:p>
                      <a:pPr algn="ctr">
                        <a:lnSpc>
                          <a:spcPct val="100000"/>
                        </a:lnSpc>
                        <a:spcAft>
                          <a:spcPts val="0"/>
                        </a:spcAft>
                      </a:pPr>
                      <a:r>
                        <a:rPr lang="ru-RU" sz="1600" b="1">
                          <a:effectLst/>
                        </a:rPr>
                        <a:t>2</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44177" marR="44177" marT="0" marB="0"/>
                </a:tc>
                <a:tc>
                  <a:txBody>
                    <a:bodyPr/>
                    <a:lstStyle/>
                    <a:p>
                      <a:pPr algn="ctr">
                        <a:lnSpc>
                          <a:spcPct val="100000"/>
                        </a:lnSpc>
                        <a:spcAft>
                          <a:spcPts val="0"/>
                        </a:spcAft>
                      </a:pPr>
                      <a:r>
                        <a:rPr lang="ru-RU" sz="1600" b="1" dirty="0">
                          <a:effectLst/>
                        </a:rPr>
                        <a:t>Доля, которую отходы лесозаготовок могут занять в производстве тепловой энергии при ее текущем производстве в регионе (%)</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77" marR="44177" marT="0" marB="0"/>
                </a:tc>
                <a:tc>
                  <a:txBody>
                    <a:bodyPr/>
                    <a:lstStyle/>
                    <a:p>
                      <a:pPr algn="ctr">
                        <a:lnSpc>
                          <a:spcPct val="100000"/>
                        </a:lnSpc>
                        <a:spcAft>
                          <a:spcPts val="0"/>
                        </a:spcAft>
                      </a:pPr>
                      <a:r>
                        <a:rPr lang="ru-RU" sz="1600" b="1" dirty="0">
                          <a:effectLst/>
                        </a:rPr>
                        <a:t>Вологодская область (32,3%). Костромская область (24,9%). Республика Карелия (21,7%). Республика Коми (20,8%). Томская область (18,9%). Иркутская область (18,4%). Кировская область (16,8%). Республика Алтай (14,9%). Архангельская область (14,4%). Новгородская область (12,8%) </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77" marR="44177" marT="0" marB="0"/>
                </a:tc>
                <a:tc>
                  <a:txBody>
                    <a:bodyPr/>
                    <a:lstStyle/>
                    <a:p>
                      <a:pPr algn="r">
                        <a:lnSpc>
                          <a:spcPct val="100000"/>
                        </a:lnSpc>
                        <a:spcAft>
                          <a:spcPts val="0"/>
                        </a:spcAft>
                      </a:pPr>
                      <a:r>
                        <a:rPr lang="ru-RU" sz="1600" b="1" dirty="0">
                          <a:effectLst/>
                        </a:rPr>
                        <a:t>4,1</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77" marR="44177" marT="0" marB="0"/>
                </a:tc>
                <a:extLst>
                  <a:ext uri="{0D108BD9-81ED-4DB2-BD59-A6C34878D82A}">
                    <a16:rowId xmlns:a16="http://schemas.microsoft.com/office/drawing/2014/main" val="100474290"/>
                  </a:ext>
                </a:extLst>
              </a:tr>
              <a:tr h="1308390">
                <a:tc>
                  <a:txBody>
                    <a:bodyPr/>
                    <a:lstStyle/>
                    <a:p>
                      <a:pPr algn="ctr">
                        <a:lnSpc>
                          <a:spcPct val="100000"/>
                        </a:lnSpc>
                        <a:spcAft>
                          <a:spcPts val="0"/>
                        </a:spcAft>
                      </a:pPr>
                      <a:r>
                        <a:rPr lang="ru-RU" sz="1600" b="1">
                          <a:effectLst/>
                        </a:rPr>
                        <a:t>3</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44177" marR="44177" marT="0" marB="0"/>
                </a:tc>
                <a:tc>
                  <a:txBody>
                    <a:bodyPr/>
                    <a:lstStyle/>
                    <a:p>
                      <a:pPr algn="ctr">
                        <a:lnSpc>
                          <a:spcPct val="100000"/>
                        </a:lnSpc>
                        <a:spcAft>
                          <a:spcPts val="0"/>
                        </a:spcAft>
                      </a:pPr>
                      <a:r>
                        <a:rPr lang="ru-RU" sz="1600" b="1" dirty="0">
                          <a:effectLst/>
                        </a:rPr>
                        <a:t>Доля, которую отходы лесозаготовок могут занять в потреблении электроэнергии при ее текущем потреблении в регионе (%)</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77" marR="44177" marT="0" marB="0"/>
                </a:tc>
                <a:tc>
                  <a:txBody>
                    <a:bodyPr/>
                    <a:lstStyle/>
                    <a:p>
                      <a:pPr algn="ctr">
                        <a:lnSpc>
                          <a:spcPct val="100000"/>
                        </a:lnSpc>
                        <a:spcAft>
                          <a:spcPts val="0"/>
                        </a:spcAft>
                      </a:pPr>
                      <a:r>
                        <a:rPr lang="ru-RU" sz="1600" b="1" dirty="0">
                          <a:effectLst/>
                        </a:rPr>
                        <a:t>Архангельская область (14,3%),  Костромская область (9,9%), Республика Коми (8,8%), Кировская область (8,1%), Вологодская область (8,0%), Республика Карелия (5,8%), Хабаровский край (5,1%), Псковская область (4,3%),Тверская область (3,9%),  Томская область (3,8%)</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77" marR="44177" marT="0" marB="0"/>
                </a:tc>
                <a:tc>
                  <a:txBody>
                    <a:bodyPr/>
                    <a:lstStyle/>
                    <a:p>
                      <a:pPr algn="r">
                        <a:lnSpc>
                          <a:spcPct val="100000"/>
                        </a:lnSpc>
                        <a:spcAft>
                          <a:spcPts val="0"/>
                        </a:spcAft>
                      </a:pPr>
                      <a:r>
                        <a:rPr lang="ru-RU" sz="1600" b="1" dirty="0">
                          <a:effectLst/>
                        </a:rPr>
                        <a:t>1,3</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77" marR="44177" marT="0" marB="0"/>
                </a:tc>
                <a:extLst>
                  <a:ext uri="{0D108BD9-81ED-4DB2-BD59-A6C34878D82A}">
                    <a16:rowId xmlns:a16="http://schemas.microsoft.com/office/drawing/2014/main" val="1766322317"/>
                  </a:ext>
                </a:extLst>
              </a:tr>
              <a:tr h="785033">
                <a:tc gridSpan="2">
                  <a:txBody>
                    <a:bodyPr/>
                    <a:lstStyle/>
                    <a:p>
                      <a:pPr algn="ctr">
                        <a:lnSpc>
                          <a:spcPct val="100000"/>
                        </a:lnSpc>
                        <a:spcAft>
                          <a:spcPts val="0"/>
                        </a:spcAft>
                      </a:pPr>
                      <a:r>
                        <a:rPr lang="ru-RU" sz="1600" b="1" dirty="0">
                          <a:effectLst/>
                        </a:rPr>
                        <a:t>Регионы, попадающие в 2 или более групп из 1-3</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77" marR="44177" marT="0" marB="0"/>
                </a:tc>
                <a:tc hMerge="1">
                  <a:txBody>
                    <a:bodyPr/>
                    <a:lstStyle/>
                    <a:p>
                      <a:endParaRPr lang="ru-RU"/>
                    </a:p>
                  </a:txBody>
                  <a:tcPr/>
                </a:tc>
                <a:tc gridSpan="2">
                  <a:txBody>
                    <a:bodyPr/>
                    <a:lstStyle/>
                    <a:p>
                      <a:pPr algn="just">
                        <a:lnSpc>
                          <a:spcPct val="100000"/>
                        </a:lnSpc>
                        <a:spcAft>
                          <a:spcPts val="0"/>
                        </a:spcAft>
                      </a:pPr>
                      <a:r>
                        <a:rPr lang="ru-RU" sz="1600" b="1" dirty="0">
                          <a:effectLst/>
                        </a:rPr>
                        <a:t>Иркутская область, Вологодская область, Архангельская область, Республика Коми, Кировская область, Республика Карелия, Новгородская область, Хабаровский край</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77" marR="44177" marT="0" marB="0"/>
                </a:tc>
                <a:tc hMerge="1">
                  <a:txBody>
                    <a:bodyPr/>
                    <a:lstStyle/>
                    <a:p>
                      <a:endParaRPr lang="ru-RU"/>
                    </a:p>
                  </a:txBody>
                  <a:tcPr/>
                </a:tc>
                <a:extLst>
                  <a:ext uri="{0D108BD9-81ED-4DB2-BD59-A6C34878D82A}">
                    <a16:rowId xmlns:a16="http://schemas.microsoft.com/office/drawing/2014/main" val="3799000084"/>
                  </a:ext>
                </a:extLst>
              </a:tr>
              <a:tr h="413523">
                <a:tc gridSpan="2">
                  <a:txBody>
                    <a:bodyPr/>
                    <a:lstStyle/>
                    <a:p>
                      <a:pPr algn="ctr">
                        <a:lnSpc>
                          <a:spcPct val="100000"/>
                        </a:lnSpc>
                        <a:spcAft>
                          <a:spcPts val="0"/>
                        </a:spcAft>
                      </a:pPr>
                      <a:r>
                        <a:rPr lang="ru-RU" sz="1600" b="1" dirty="0">
                          <a:effectLst/>
                        </a:rPr>
                        <a:t>Регионы, попадающие во все группы из 1-3</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77" marR="44177" marT="0" marB="0"/>
                </a:tc>
                <a:tc hMerge="1">
                  <a:txBody>
                    <a:bodyPr/>
                    <a:lstStyle/>
                    <a:p>
                      <a:endParaRPr lang="ru-RU"/>
                    </a:p>
                  </a:txBody>
                  <a:tcPr/>
                </a:tc>
                <a:tc gridSpan="2">
                  <a:txBody>
                    <a:bodyPr/>
                    <a:lstStyle/>
                    <a:p>
                      <a:pPr algn="just">
                        <a:lnSpc>
                          <a:spcPct val="100000"/>
                        </a:lnSpc>
                        <a:spcAft>
                          <a:spcPts val="0"/>
                        </a:spcAft>
                      </a:pPr>
                      <a:r>
                        <a:rPr lang="ru-RU" sz="1600" b="1" dirty="0">
                          <a:effectLst/>
                        </a:rPr>
                        <a:t>Карелия, Архангельская область, Кировская область, Вологодская область</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77" marR="44177" marT="0" marB="0"/>
                </a:tc>
                <a:tc hMerge="1">
                  <a:txBody>
                    <a:bodyPr/>
                    <a:lstStyle/>
                    <a:p>
                      <a:endParaRPr lang="ru-RU"/>
                    </a:p>
                  </a:txBody>
                  <a:tcPr/>
                </a:tc>
                <a:extLst>
                  <a:ext uri="{0D108BD9-81ED-4DB2-BD59-A6C34878D82A}">
                    <a16:rowId xmlns:a16="http://schemas.microsoft.com/office/drawing/2014/main" val="3220321628"/>
                  </a:ext>
                </a:extLst>
              </a:tr>
            </a:tbl>
          </a:graphicData>
        </a:graphic>
      </p:graphicFrame>
      <p:sp>
        <p:nvSpPr>
          <p:cNvPr id="5" name="Заголовок 1">
            <a:extLst>
              <a:ext uri="{FF2B5EF4-FFF2-40B4-BE49-F238E27FC236}">
                <a16:creationId xmlns:a16="http://schemas.microsoft.com/office/drawing/2014/main" id="{5723891F-E14F-456E-ADD5-98B273DCAFEB}"/>
              </a:ext>
            </a:extLst>
          </p:cNvPr>
          <p:cNvSpPr txBox="1">
            <a:spLocks/>
          </p:cNvSpPr>
          <p:nvPr/>
        </p:nvSpPr>
        <p:spPr>
          <a:xfrm>
            <a:off x="-1" y="167938"/>
            <a:ext cx="11519647" cy="3492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Таблица 5. Ведущие субъекты РФ по показателям количества отходов лесозаготовки и потенциала их использования в энергетических целях</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4660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78D4364-EB02-4E8F-904C-1D6C0923F4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596" y="0"/>
            <a:ext cx="10088934" cy="6121479"/>
          </a:xfrm>
          <a:prstGeom prst="rect">
            <a:avLst/>
          </a:prstGeom>
        </p:spPr>
      </p:pic>
      <p:sp>
        <p:nvSpPr>
          <p:cNvPr id="6" name="TextBox 5">
            <a:extLst>
              <a:ext uri="{FF2B5EF4-FFF2-40B4-BE49-F238E27FC236}">
                <a16:creationId xmlns:a16="http://schemas.microsoft.com/office/drawing/2014/main" id="{35A346AB-2F93-4F5F-BEE8-A80F2CAFF284}"/>
              </a:ext>
            </a:extLst>
          </p:cNvPr>
          <p:cNvSpPr txBox="1"/>
          <p:nvPr/>
        </p:nvSpPr>
        <p:spPr>
          <a:xfrm>
            <a:off x="67235" y="6246282"/>
            <a:ext cx="12057529" cy="461665"/>
          </a:xfrm>
          <a:prstGeom prst="rect">
            <a:avLst/>
          </a:prstGeom>
          <a:noFill/>
        </p:spPr>
        <p:txBody>
          <a:bodyPr wrap="square" rtlCol="0">
            <a:spAutoFit/>
          </a:bodyPr>
          <a:lstStyle/>
          <a:p>
            <a:r>
              <a:rPr lang="ru-RU" sz="1200" i="1" dirty="0">
                <a:solidFill>
                  <a:schemeClr val="tx2"/>
                </a:solidFill>
              </a:rPr>
              <a:t>Составлено на основе данных Росстата и авторских расчётов и с использованием сервиса</a:t>
            </a:r>
            <a:r>
              <a:rPr lang="en-US" sz="1200" i="1" dirty="0">
                <a:solidFill>
                  <a:schemeClr val="tx2"/>
                </a:solidFill>
              </a:rPr>
              <a:t> </a:t>
            </a:r>
            <a:r>
              <a:rPr lang="en-US" sz="1200" i="1" dirty="0" err="1">
                <a:solidFill>
                  <a:schemeClr val="tx2"/>
                </a:solidFill>
              </a:rPr>
              <a:t>mapchart</a:t>
            </a:r>
            <a:r>
              <a:rPr lang="en-US" sz="1200" i="1" dirty="0">
                <a:solidFill>
                  <a:schemeClr val="tx2"/>
                </a:solidFill>
              </a:rPr>
              <a:t>;</a:t>
            </a:r>
            <a:r>
              <a:rPr lang="ru-RU" sz="1200" i="1" dirty="0">
                <a:solidFill>
                  <a:schemeClr val="tx2"/>
                </a:solidFill>
              </a:rPr>
              <a:t> </a:t>
            </a:r>
          </a:p>
          <a:p>
            <a:r>
              <a:rPr lang="ru-RU" sz="1200" i="1" dirty="0">
                <a:solidFill>
                  <a:schemeClr val="tx2"/>
                </a:solidFill>
              </a:rPr>
              <a:t>по техническим причинам территория РФ представлена в границах до 2014 г.</a:t>
            </a:r>
            <a:r>
              <a:rPr lang="en-US" sz="1200" i="1" dirty="0">
                <a:solidFill>
                  <a:schemeClr val="tx2"/>
                </a:solidFill>
              </a:rPr>
              <a:t> </a:t>
            </a:r>
            <a:r>
              <a:rPr lang="ru-RU" sz="1200" i="1" dirty="0">
                <a:solidFill>
                  <a:schemeClr val="tx2"/>
                </a:solidFill>
              </a:rPr>
              <a:t> </a:t>
            </a:r>
          </a:p>
        </p:txBody>
      </p:sp>
    </p:spTree>
    <p:extLst>
      <p:ext uri="{BB962C8B-B14F-4D97-AF65-F5344CB8AC3E}">
        <p14:creationId xmlns:p14="http://schemas.microsoft.com/office/powerpoint/2010/main" val="1025615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93A8255-CDB7-46BF-BBF9-C154DFEBD3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565" y="105557"/>
            <a:ext cx="10452847" cy="6342284"/>
          </a:xfrm>
          <a:prstGeom prst="rect">
            <a:avLst/>
          </a:prstGeom>
        </p:spPr>
      </p:pic>
      <p:sp>
        <p:nvSpPr>
          <p:cNvPr id="6" name="TextBox 5">
            <a:extLst>
              <a:ext uri="{FF2B5EF4-FFF2-40B4-BE49-F238E27FC236}">
                <a16:creationId xmlns:a16="http://schemas.microsoft.com/office/drawing/2014/main" id="{D9CE16CB-B224-4EB2-A525-2CAB50932E98}"/>
              </a:ext>
            </a:extLst>
          </p:cNvPr>
          <p:cNvSpPr txBox="1"/>
          <p:nvPr/>
        </p:nvSpPr>
        <p:spPr>
          <a:xfrm>
            <a:off x="134471" y="6396335"/>
            <a:ext cx="12057529" cy="461665"/>
          </a:xfrm>
          <a:prstGeom prst="rect">
            <a:avLst/>
          </a:prstGeom>
          <a:noFill/>
        </p:spPr>
        <p:txBody>
          <a:bodyPr wrap="square" rtlCol="0">
            <a:spAutoFit/>
          </a:bodyPr>
          <a:lstStyle/>
          <a:p>
            <a:r>
              <a:rPr lang="ru-RU" sz="1200" i="1" dirty="0">
                <a:solidFill>
                  <a:schemeClr val="tx2"/>
                </a:solidFill>
              </a:rPr>
              <a:t>Составлено на основе данных Росстата и авторских расчётов и с использованием сервиса</a:t>
            </a:r>
            <a:r>
              <a:rPr lang="en-US" sz="1200" i="1" dirty="0">
                <a:solidFill>
                  <a:schemeClr val="tx2"/>
                </a:solidFill>
              </a:rPr>
              <a:t> </a:t>
            </a:r>
            <a:r>
              <a:rPr lang="en-US" sz="1200" i="1" dirty="0" err="1">
                <a:solidFill>
                  <a:schemeClr val="tx2"/>
                </a:solidFill>
              </a:rPr>
              <a:t>mapchart</a:t>
            </a:r>
            <a:r>
              <a:rPr lang="en-US" sz="1200" i="1" dirty="0">
                <a:solidFill>
                  <a:schemeClr val="tx2"/>
                </a:solidFill>
              </a:rPr>
              <a:t>;</a:t>
            </a:r>
            <a:r>
              <a:rPr lang="ru-RU" sz="1200" i="1" dirty="0">
                <a:solidFill>
                  <a:schemeClr val="tx2"/>
                </a:solidFill>
              </a:rPr>
              <a:t> </a:t>
            </a:r>
          </a:p>
          <a:p>
            <a:r>
              <a:rPr lang="ru-RU" sz="1200" i="1" dirty="0">
                <a:solidFill>
                  <a:schemeClr val="tx2"/>
                </a:solidFill>
              </a:rPr>
              <a:t>по техническим причинам территория РФ представлена в границах до 2014 г.</a:t>
            </a:r>
            <a:r>
              <a:rPr lang="en-US" sz="1200" i="1" dirty="0">
                <a:solidFill>
                  <a:schemeClr val="tx2"/>
                </a:solidFill>
              </a:rPr>
              <a:t> </a:t>
            </a:r>
            <a:r>
              <a:rPr lang="ru-RU" sz="1200" i="1" dirty="0">
                <a:solidFill>
                  <a:schemeClr val="tx2"/>
                </a:solidFill>
              </a:rPr>
              <a:t> </a:t>
            </a:r>
          </a:p>
        </p:txBody>
      </p:sp>
    </p:spTree>
    <p:extLst>
      <p:ext uri="{BB962C8B-B14F-4D97-AF65-F5344CB8AC3E}">
        <p14:creationId xmlns:p14="http://schemas.microsoft.com/office/powerpoint/2010/main" val="540140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1F687597-071C-423F-B02F-05A3A877C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595" y="0"/>
            <a:ext cx="10456487" cy="6344493"/>
          </a:xfrm>
          <a:prstGeom prst="rect">
            <a:avLst/>
          </a:prstGeom>
        </p:spPr>
      </p:pic>
      <p:sp>
        <p:nvSpPr>
          <p:cNvPr id="6" name="TextBox 5">
            <a:extLst>
              <a:ext uri="{FF2B5EF4-FFF2-40B4-BE49-F238E27FC236}">
                <a16:creationId xmlns:a16="http://schemas.microsoft.com/office/drawing/2014/main" id="{B4C5E04D-B965-4A00-98BD-5663AA7E8D12}"/>
              </a:ext>
            </a:extLst>
          </p:cNvPr>
          <p:cNvSpPr txBox="1"/>
          <p:nvPr/>
        </p:nvSpPr>
        <p:spPr>
          <a:xfrm>
            <a:off x="134471" y="6396335"/>
            <a:ext cx="12057529" cy="461665"/>
          </a:xfrm>
          <a:prstGeom prst="rect">
            <a:avLst/>
          </a:prstGeom>
          <a:noFill/>
        </p:spPr>
        <p:txBody>
          <a:bodyPr wrap="square" rtlCol="0">
            <a:spAutoFit/>
          </a:bodyPr>
          <a:lstStyle/>
          <a:p>
            <a:r>
              <a:rPr lang="ru-RU" sz="1200" i="1" dirty="0">
                <a:solidFill>
                  <a:schemeClr val="tx2"/>
                </a:solidFill>
              </a:rPr>
              <a:t>Составлено на основе данных Росстата и авторских расчётов и с использованием сервиса</a:t>
            </a:r>
            <a:r>
              <a:rPr lang="en-US" sz="1200" i="1" dirty="0">
                <a:solidFill>
                  <a:schemeClr val="tx2"/>
                </a:solidFill>
              </a:rPr>
              <a:t> </a:t>
            </a:r>
            <a:r>
              <a:rPr lang="en-US" sz="1200" i="1" dirty="0" err="1">
                <a:solidFill>
                  <a:schemeClr val="tx2"/>
                </a:solidFill>
              </a:rPr>
              <a:t>mapchart</a:t>
            </a:r>
            <a:r>
              <a:rPr lang="en-US" sz="1200" i="1" dirty="0">
                <a:solidFill>
                  <a:schemeClr val="tx2"/>
                </a:solidFill>
              </a:rPr>
              <a:t>;</a:t>
            </a:r>
            <a:r>
              <a:rPr lang="ru-RU" sz="1200" i="1" dirty="0">
                <a:solidFill>
                  <a:schemeClr val="tx2"/>
                </a:solidFill>
              </a:rPr>
              <a:t> </a:t>
            </a:r>
          </a:p>
          <a:p>
            <a:r>
              <a:rPr lang="ru-RU" sz="1200" i="1" dirty="0">
                <a:solidFill>
                  <a:schemeClr val="tx2"/>
                </a:solidFill>
              </a:rPr>
              <a:t>по техническим причинам территория РФ представлена в границах до 2014 г.</a:t>
            </a:r>
            <a:r>
              <a:rPr lang="en-US" sz="1200" i="1" dirty="0">
                <a:solidFill>
                  <a:schemeClr val="tx2"/>
                </a:solidFill>
              </a:rPr>
              <a:t> </a:t>
            </a:r>
            <a:r>
              <a:rPr lang="ru-RU" sz="1200" i="1" dirty="0">
                <a:solidFill>
                  <a:schemeClr val="tx2"/>
                </a:solidFill>
              </a:rPr>
              <a:t> </a:t>
            </a:r>
          </a:p>
        </p:txBody>
      </p:sp>
    </p:spTree>
    <p:extLst>
      <p:ext uri="{BB962C8B-B14F-4D97-AF65-F5344CB8AC3E}">
        <p14:creationId xmlns:p14="http://schemas.microsoft.com/office/powerpoint/2010/main" val="2094834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1B2BCE-9DEF-4900-B33F-115DC45C9284}"/>
              </a:ext>
            </a:extLst>
          </p:cNvPr>
          <p:cNvSpPr>
            <a:spLocks noGrp="1"/>
          </p:cNvSpPr>
          <p:nvPr>
            <p:ph type="title"/>
          </p:nvPr>
        </p:nvSpPr>
        <p:spPr>
          <a:xfrm>
            <a:off x="838200" y="0"/>
            <a:ext cx="10515600" cy="495486"/>
          </a:xfrm>
        </p:spPr>
        <p:txBody>
          <a:bodyPr>
            <a:normAutofit/>
          </a:bodyPr>
          <a:lstStyle/>
          <a:p>
            <a:pPr algn="ctr"/>
            <a:r>
              <a:rPr lang="ru-RU" sz="2400" b="1" dirty="0">
                <a:solidFill>
                  <a:schemeClr val="tx2"/>
                </a:solidFill>
              </a:rPr>
              <a:t>Выводы</a:t>
            </a:r>
          </a:p>
        </p:txBody>
      </p:sp>
      <p:sp>
        <p:nvSpPr>
          <p:cNvPr id="5" name="TextBox 4">
            <a:extLst>
              <a:ext uri="{FF2B5EF4-FFF2-40B4-BE49-F238E27FC236}">
                <a16:creationId xmlns:a16="http://schemas.microsoft.com/office/drawing/2014/main" id="{C23F7D00-C374-4134-A9BE-1B7240198611}"/>
              </a:ext>
            </a:extLst>
          </p:cNvPr>
          <p:cNvSpPr txBox="1"/>
          <p:nvPr/>
        </p:nvSpPr>
        <p:spPr>
          <a:xfrm>
            <a:off x="0" y="495486"/>
            <a:ext cx="12192000" cy="5588068"/>
          </a:xfrm>
          <a:prstGeom prst="rect">
            <a:avLst/>
          </a:prstGeom>
          <a:noFill/>
        </p:spPr>
        <p:txBody>
          <a:bodyPr wrap="square">
            <a:spAutoFit/>
          </a:bodyPr>
          <a:lstStyle/>
          <a:p>
            <a:pPr marL="342900" lvl="0" indent="-342900" algn="just">
              <a:lnSpc>
                <a:spcPct val="150000"/>
              </a:lnSpc>
              <a:spcAft>
                <a:spcPts val="0"/>
              </a:spcAft>
              <a:buFont typeface="+mj-lt"/>
              <a:buAutoNum type="arabicPeriod"/>
            </a:pPr>
            <a:r>
              <a:rPr lang="ru-RU" sz="16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Россия по сравнению с другими странами отличается минимальной интенсивностью лесозаготовок, обладает резервами для их увеличения и, как следствие, наращивания производства и потребления древесного топлива. </a:t>
            </a:r>
          </a:p>
          <a:p>
            <a:pPr marL="342900" lvl="0" indent="-342900" algn="just">
              <a:lnSpc>
                <a:spcPct val="150000"/>
              </a:lnSpc>
              <a:spcAft>
                <a:spcPts val="0"/>
              </a:spcAft>
              <a:buFont typeface="+mj-lt"/>
              <a:buAutoNum type="arabicPeriod"/>
            </a:pPr>
            <a:r>
              <a:rPr lang="ru-RU" sz="16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При текущем объеме лесозаготовок за счет их отходов в масштабах России, по минимальным оценкам, может быть обеспечено производство 4.1% всей тепловой энергии или 1.3% электроэнергии при нынешних уровнях их производства. За счет более полного использования отходов, а также увеличения объемов лесозаготовок эти оценки могут быть пересмотрены в существенно большую сторону. </a:t>
            </a:r>
          </a:p>
          <a:p>
            <a:pPr marL="342900" indent="-342900" algn="just">
              <a:lnSpc>
                <a:spcPct val="150000"/>
              </a:lnSpc>
              <a:buFont typeface="+mj-lt"/>
              <a:buAutoNum type="arabicPeriod"/>
            </a:pPr>
            <a:r>
              <a:rPr lang="ru-RU" sz="16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Объем и интенсивность лесозаготовок и, как следствие, образования отходов резко различается по регионам. На 20 ведущих регионов России, где расположено примерно 45% лесных площадей страны, приходится около 80% всех лесозаготовок и, соответственно, образования отходов. В некоторых регионах за счет них может быть произведено более 20% тепловой (Вологодская и Костромская области, республики Карелия и Коми), либо более 5% всей электрической энергии, потребляемой в регионе </a:t>
            </a:r>
            <a:r>
              <a:rPr lang="ru-RU" sz="160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(Архангельская область,  Костромская область, Республика Коми, Кировская область, Вологодская область, Республика Карелия, Хабаровский край.  </a:t>
            </a:r>
            <a:r>
              <a:rPr lang="ru-RU" sz="16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Данные регионы можно рассматривать в качестве объектов приоритетного внимания к развитию энергетики на основе отходов лесозаготовки и лесопереработки. </a:t>
            </a:r>
          </a:p>
          <a:p>
            <a:pPr marL="342900" lvl="0" indent="-342900" algn="just">
              <a:lnSpc>
                <a:spcPct val="150000"/>
              </a:lnSpc>
              <a:spcAft>
                <a:spcPts val="0"/>
              </a:spcAft>
              <a:buFont typeface="+mj-lt"/>
              <a:buAutoNum type="arabicPeriod"/>
            </a:pPr>
            <a:endParaRPr lang="ru-RU" sz="16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50000"/>
              </a:lnSpc>
              <a:spcAft>
                <a:spcPts val="0"/>
              </a:spcAft>
            </a:pPr>
            <a:r>
              <a:rPr lang="ru-RU" sz="160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БЛАГОДАРЮ ЗА ВНИМАНИЕ!</a:t>
            </a:r>
            <a:endParaRPr lang="ru-RU" sz="16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1120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06905" y="-521914"/>
            <a:ext cx="10515600" cy="1325563"/>
          </a:xfrm>
        </p:spPr>
        <p:txBody>
          <a:bodyPr>
            <a:normAutofit/>
          </a:bodyPr>
          <a:lstStyle/>
          <a:p>
            <a:r>
              <a:rPr lang="ru-RU" sz="2400" b="1" dirty="0">
                <a:solidFill>
                  <a:schemeClr val="tx2"/>
                </a:solidFill>
              </a:rPr>
              <a:t>Практические аспекты </a:t>
            </a:r>
          </a:p>
        </p:txBody>
      </p:sp>
      <p:sp>
        <p:nvSpPr>
          <p:cNvPr id="3" name="Объект 2"/>
          <p:cNvSpPr>
            <a:spLocks noGrp="1"/>
          </p:cNvSpPr>
          <p:nvPr>
            <p:ph idx="1"/>
          </p:nvPr>
        </p:nvSpPr>
        <p:spPr>
          <a:xfrm>
            <a:off x="40341" y="221549"/>
            <a:ext cx="12151659" cy="4351338"/>
          </a:xfrm>
        </p:spPr>
        <p:txBody>
          <a:bodyPr>
            <a:noAutofit/>
          </a:bodyPr>
          <a:lstStyle/>
          <a:p>
            <a:pPr algn="just">
              <a:lnSpc>
                <a:spcPct val="100000"/>
              </a:lnSpc>
              <a:spcBef>
                <a:spcPts val="0"/>
              </a:spcBef>
            </a:pPr>
            <a:r>
              <a:rPr lang="ru-RU" sz="1300" b="1" dirty="0">
                <a:solidFill>
                  <a:schemeClr val="tx2"/>
                </a:solidFill>
                <a:latin typeface="Times New Roman" panose="02020603050405020304" pitchFamily="18" charset="0"/>
                <a:cs typeface="Times New Roman" panose="02020603050405020304" pitchFamily="18" charset="0"/>
              </a:rPr>
              <a:t>Парижское соглашение по климату </a:t>
            </a:r>
            <a:r>
              <a:rPr lang="ru-RU" sz="1300" dirty="0">
                <a:solidFill>
                  <a:schemeClr val="tx2"/>
                </a:solidFill>
                <a:latin typeface="Times New Roman" panose="02020603050405020304" pitchFamily="18" charset="0"/>
                <a:cs typeface="Times New Roman" panose="02020603050405020304" pitchFamily="18" charset="0"/>
              </a:rPr>
              <a:t>– </a:t>
            </a:r>
            <a:r>
              <a:rPr lang="ru-RU" sz="1300" dirty="0">
                <a:solidFill>
                  <a:schemeClr val="tx2"/>
                </a:solidFill>
                <a:effectLst/>
                <a:latin typeface="Times New Roman" panose="02020603050405020304" pitchFamily="18" charset="0"/>
                <a:cs typeface="Times New Roman" panose="02020603050405020304" pitchFamily="18" charset="0"/>
              </a:rPr>
              <a:t>Парижское межгосударственное соглашение было принято на 6-й международной конференции ООН по климату 12 декабря 2015 года и вступило в силу  4 ноября 2016 года. Заключение соглашения произошло в развитие идей Рамочной конвенции ООН об изменении климата от 09.05.1992 и вместо завершившего срок действия Киотского протокола. Парижское соглашение не содержит обязательств сторон по количественным показателям сокращения эмиссии парниковых газов. Стороны обязуются прилагать усилия к ограничению роста средней глобальной температуры до показателя не выше 1,50С относительно доиндустриального уровня. Основное направление усилий – снижение выбросов CO2 в атмосферу. В соответствии с соглашением, стороны должны разработать к 2020 году национальные стратегии перехода к </a:t>
            </a:r>
            <a:r>
              <a:rPr lang="ru-RU" sz="1300" dirty="0" err="1">
                <a:solidFill>
                  <a:schemeClr val="tx2"/>
                </a:solidFill>
                <a:effectLst/>
                <a:latin typeface="Times New Roman" panose="02020603050405020304" pitchFamily="18" charset="0"/>
                <a:cs typeface="Times New Roman" panose="02020603050405020304" pitchFamily="18" charset="0"/>
              </a:rPr>
              <a:t>безуглеродной</a:t>
            </a:r>
            <a:r>
              <a:rPr lang="ru-RU" sz="1300" dirty="0">
                <a:solidFill>
                  <a:schemeClr val="tx2"/>
                </a:solidFill>
                <a:effectLst/>
                <a:latin typeface="Times New Roman" panose="02020603050405020304" pitchFamily="18" charset="0"/>
                <a:cs typeface="Times New Roman" panose="02020603050405020304" pitchFamily="18" charset="0"/>
              </a:rPr>
              <a:t> экономике. </a:t>
            </a:r>
          </a:p>
          <a:p>
            <a:pPr algn="just">
              <a:lnSpc>
                <a:spcPct val="100000"/>
              </a:lnSpc>
              <a:spcBef>
                <a:spcPts val="0"/>
              </a:spcBef>
            </a:pPr>
            <a:r>
              <a:rPr lang="ru-RU" sz="1300" dirty="0">
                <a:solidFill>
                  <a:schemeClr val="tx2"/>
                </a:solidFill>
                <a:latin typeface="Times New Roman" panose="02020603050405020304" pitchFamily="18" charset="0"/>
                <a:cs typeface="Times New Roman" panose="02020603050405020304" pitchFamily="18" charset="0"/>
              </a:rPr>
              <a:t>Россия присоединилась к Парижскому соглашению в 2019 году (</a:t>
            </a:r>
            <a:r>
              <a:rPr lang="ru-RU" sz="1300" b="1" i="0" dirty="0">
                <a:solidFill>
                  <a:schemeClr val="tx2"/>
                </a:solidFill>
                <a:effectLst/>
                <a:latin typeface="Times New Roman" panose="02020603050405020304" pitchFamily="18" charset="0"/>
                <a:cs typeface="Times New Roman" panose="02020603050405020304" pitchFamily="18" charset="0"/>
              </a:rPr>
              <a:t>Постановление Правительства РФ от 21 сентября 2019 г. № 1228 “О принятии Парижского соглашения”)</a:t>
            </a:r>
          </a:p>
          <a:p>
            <a:pPr algn="just">
              <a:lnSpc>
                <a:spcPct val="100000"/>
              </a:lnSpc>
              <a:spcBef>
                <a:spcPts val="0"/>
              </a:spcBef>
            </a:pPr>
            <a:r>
              <a:rPr lang="ru-RU" sz="1300" b="1" dirty="0">
                <a:solidFill>
                  <a:schemeClr val="tx2"/>
                </a:solidFill>
                <a:latin typeface="Times New Roman" panose="02020603050405020304" pitchFamily="18" charset="0"/>
                <a:cs typeface="Times New Roman" panose="02020603050405020304" pitchFamily="18" charset="0"/>
              </a:rPr>
              <a:t>Приняты нормативные акты: </a:t>
            </a:r>
            <a:r>
              <a:rPr lang="ru-RU" sz="1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Указ Президента РФ от 4 ноября 2020</a:t>
            </a:r>
            <a:r>
              <a:rPr lang="en-US" sz="1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г. №</a:t>
            </a:r>
            <a:r>
              <a:rPr lang="en-US" sz="1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666 «О сокращении выбросов парниковых газов»; </a:t>
            </a:r>
            <a:r>
              <a:rPr lang="ru-RU" sz="1300" u="none" strike="noStrik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Федеральный закон от 02.07.2021 </a:t>
            </a:r>
            <a:r>
              <a:rPr lang="en-US" sz="1300" u="none" strike="noStrik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ru-RU" sz="1300" u="none" strike="noStrike"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296-ФЗ «Об ограничении выбросов парниковых газов</a:t>
            </a:r>
            <a:r>
              <a:rPr lang="ru-RU" sz="1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0000"/>
              </a:lnSpc>
              <a:spcBef>
                <a:spcPts val="0"/>
              </a:spcBef>
            </a:pPr>
            <a:r>
              <a:rPr lang="ru-RU" sz="1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Стратегия социально-экономического развития России с низким уровнем выбросов парниковых газов до 2050 года. </a:t>
            </a:r>
            <a:r>
              <a:rPr lang="en-US" sz="13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Распоряжение</a:t>
            </a:r>
            <a:r>
              <a:rPr lang="en-US" sz="1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Правительства</a:t>
            </a:r>
            <a:r>
              <a:rPr lang="en-US" sz="1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РФ </a:t>
            </a:r>
            <a:r>
              <a:rPr lang="en-US" sz="13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от</a:t>
            </a:r>
            <a:r>
              <a:rPr lang="en-US" sz="1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29 </a:t>
            </a:r>
            <a:r>
              <a:rPr lang="en-US" sz="13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октября</a:t>
            </a:r>
            <a:r>
              <a:rPr lang="en-US" sz="1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2021 </a:t>
            </a:r>
            <a:r>
              <a:rPr lang="en-US" sz="13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года</a:t>
            </a:r>
            <a:r>
              <a:rPr lang="en-US" sz="1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 3052-р. </a:t>
            </a:r>
            <a:endParaRPr lang="ru-RU" sz="13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Bef>
                <a:spcPts val="0"/>
              </a:spcBef>
            </a:pPr>
            <a:r>
              <a:rPr lang="ru-RU" sz="13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Указы и постановления после февраля 2022 года: </a:t>
            </a:r>
            <a:r>
              <a:rPr lang="ru-RU" sz="1300" dirty="0">
                <a:solidFill>
                  <a:schemeClr val="tx2"/>
                </a:solidFill>
                <a:latin typeface="Times New Roman" panose="02020603050405020304" pitchFamily="18" charset="0"/>
                <a:cs typeface="Times New Roman" panose="02020603050405020304" pitchFamily="18" charset="0"/>
              </a:rPr>
              <a:t>Постановление Правительства РФ</a:t>
            </a:r>
            <a:r>
              <a:rPr lang="en-US" sz="1300" dirty="0">
                <a:solidFill>
                  <a:schemeClr val="tx2"/>
                </a:solidFill>
                <a:latin typeface="Times New Roman" panose="02020603050405020304" pitchFamily="18" charset="0"/>
                <a:cs typeface="Times New Roman" panose="02020603050405020304" pitchFamily="18" charset="0"/>
              </a:rPr>
              <a:t> </a:t>
            </a:r>
            <a:r>
              <a:rPr lang="ru-RU" sz="1300" dirty="0">
                <a:solidFill>
                  <a:schemeClr val="tx2"/>
                </a:solidFill>
                <a:latin typeface="Times New Roman" panose="02020603050405020304" pitchFamily="18" charset="0"/>
                <a:cs typeface="Times New Roman" panose="02020603050405020304" pitchFamily="18" charset="0"/>
              </a:rPr>
              <a:t>от</a:t>
            </a:r>
            <a:r>
              <a:rPr lang="en-US" sz="1300" dirty="0">
                <a:solidFill>
                  <a:schemeClr val="tx2"/>
                </a:solidFill>
                <a:latin typeface="Times New Roman" panose="02020603050405020304" pitchFamily="18" charset="0"/>
                <a:cs typeface="Times New Roman" panose="02020603050405020304" pitchFamily="18" charset="0"/>
              </a:rPr>
              <a:t> </a:t>
            </a:r>
            <a:r>
              <a:rPr lang="ru-RU" sz="1300" dirty="0">
                <a:solidFill>
                  <a:schemeClr val="tx2"/>
                </a:solidFill>
                <a:latin typeface="Times New Roman" panose="02020603050405020304" pitchFamily="18" charset="0"/>
                <a:cs typeface="Times New Roman" panose="02020603050405020304" pitchFamily="18" charset="0"/>
              </a:rPr>
              <a:t>24.03.2022 №</a:t>
            </a:r>
            <a:r>
              <a:rPr lang="en-US" sz="1300" dirty="0">
                <a:solidFill>
                  <a:schemeClr val="tx2"/>
                </a:solidFill>
                <a:latin typeface="Times New Roman" panose="02020603050405020304" pitchFamily="18" charset="0"/>
                <a:cs typeface="Times New Roman" panose="02020603050405020304" pitchFamily="18" charset="0"/>
              </a:rPr>
              <a:t> </a:t>
            </a:r>
            <a:r>
              <a:rPr lang="ru-RU" sz="1300" dirty="0">
                <a:solidFill>
                  <a:schemeClr val="tx2"/>
                </a:solidFill>
                <a:latin typeface="Times New Roman" panose="02020603050405020304" pitchFamily="18" charset="0"/>
                <a:cs typeface="Times New Roman" panose="02020603050405020304" pitchFamily="18" charset="0"/>
              </a:rPr>
              <a:t>455 «Об</a:t>
            </a:r>
            <a:r>
              <a:rPr lang="en-US" sz="1300" dirty="0">
                <a:solidFill>
                  <a:schemeClr val="tx2"/>
                </a:solidFill>
                <a:latin typeface="Times New Roman" panose="02020603050405020304" pitchFamily="18" charset="0"/>
                <a:cs typeface="Times New Roman" panose="02020603050405020304" pitchFamily="18" charset="0"/>
              </a:rPr>
              <a:t> </a:t>
            </a:r>
            <a:r>
              <a:rPr lang="ru-RU" sz="1300" dirty="0">
                <a:solidFill>
                  <a:schemeClr val="tx2"/>
                </a:solidFill>
                <a:latin typeface="Times New Roman" panose="02020603050405020304" pitchFamily="18" charset="0"/>
                <a:cs typeface="Times New Roman" panose="02020603050405020304" pitchFamily="18" charset="0"/>
              </a:rPr>
              <a:t>утверждении Правил верификации результатов реализации климатических проектов»; Постановление Правительства РФ</a:t>
            </a:r>
            <a:r>
              <a:rPr lang="en-US" sz="1300" dirty="0">
                <a:solidFill>
                  <a:schemeClr val="tx2"/>
                </a:solidFill>
                <a:latin typeface="Times New Roman" panose="02020603050405020304" pitchFamily="18" charset="0"/>
                <a:cs typeface="Times New Roman" panose="02020603050405020304" pitchFamily="18" charset="0"/>
              </a:rPr>
              <a:t> </a:t>
            </a:r>
            <a:r>
              <a:rPr lang="ru-RU" sz="1300" dirty="0">
                <a:solidFill>
                  <a:schemeClr val="tx2"/>
                </a:solidFill>
                <a:latin typeface="Times New Roman" panose="02020603050405020304" pitchFamily="18" charset="0"/>
                <a:cs typeface="Times New Roman" panose="02020603050405020304" pitchFamily="18" charset="0"/>
              </a:rPr>
              <a:t>от</a:t>
            </a:r>
            <a:r>
              <a:rPr lang="en-US" sz="1300" dirty="0">
                <a:solidFill>
                  <a:schemeClr val="tx2"/>
                </a:solidFill>
                <a:latin typeface="Times New Roman" panose="02020603050405020304" pitchFamily="18" charset="0"/>
                <a:cs typeface="Times New Roman" panose="02020603050405020304" pitchFamily="18" charset="0"/>
              </a:rPr>
              <a:t> </a:t>
            </a:r>
            <a:r>
              <a:rPr lang="ru-RU" sz="1300" dirty="0">
                <a:solidFill>
                  <a:schemeClr val="tx2"/>
                </a:solidFill>
                <a:latin typeface="Times New Roman" panose="02020603050405020304" pitchFamily="18" charset="0"/>
                <a:cs typeface="Times New Roman" panose="02020603050405020304" pitchFamily="18" charset="0"/>
              </a:rPr>
              <a:t>30.03.2022 №</a:t>
            </a:r>
            <a:r>
              <a:rPr lang="en-US" sz="1300" dirty="0">
                <a:solidFill>
                  <a:schemeClr val="tx2"/>
                </a:solidFill>
                <a:latin typeface="Times New Roman" panose="02020603050405020304" pitchFamily="18" charset="0"/>
                <a:cs typeface="Times New Roman" panose="02020603050405020304" pitchFamily="18" charset="0"/>
              </a:rPr>
              <a:t> </a:t>
            </a:r>
            <a:r>
              <a:rPr lang="ru-RU" sz="1300" dirty="0">
                <a:solidFill>
                  <a:schemeClr val="tx2"/>
                </a:solidFill>
                <a:latin typeface="Times New Roman" panose="02020603050405020304" pitchFamily="18" charset="0"/>
                <a:cs typeface="Times New Roman" panose="02020603050405020304" pitchFamily="18" charset="0"/>
              </a:rPr>
              <a:t>518 «О</a:t>
            </a:r>
            <a:r>
              <a:rPr lang="en-US" sz="1300" dirty="0">
                <a:solidFill>
                  <a:schemeClr val="tx2"/>
                </a:solidFill>
                <a:latin typeface="Times New Roman" panose="02020603050405020304" pitchFamily="18" charset="0"/>
                <a:cs typeface="Times New Roman" panose="02020603050405020304" pitchFamily="18" charset="0"/>
              </a:rPr>
              <a:t> </a:t>
            </a:r>
            <a:r>
              <a:rPr lang="ru-RU" sz="1300" dirty="0">
                <a:solidFill>
                  <a:schemeClr val="tx2"/>
                </a:solidFill>
                <a:latin typeface="Times New Roman" panose="02020603050405020304" pitchFamily="18" charset="0"/>
                <a:cs typeface="Times New Roman" panose="02020603050405020304" pitchFamily="18" charset="0"/>
              </a:rPr>
              <a:t>порядке определения платы за</a:t>
            </a:r>
            <a:r>
              <a:rPr lang="en-US" sz="1300" dirty="0">
                <a:solidFill>
                  <a:schemeClr val="tx2"/>
                </a:solidFill>
                <a:latin typeface="Times New Roman" panose="02020603050405020304" pitchFamily="18" charset="0"/>
                <a:cs typeface="Times New Roman" panose="02020603050405020304" pitchFamily="18" charset="0"/>
              </a:rPr>
              <a:t> </a:t>
            </a:r>
            <a:r>
              <a:rPr lang="ru-RU" sz="1300" dirty="0">
                <a:solidFill>
                  <a:schemeClr val="tx2"/>
                </a:solidFill>
                <a:latin typeface="Times New Roman" panose="02020603050405020304" pitchFamily="18" charset="0"/>
                <a:cs typeface="Times New Roman" panose="02020603050405020304" pitchFamily="18" charset="0"/>
              </a:rPr>
              <a:t>оказание оператором услуг по</a:t>
            </a:r>
            <a:r>
              <a:rPr lang="en-US" sz="1300" dirty="0">
                <a:solidFill>
                  <a:schemeClr val="tx2"/>
                </a:solidFill>
                <a:latin typeface="Times New Roman" panose="02020603050405020304" pitchFamily="18" charset="0"/>
                <a:cs typeface="Times New Roman" panose="02020603050405020304" pitchFamily="18" charset="0"/>
              </a:rPr>
              <a:t> </a:t>
            </a:r>
            <a:r>
              <a:rPr lang="ru-RU" sz="1300" dirty="0">
                <a:solidFill>
                  <a:schemeClr val="tx2"/>
                </a:solidFill>
                <a:latin typeface="Times New Roman" panose="02020603050405020304" pitchFamily="18" charset="0"/>
                <a:cs typeface="Times New Roman" panose="02020603050405020304" pitchFamily="18" charset="0"/>
              </a:rPr>
              <a:t>проведению операций в</a:t>
            </a:r>
            <a:r>
              <a:rPr lang="en-US" sz="1300" dirty="0">
                <a:solidFill>
                  <a:schemeClr val="tx2"/>
                </a:solidFill>
                <a:latin typeface="Times New Roman" panose="02020603050405020304" pitchFamily="18" charset="0"/>
                <a:cs typeface="Times New Roman" panose="02020603050405020304" pitchFamily="18" charset="0"/>
              </a:rPr>
              <a:t> </a:t>
            </a:r>
            <a:r>
              <a:rPr lang="ru-RU" sz="1300" dirty="0">
                <a:solidFill>
                  <a:schemeClr val="tx2"/>
                </a:solidFill>
                <a:latin typeface="Times New Roman" panose="02020603050405020304" pitchFamily="18" charset="0"/>
                <a:cs typeface="Times New Roman" panose="02020603050405020304" pitchFamily="18" charset="0"/>
              </a:rPr>
              <a:t>реестре углеродных единиц»; Постановление Правительства РФ</a:t>
            </a:r>
            <a:r>
              <a:rPr lang="en-US" sz="1300" dirty="0">
                <a:solidFill>
                  <a:schemeClr val="tx2"/>
                </a:solidFill>
                <a:latin typeface="Times New Roman" panose="02020603050405020304" pitchFamily="18" charset="0"/>
                <a:cs typeface="Times New Roman" panose="02020603050405020304" pitchFamily="18" charset="0"/>
              </a:rPr>
              <a:t> </a:t>
            </a:r>
            <a:r>
              <a:rPr lang="ru-RU" sz="1300" dirty="0">
                <a:solidFill>
                  <a:schemeClr val="tx2"/>
                </a:solidFill>
                <a:latin typeface="Times New Roman" panose="02020603050405020304" pitchFamily="18" charset="0"/>
                <a:cs typeface="Times New Roman" panose="02020603050405020304" pitchFamily="18" charset="0"/>
              </a:rPr>
              <a:t>от</a:t>
            </a:r>
            <a:r>
              <a:rPr lang="en-US" sz="1300" dirty="0">
                <a:solidFill>
                  <a:schemeClr val="tx2"/>
                </a:solidFill>
                <a:latin typeface="Times New Roman" panose="02020603050405020304" pitchFamily="18" charset="0"/>
                <a:cs typeface="Times New Roman" panose="02020603050405020304" pitchFamily="18" charset="0"/>
              </a:rPr>
              <a:t> </a:t>
            </a:r>
            <a:r>
              <a:rPr lang="ru-RU" sz="1300" dirty="0">
                <a:solidFill>
                  <a:schemeClr val="tx2"/>
                </a:solidFill>
                <a:latin typeface="Times New Roman" panose="02020603050405020304" pitchFamily="18" charset="0"/>
                <a:cs typeface="Times New Roman" panose="02020603050405020304" pitchFamily="18" charset="0"/>
              </a:rPr>
              <a:t>30.04.2022 №</a:t>
            </a:r>
            <a:r>
              <a:rPr lang="en-US" sz="1300" dirty="0">
                <a:solidFill>
                  <a:schemeClr val="tx2"/>
                </a:solidFill>
                <a:latin typeface="Times New Roman" panose="02020603050405020304" pitchFamily="18" charset="0"/>
                <a:cs typeface="Times New Roman" panose="02020603050405020304" pitchFamily="18" charset="0"/>
              </a:rPr>
              <a:t> </a:t>
            </a:r>
            <a:r>
              <a:rPr lang="ru-RU" sz="1300" dirty="0">
                <a:solidFill>
                  <a:schemeClr val="tx2"/>
                </a:solidFill>
                <a:latin typeface="Times New Roman" panose="02020603050405020304" pitchFamily="18" charset="0"/>
                <a:cs typeface="Times New Roman" panose="02020603050405020304" pitchFamily="18" charset="0"/>
              </a:rPr>
              <a:t>790 «Об</a:t>
            </a:r>
            <a:r>
              <a:rPr lang="en-US" sz="1300" dirty="0">
                <a:solidFill>
                  <a:schemeClr val="tx2"/>
                </a:solidFill>
                <a:latin typeface="Times New Roman" panose="02020603050405020304" pitchFamily="18" charset="0"/>
                <a:cs typeface="Times New Roman" panose="02020603050405020304" pitchFamily="18" charset="0"/>
              </a:rPr>
              <a:t> </a:t>
            </a:r>
            <a:r>
              <a:rPr lang="ru-RU" sz="1300" dirty="0">
                <a:solidFill>
                  <a:schemeClr val="tx2"/>
                </a:solidFill>
                <a:latin typeface="Times New Roman" panose="02020603050405020304" pitchFamily="18" charset="0"/>
                <a:cs typeface="Times New Roman" panose="02020603050405020304" pitchFamily="18" charset="0"/>
              </a:rPr>
              <a:t>утверждении Правил создания и</a:t>
            </a:r>
            <a:r>
              <a:rPr lang="en-US" sz="1300" dirty="0">
                <a:solidFill>
                  <a:schemeClr val="tx2"/>
                </a:solidFill>
                <a:latin typeface="Times New Roman" panose="02020603050405020304" pitchFamily="18" charset="0"/>
                <a:cs typeface="Times New Roman" panose="02020603050405020304" pitchFamily="18" charset="0"/>
              </a:rPr>
              <a:t> </a:t>
            </a:r>
            <a:r>
              <a:rPr lang="ru-RU" sz="1300" dirty="0">
                <a:solidFill>
                  <a:schemeClr val="tx2"/>
                </a:solidFill>
                <a:latin typeface="Times New Roman" panose="02020603050405020304" pitchFamily="18" charset="0"/>
                <a:cs typeface="Times New Roman" panose="02020603050405020304" pitchFamily="18" charset="0"/>
              </a:rPr>
              <a:t>ведения реестра углеродных единиц, а</a:t>
            </a:r>
            <a:r>
              <a:rPr lang="en-US" sz="1300" dirty="0">
                <a:solidFill>
                  <a:schemeClr val="tx2"/>
                </a:solidFill>
                <a:latin typeface="Times New Roman" panose="02020603050405020304" pitchFamily="18" charset="0"/>
                <a:cs typeface="Times New Roman" panose="02020603050405020304" pitchFamily="18" charset="0"/>
              </a:rPr>
              <a:t> </a:t>
            </a:r>
            <a:r>
              <a:rPr lang="ru-RU" sz="1300" dirty="0">
                <a:solidFill>
                  <a:schemeClr val="tx2"/>
                </a:solidFill>
                <a:latin typeface="Times New Roman" panose="02020603050405020304" pitchFamily="18" charset="0"/>
                <a:cs typeface="Times New Roman" panose="02020603050405020304" pitchFamily="18" charset="0"/>
              </a:rPr>
              <a:t>также проведения операций с</a:t>
            </a:r>
            <a:r>
              <a:rPr lang="en-US" sz="1300" dirty="0">
                <a:solidFill>
                  <a:schemeClr val="tx2"/>
                </a:solidFill>
                <a:latin typeface="Times New Roman" panose="02020603050405020304" pitchFamily="18" charset="0"/>
                <a:cs typeface="Times New Roman" panose="02020603050405020304" pitchFamily="18" charset="0"/>
              </a:rPr>
              <a:t> </a:t>
            </a:r>
            <a:r>
              <a:rPr lang="ru-RU" sz="1300" dirty="0">
                <a:solidFill>
                  <a:schemeClr val="tx2"/>
                </a:solidFill>
                <a:latin typeface="Times New Roman" panose="02020603050405020304" pitchFamily="18" charset="0"/>
                <a:cs typeface="Times New Roman" panose="02020603050405020304" pitchFamily="18" charset="0"/>
              </a:rPr>
              <a:t>углеродными единицами в</a:t>
            </a:r>
            <a:r>
              <a:rPr lang="en-US" sz="1300" dirty="0">
                <a:solidFill>
                  <a:schemeClr val="tx2"/>
                </a:solidFill>
                <a:latin typeface="Times New Roman" panose="02020603050405020304" pitchFamily="18" charset="0"/>
                <a:cs typeface="Times New Roman" panose="02020603050405020304" pitchFamily="18" charset="0"/>
              </a:rPr>
              <a:t> </a:t>
            </a:r>
            <a:r>
              <a:rPr lang="ru-RU" sz="1300" dirty="0">
                <a:solidFill>
                  <a:schemeClr val="tx2"/>
                </a:solidFill>
                <a:latin typeface="Times New Roman" panose="02020603050405020304" pitchFamily="18" charset="0"/>
                <a:cs typeface="Times New Roman" panose="02020603050405020304" pitchFamily="18" charset="0"/>
              </a:rPr>
              <a:t>реестре углеродных единиц» (действует до 31.08.2028); Приказ Министерства природных ресурсов и</a:t>
            </a:r>
            <a:r>
              <a:rPr lang="en-US" sz="1300" dirty="0">
                <a:solidFill>
                  <a:schemeClr val="tx2"/>
                </a:solidFill>
                <a:latin typeface="Times New Roman" panose="02020603050405020304" pitchFamily="18" charset="0"/>
                <a:cs typeface="Times New Roman" panose="02020603050405020304" pitchFamily="18" charset="0"/>
              </a:rPr>
              <a:t> </a:t>
            </a:r>
            <a:r>
              <a:rPr lang="ru-RU" sz="1300" dirty="0">
                <a:solidFill>
                  <a:schemeClr val="tx2"/>
                </a:solidFill>
                <a:latin typeface="Times New Roman" panose="02020603050405020304" pitchFamily="18" charset="0"/>
                <a:cs typeface="Times New Roman" panose="02020603050405020304" pitchFamily="18" charset="0"/>
              </a:rPr>
              <a:t>экологии</a:t>
            </a:r>
            <a:r>
              <a:rPr lang="en-US" sz="1300" dirty="0">
                <a:solidFill>
                  <a:schemeClr val="tx2"/>
                </a:solidFill>
                <a:latin typeface="Times New Roman" panose="02020603050405020304" pitchFamily="18" charset="0"/>
                <a:cs typeface="Times New Roman" panose="02020603050405020304" pitchFamily="18" charset="0"/>
              </a:rPr>
              <a:t> </a:t>
            </a:r>
            <a:r>
              <a:rPr lang="ru-RU" sz="1300" dirty="0">
                <a:solidFill>
                  <a:schemeClr val="tx2"/>
                </a:solidFill>
                <a:latin typeface="Times New Roman" panose="02020603050405020304" pitchFamily="18" charset="0"/>
                <a:cs typeface="Times New Roman" panose="02020603050405020304" pitchFamily="18" charset="0"/>
              </a:rPr>
              <a:t>РФ от</a:t>
            </a:r>
            <a:r>
              <a:rPr lang="en-US" sz="1300" dirty="0">
                <a:solidFill>
                  <a:schemeClr val="tx2"/>
                </a:solidFill>
                <a:latin typeface="Times New Roman" panose="02020603050405020304" pitchFamily="18" charset="0"/>
                <a:cs typeface="Times New Roman" panose="02020603050405020304" pitchFamily="18" charset="0"/>
              </a:rPr>
              <a:t> </a:t>
            </a:r>
            <a:r>
              <a:rPr lang="ru-RU" sz="1300" dirty="0">
                <a:solidFill>
                  <a:schemeClr val="tx2"/>
                </a:solidFill>
                <a:latin typeface="Times New Roman" panose="02020603050405020304" pitchFamily="18" charset="0"/>
                <a:cs typeface="Times New Roman" panose="02020603050405020304" pitchFamily="18" charset="0"/>
              </a:rPr>
              <a:t>27.05.2022 №</a:t>
            </a:r>
            <a:r>
              <a:rPr lang="en-US" sz="1300" dirty="0">
                <a:solidFill>
                  <a:schemeClr val="tx2"/>
                </a:solidFill>
                <a:latin typeface="Times New Roman" panose="02020603050405020304" pitchFamily="18" charset="0"/>
                <a:cs typeface="Times New Roman" panose="02020603050405020304" pitchFamily="18" charset="0"/>
              </a:rPr>
              <a:t> </a:t>
            </a:r>
            <a:r>
              <a:rPr lang="ru-RU" sz="1300" dirty="0">
                <a:solidFill>
                  <a:schemeClr val="tx2"/>
                </a:solidFill>
                <a:latin typeface="Times New Roman" panose="02020603050405020304" pitchFamily="18" charset="0"/>
                <a:cs typeface="Times New Roman" panose="02020603050405020304" pitchFamily="18" charset="0"/>
              </a:rPr>
              <a:t>371 «Об</a:t>
            </a:r>
            <a:r>
              <a:rPr lang="en-US" sz="1300" dirty="0">
                <a:solidFill>
                  <a:schemeClr val="tx2"/>
                </a:solidFill>
                <a:latin typeface="Times New Roman" panose="02020603050405020304" pitchFamily="18" charset="0"/>
                <a:cs typeface="Times New Roman" panose="02020603050405020304" pitchFamily="18" charset="0"/>
              </a:rPr>
              <a:t> </a:t>
            </a:r>
            <a:r>
              <a:rPr lang="ru-RU" sz="1300" dirty="0">
                <a:solidFill>
                  <a:schemeClr val="tx2"/>
                </a:solidFill>
                <a:latin typeface="Times New Roman" panose="02020603050405020304" pitchFamily="18" charset="0"/>
                <a:cs typeface="Times New Roman" panose="02020603050405020304" pitchFamily="18" charset="0"/>
              </a:rPr>
              <a:t>утверждении методик количественного определения объемов выбросов парниковых газов и</a:t>
            </a:r>
            <a:r>
              <a:rPr lang="en-US" sz="1300" dirty="0">
                <a:solidFill>
                  <a:schemeClr val="tx2"/>
                </a:solidFill>
                <a:latin typeface="Times New Roman" panose="02020603050405020304" pitchFamily="18" charset="0"/>
                <a:cs typeface="Times New Roman" panose="02020603050405020304" pitchFamily="18" charset="0"/>
              </a:rPr>
              <a:t> </a:t>
            </a:r>
            <a:r>
              <a:rPr lang="ru-RU" sz="1300" dirty="0">
                <a:solidFill>
                  <a:schemeClr val="tx2"/>
                </a:solidFill>
                <a:latin typeface="Times New Roman" panose="02020603050405020304" pitchFamily="18" charset="0"/>
                <a:cs typeface="Times New Roman" panose="02020603050405020304" pitchFamily="18" charset="0"/>
              </a:rPr>
              <a:t>поглощений парниковых газов» (вступил в силу с 01.03.2023).</a:t>
            </a:r>
          </a:p>
          <a:p>
            <a:pPr algn="just">
              <a:lnSpc>
                <a:spcPct val="100000"/>
              </a:lnSpc>
              <a:spcBef>
                <a:spcPts val="0"/>
              </a:spcBef>
            </a:pPr>
            <a:r>
              <a:rPr lang="ru-RU" sz="1300" b="1" dirty="0">
                <a:solidFill>
                  <a:schemeClr val="tx2"/>
                </a:solidFill>
                <a:latin typeface="Times New Roman" panose="02020603050405020304" pitchFamily="18" charset="0"/>
                <a:cs typeface="Times New Roman" panose="02020603050405020304" pitchFamily="18" charset="0"/>
              </a:rPr>
              <a:t>Проект ВИП ГЗ </a:t>
            </a:r>
            <a:r>
              <a:rPr lang="ru-RU" sz="1300" dirty="0">
                <a:solidFill>
                  <a:schemeClr val="tx2"/>
                </a:solidFill>
                <a:latin typeface="Times New Roman" panose="02020603050405020304" pitchFamily="18" charset="0"/>
                <a:cs typeface="Times New Roman" panose="02020603050405020304" pitchFamily="18" charset="0"/>
              </a:rPr>
              <a:t>(Важнейший инновационный проект государственного значения) «Создание единой национальной системы мониторинга климатически активных веществ»; реализуется с 2022 года. </a:t>
            </a:r>
          </a:p>
          <a:p>
            <a:pPr algn="just">
              <a:lnSpc>
                <a:spcPct val="100000"/>
              </a:lnSpc>
              <a:spcBef>
                <a:spcPts val="0"/>
              </a:spcBef>
            </a:pPr>
            <a:r>
              <a:rPr lang="ru-RU" sz="1300" dirty="0">
                <a:solidFill>
                  <a:schemeClr val="tx2"/>
                </a:solidFill>
                <a:latin typeface="Times New Roman" panose="02020603050405020304" pitchFamily="18" charset="0"/>
                <a:cs typeface="Times New Roman" panose="02020603050405020304" pitchFamily="18" charset="0"/>
              </a:rPr>
              <a:t>Помимо </a:t>
            </a:r>
            <a:r>
              <a:rPr lang="ru-RU" sz="1300" dirty="0" err="1">
                <a:solidFill>
                  <a:schemeClr val="tx2"/>
                </a:solidFill>
                <a:latin typeface="Times New Roman" panose="02020603050405020304" pitchFamily="18" charset="0"/>
                <a:cs typeface="Times New Roman" panose="02020603050405020304" pitchFamily="18" charset="0"/>
              </a:rPr>
              <a:t>декарбонизационного</a:t>
            </a:r>
            <a:r>
              <a:rPr lang="ru-RU" sz="1300" dirty="0">
                <a:solidFill>
                  <a:schemeClr val="tx2"/>
                </a:solidFill>
                <a:latin typeface="Times New Roman" panose="02020603050405020304" pitchFamily="18" charset="0"/>
                <a:cs typeface="Times New Roman" panose="02020603050405020304" pitchFamily="18" charset="0"/>
              </a:rPr>
              <a:t> аспекта, существует и чисто энергетический и экономический. </a:t>
            </a:r>
            <a:r>
              <a:rPr lang="ru-RU" sz="1300" b="1" dirty="0">
                <a:solidFill>
                  <a:schemeClr val="tx2"/>
                </a:solidFill>
                <a:latin typeface="Times New Roman" panose="02020603050405020304" pitchFamily="18" charset="0"/>
                <a:cs typeface="Times New Roman" panose="02020603050405020304" pitchFamily="18" charset="0"/>
              </a:rPr>
              <a:t>Разные регионы России резко различаются с точки зрения доступа к энергоресурсам. </a:t>
            </a:r>
            <a:r>
              <a:rPr lang="ru-RU" sz="1300" dirty="0">
                <a:solidFill>
                  <a:schemeClr val="tx2"/>
                </a:solidFill>
                <a:latin typeface="Times New Roman" panose="02020603050405020304" pitchFamily="18" charset="0"/>
                <a:cs typeface="Times New Roman" panose="02020603050405020304" pitchFamily="18" charset="0"/>
              </a:rPr>
              <a:t>В частности, примерно половина всего углеводородного сырья в России добывается в трёх западносибирских регионах. На данный момент более 40% всей нефти в России добывается в Ханты-Мансийском автономном округе, более 70% природного газа – в Ямало-Ненецком автономном округе, и почти 50% всего угля – в Кузбассе, в Кемеровской области. Значительная часть других российских регионов зависит от поставок энергоносителей оттуда, что зачастую связано с высокими затратами. Поэтому вопрос изыскания местных источников энергии, в том числе – возобновляемых, сохраняет актуальность. И, если в принципе говорить о перспективах использования возобновляемых источников энергии в России, то на большей части территории нашей страны не самые благоприятные природные условиях для солнечной и ветровой энергетики (о которых в последние годы говорят наиболее часто), но, в то же время, в наличии богатые лесные ресурсы. </a:t>
            </a:r>
          </a:p>
          <a:p>
            <a:pPr marL="0" indent="0" algn="just">
              <a:lnSpc>
                <a:spcPct val="100000"/>
              </a:lnSpc>
              <a:spcBef>
                <a:spcPts val="0"/>
              </a:spcBef>
              <a:buNone/>
            </a:pPr>
            <a:endParaRPr lang="ru-RU" sz="1300" i="1" dirty="0">
              <a:solidFill>
                <a:schemeClr val="tx2"/>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ru-RU" sz="1300" i="1" dirty="0">
                <a:solidFill>
                  <a:schemeClr val="tx2"/>
                </a:solidFill>
                <a:latin typeface="Times New Roman" panose="02020603050405020304" pitchFamily="18" charset="0"/>
                <a:cs typeface="Times New Roman" panose="02020603050405020304" pitchFamily="18" charset="0"/>
              </a:rPr>
              <a:t>Доп. литература: </a:t>
            </a:r>
            <a:endParaRPr lang="ru-RU" sz="13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Bef>
                <a:spcPts val="0"/>
              </a:spcBef>
            </a:pPr>
            <a:r>
              <a:rPr lang="ru-RU" sz="1300" dirty="0">
                <a:solidFill>
                  <a:schemeClr val="tx2"/>
                </a:solidFill>
                <a:latin typeface="Times New Roman" panose="02020603050405020304" pitchFamily="18" charset="0"/>
                <a:cs typeface="Times New Roman" panose="02020603050405020304" pitchFamily="18" charset="0"/>
              </a:rPr>
              <a:t>Дегтярев К. С., Синюгин О. А., Берёзкин М. Ю. Развитие финансово-рыночных инструментов </a:t>
            </a:r>
            <a:r>
              <a:rPr lang="ru-RU" sz="1300" dirty="0" err="1">
                <a:solidFill>
                  <a:schemeClr val="tx2"/>
                </a:solidFill>
                <a:latin typeface="Times New Roman" panose="02020603050405020304" pitchFamily="18" charset="0"/>
                <a:cs typeface="Times New Roman" panose="02020603050405020304" pitchFamily="18" charset="0"/>
              </a:rPr>
              <a:t>низкоуглеродного</a:t>
            </a:r>
            <a:r>
              <a:rPr lang="ru-RU" sz="1300" dirty="0">
                <a:solidFill>
                  <a:schemeClr val="tx2"/>
                </a:solidFill>
                <a:latin typeface="Times New Roman" panose="02020603050405020304" pitchFamily="18" charset="0"/>
                <a:cs typeface="Times New Roman" panose="02020603050405020304" pitchFamily="18" charset="0"/>
              </a:rPr>
              <a:t> развития в России // Окружающая среда и </a:t>
            </a:r>
            <a:r>
              <a:rPr lang="ru-RU" sz="1300" dirty="0" err="1">
                <a:solidFill>
                  <a:schemeClr val="tx2"/>
                </a:solidFill>
                <a:latin typeface="Times New Roman" panose="02020603050405020304" pitchFamily="18" charset="0"/>
                <a:cs typeface="Times New Roman" panose="02020603050405020304" pitchFamily="18" charset="0"/>
              </a:rPr>
              <a:t>энерговедение</a:t>
            </a:r>
            <a:r>
              <a:rPr lang="ru-RU" sz="1300" dirty="0">
                <a:solidFill>
                  <a:schemeClr val="tx2"/>
                </a:solidFill>
                <a:latin typeface="Times New Roman" panose="02020603050405020304" pitchFamily="18" charset="0"/>
                <a:cs typeface="Times New Roman" panose="02020603050405020304" pitchFamily="18" charset="0"/>
              </a:rPr>
              <a:t>. — 2023. — № 2. — С. 16–29.</a:t>
            </a:r>
          </a:p>
          <a:p>
            <a:pPr algn="just">
              <a:lnSpc>
                <a:spcPct val="100000"/>
              </a:lnSpc>
              <a:spcBef>
                <a:spcPts val="0"/>
              </a:spcBef>
            </a:pPr>
            <a:r>
              <a:rPr lang="ru-RU" sz="1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Дегтярёв</a:t>
            </a:r>
            <a:r>
              <a:rPr lang="en-US" sz="1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К.С., Соловьев</a:t>
            </a:r>
            <a:r>
              <a:rPr lang="en-US" sz="1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Д.А., Березкин</a:t>
            </a:r>
            <a:r>
              <a:rPr lang="en-US" sz="1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М.</a:t>
            </a:r>
            <a:r>
              <a:rPr lang="en-US" sz="1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Ю.</a:t>
            </a:r>
            <a:r>
              <a:rPr lang="en-US" sz="1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Подходы к оценке затрат на переход к </a:t>
            </a:r>
            <a:r>
              <a:rPr lang="ru-RU" sz="1300"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низкоуглеродному</a:t>
            </a:r>
            <a:r>
              <a:rPr lang="ru-RU" sz="1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развитию в России</a:t>
            </a:r>
            <a:r>
              <a:rPr lang="en-US" sz="1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Энергетическая политика. — 2023. — №</a:t>
            </a:r>
            <a:r>
              <a:rPr lang="en-US" sz="1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6. — С.</a:t>
            </a:r>
            <a:r>
              <a:rPr lang="en-US" sz="1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100–110.</a:t>
            </a:r>
          </a:p>
          <a:p>
            <a:pPr algn="just">
              <a:lnSpc>
                <a:spcPct val="100000"/>
              </a:lnSpc>
              <a:spcBef>
                <a:spcPts val="0"/>
              </a:spcBef>
            </a:pPr>
            <a:endParaRPr lang="ru-RU" sz="13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Bef>
                <a:spcPts val="0"/>
              </a:spcBef>
            </a:pPr>
            <a:endParaRPr lang="ru-RU" sz="13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6110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482810-44EB-46B2-AF76-DAF6CE8CB5DF}"/>
              </a:ext>
            </a:extLst>
          </p:cNvPr>
          <p:cNvSpPr>
            <a:spLocks noGrp="1"/>
          </p:cNvSpPr>
          <p:nvPr>
            <p:ph type="title"/>
          </p:nvPr>
        </p:nvSpPr>
        <p:spPr>
          <a:xfrm>
            <a:off x="838200" y="-64399"/>
            <a:ext cx="10515600" cy="351200"/>
          </a:xfrm>
        </p:spPr>
        <p:txBody>
          <a:bodyPr>
            <a:normAutofit fontScale="90000"/>
          </a:bodyPr>
          <a:lstStyle/>
          <a:p>
            <a:pPr algn="ctr"/>
            <a:r>
              <a:rPr lang="ru-RU" sz="2400" dirty="0"/>
              <a:t>Лесные ресурсы и лесозаготовки по странам мира</a:t>
            </a:r>
          </a:p>
        </p:txBody>
      </p:sp>
      <p:sp>
        <p:nvSpPr>
          <p:cNvPr id="3" name="Объект 2">
            <a:extLst>
              <a:ext uri="{FF2B5EF4-FFF2-40B4-BE49-F238E27FC236}">
                <a16:creationId xmlns:a16="http://schemas.microsoft.com/office/drawing/2014/main" id="{99400FFA-1745-4B98-80BE-27231F5F5539}"/>
              </a:ext>
            </a:extLst>
          </p:cNvPr>
          <p:cNvSpPr>
            <a:spLocks noGrp="1"/>
          </p:cNvSpPr>
          <p:nvPr>
            <p:ph idx="1"/>
          </p:nvPr>
        </p:nvSpPr>
        <p:spPr>
          <a:xfrm>
            <a:off x="72860" y="242404"/>
            <a:ext cx="8188105" cy="351200"/>
          </a:xfrm>
        </p:spPr>
        <p:txBody>
          <a:bodyPr>
            <a:normAutofit fontScale="92500" lnSpcReduction="20000"/>
          </a:bodyPr>
          <a:lstStyle/>
          <a:p>
            <a:pPr marL="0" indent="0">
              <a:buNone/>
            </a:pPr>
            <a:r>
              <a:rPr lang="ru-RU" sz="1200" b="1" dirty="0"/>
              <a:t>Летняя школа – 2024. Лекция Ю.С. </a:t>
            </a:r>
            <a:r>
              <a:rPr lang="ru-RU" sz="1200" b="1" dirty="0" err="1"/>
              <a:t>Гринфельдт</a:t>
            </a:r>
            <a:r>
              <a:rPr lang="ru-RU" sz="1200" b="1" dirty="0"/>
              <a:t> «Проблемы обезлесения и деградации земель в крупных экосистемах мира» </a:t>
            </a:r>
            <a:r>
              <a:rPr lang="en-US" sz="1200" b="1" dirty="0">
                <a:hlinkClick r:id="rId2"/>
              </a:rPr>
              <a:t>http://media.geogr.msu.ru/2024_school_teachers/</a:t>
            </a:r>
            <a:r>
              <a:rPr lang="en-US" sz="1200" b="1" dirty="0" err="1">
                <a:hlinkClick r:id="rId2"/>
              </a:rPr>
              <a:t>Grinfeld</a:t>
            </a:r>
            <a:r>
              <a:rPr lang="en-US" sz="1200" b="1" dirty="0">
                <a:hlinkClick r:id="rId2"/>
              </a:rPr>
              <a:t>..pdf</a:t>
            </a:r>
            <a:endParaRPr lang="ru-RU" sz="1200" b="1" dirty="0"/>
          </a:p>
        </p:txBody>
      </p:sp>
      <p:graphicFrame>
        <p:nvGraphicFramePr>
          <p:cNvPr id="4" name="Таблица 3">
            <a:extLst>
              <a:ext uri="{FF2B5EF4-FFF2-40B4-BE49-F238E27FC236}">
                <a16:creationId xmlns:a16="http://schemas.microsoft.com/office/drawing/2014/main" id="{C968C6C7-71C6-4ADB-82C3-23DB6FF3C21D}"/>
              </a:ext>
            </a:extLst>
          </p:cNvPr>
          <p:cNvGraphicFramePr>
            <a:graphicFrameLocks noGrp="1"/>
          </p:cNvGraphicFramePr>
          <p:nvPr>
            <p:extLst>
              <p:ext uri="{D42A27DB-BD31-4B8C-83A1-F6EECF244321}">
                <p14:modId xmlns:p14="http://schemas.microsoft.com/office/powerpoint/2010/main" val="2368631673"/>
              </p:ext>
            </p:extLst>
          </p:nvPr>
        </p:nvGraphicFramePr>
        <p:xfrm>
          <a:off x="72860" y="703722"/>
          <a:ext cx="9546269" cy="6073594"/>
        </p:xfrm>
        <a:graphic>
          <a:graphicData uri="http://schemas.openxmlformats.org/drawingml/2006/table">
            <a:tbl>
              <a:tblPr firstRow="1" firstCol="1" bandRow="1">
                <a:tableStyleId>{5C22544A-7EE6-4342-B048-85BDC9FD1C3A}</a:tableStyleId>
              </a:tblPr>
              <a:tblGrid>
                <a:gridCol w="1557149">
                  <a:extLst>
                    <a:ext uri="{9D8B030D-6E8A-4147-A177-3AD203B41FA5}">
                      <a16:colId xmlns:a16="http://schemas.microsoft.com/office/drawing/2014/main" val="487638451"/>
                    </a:ext>
                  </a:extLst>
                </a:gridCol>
                <a:gridCol w="1563276">
                  <a:extLst>
                    <a:ext uri="{9D8B030D-6E8A-4147-A177-3AD203B41FA5}">
                      <a16:colId xmlns:a16="http://schemas.microsoft.com/office/drawing/2014/main" val="3697598577"/>
                    </a:ext>
                  </a:extLst>
                </a:gridCol>
                <a:gridCol w="1563276">
                  <a:extLst>
                    <a:ext uri="{9D8B030D-6E8A-4147-A177-3AD203B41FA5}">
                      <a16:colId xmlns:a16="http://schemas.microsoft.com/office/drawing/2014/main" val="3043451069"/>
                    </a:ext>
                  </a:extLst>
                </a:gridCol>
                <a:gridCol w="1215333">
                  <a:extLst>
                    <a:ext uri="{9D8B030D-6E8A-4147-A177-3AD203B41FA5}">
                      <a16:colId xmlns:a16="http://schemas.microsoft.com/office/drawing/2014/main" val="165914541"/>
                    </a:ext>
                  </a:extLst>
                </a:gridCol>
                <a:gridCol w="1216562">
                  <a:extLst>
                    <a:ext uri="{9D8B030D-6E8A-4147-A177-3AD203B41FA5}">
                      <a16:colId xmlns:a16="http://schemas.microsoft.com/office/drawing/2014/main" val="1732573673"/>
                    </a:ext>
                  </a:extLst>
                </a:gridCol>
                <a:gridCol w="1214111">
                  <a:extLst>
                    <a:ext uri="{9D8B030D-6E8A-4147-A177-3AD203B41FA5}">
                      <a16:colId xmlns:a16="http://schemas.microsoft.com/office/drawing/2014/main" val="4244559177"/>
                    </a:ext>
                  </a:extLst>
                </a:gridCol>
                <a:gridCol w="1216562">
                  <a:extLst>
                    <a:ext uri="{9D8B030D-6E8A-4147-A177-3AD203B41FA5}">
                      <a16:colId xmlns:a16="http://schemas.microsoft.com/office/drawing/2014/main" val="349047341"/>
                    </a:ext>
                  </a:extLst>
                </a:gridCol>
              </a:tblGrid>
              <a:tr h="1615865">
                <a:tc>
                  <a:txBody>
                    <a:bodyPr/>
                    <a:lstStyle/>
                    <a:p>
                      <a:pPr algn="ctr">
                        <a:lnSpc>
                          <a:spcPct val="107000"/>
                        </a:lnSpc>
                        <a:spcAft>
                          <a:spcPts val="0"/>
                        </a:spcAft>
                      </a:pPr>
                      <a:r>
                        <a:rPr lang="ru-RU" sz="1200" b="1" dirty="0">
                          <a:effectLst/>
                        </a:rPr>
                        <a:t>№</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gn="ctr">
                        <a:lnSpc>
                          <a:spcPct val="107000"/>
                        </a:lnSpc>
                        <a:spcAft>
                          <a:spcPts val="0"/>
                        </a:spcAft>
                      </a:pPr>
                      <a:r>
                        <a:rPr lang="ru-RU" sz="1200" b="1" dirty="0">
                          <a:effectLst/>
                        </a:rPr>
                        <a:t>Страна</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marL="71755" marR="71755" algn="ctr">
                        <a:lnSpc>
                          <a:spcPct val="107000"/>
                        </a:lnSpc>
                        <a:spcAft>
                          <a:spcPts val="0"/>
                        </a:spcAft>
                      </a:pPr>
                      <a:r>
                        <a:rPr lang="ru-RU" sz="1200" b="1" dirty="0">
                          <a:effectLst/>
                        </a:rPr>
                        <a:t>Годовой объем заготовок “круглого” леса, тыс. м</a:t>
                      </a:r>
                      <a:r>
                        <a:rPr lang="ru-RU" sz="1200" b="1" baseline="30000" dirty="0">
                          <a:effectLst/>
                        </a:rPr>
                        <a:t>3</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vert="vert270"/>
                </a:tc>
                <a:tc>
                  <a:txBody>
                    <a:bodyPr/>
                    <a:lstStyle/>
                    <a:p>
                      <a:pPr marL="71755" marR="71755" algn="ctr">
                        <a:lnSpc>
                          <a:spcPct val="107000"/>
                        </a:lnSpc>
                        <a:spcAft>
                          <a:spcPts val="0"/>
                        </a:spcAft>
                      </a:pPr>
                      <a:r>
                        <a:rPr lang="ru-RU" sz="1200" b="1" dirty="0">
                          <a:effectLst/>
                        </a:rPr>
                        <a:t>Доля в мировых</a:t>
                      </a:r>
                      <a:r>
                        <a:rPr lang="en-US" sz="1200" b="1" dirty="0">
                          <a:effectLst/>
                        </a:rPr>
                        <a:t> лесозаготовках</a:t>
                      </a:r>
                      <a:r>
                        <a:rPr lang="ru-RU" sz="1200" b="1" dirty="0">
                          <a:effectLst/>
                        </a:rPr>
                        <a:t>, %</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vert="vert270"/>
                </a:tc>
                <a:tc>
                  <a:txBody>
                    <a:bodyPr/>
                    <a:lstStyle/>
                    <a:p>
                      <a:pPr marL="71755" marR="71755" algn="ctr">
                        <a:lnSpc>
                          <a:spcPct val="107000"/>
                        </a:lnSpc>
                        <a:spcAft>
                          <a:spcPts val="0"/>
                        </a:spcAft>
                      </a:pPr>
                      <a:r>
                        <a:rPr lang="ru-RU" sz="1200" b="1" dirty="0">
                          <a:effectLst/>
                        </a:rPr>
                        <a:t>Площадь лесов, тыс. га (2010)</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vert="vert270"/>
                </a:tc>
                <a:tc>
                  <a:txBody>
                    <a:bodyPr/>
                    <a:lstStyle/>
                    <a:p>
                      <a:pPr marL="71755" marR="71755" algn="ctr">
                        <a:lnSpc>
                          <a:spcPct val="107000"/>
                        </a:lnSpc>
                        <a:spcAft>
                          <a:spcPts val="0"/>
                        </a:spcAft>
                      </a:pPr>
                      <a:r>
                        <a:rPr lang="ru-RU" sz="1200" b="1" dirty="0">
                          <a:effectLst/>
                        </a:rPr>
                        <a:t>Доля в мировой площади лесов, %</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vert="vert270"/>
                </a:tc>
                <a:tc>
                  <a:txBody>
                    <a:bodyPr/>
                    <a:lstStyle/>
                    <a:p>
                      <a:pPr marL="71755" marR="71755" algn="ctr">
                        <a:lnSpc>
                          <a:spcPct val="107000"/>
                        </a:lnSpc>
                        <a:spcAft>
                          <a:spcPts val="0"/>
                        </a:spcAft>
                      </a:pPr>
                      <a:r>
                        <a:rPr lang="ru-RU" sz="1200" b="1" dirty="0">
                          <a:effectLst/>
                        </a:rPr>
                        <a:t>Лесозаготовки, м</a:t>
                      </a:r>
                      <a:r>
                        <a:rPr lang="ru-RU" sz="1200" b="1" baseline="30000" dirty="0">
                          <a:effectLst/>
                        </a:rPr>
                        <a:t>3</a:t>
                      </a:r>
                      <a:r>
                        <a:rPr lang="ru-RU" sz="1200" b="1" dirty="0">
                          <a:effectLst/>
                        </a:rPr>
                        <a:t>/га лесных площадей</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vert="vert270"/>
                </a:tc>
                <a:extLst>
                  <a:ext uri="{0D108BD9-81ED-4DB2-BD59-A6C34878D82A}">
                    <a16:rowId xmlns:a16="http://schemas.microsoft.com/office/drawing/2014/main" val="2445907248"/>
                  </a:ext>
                </a:extLst>
              </a:tr>
              <a:tr h="239585">
                <a:tc>
                  <a:txBody>
                    <a:bodyPr/>
                    <a:lstStyle/>
                    <a:p>
                      <a:pPr algn="ctr">
                        <a:lnSpc>
                          <a:spcPct val="107000"/>
                        </a:lnSpc>
                        <a:spcAft>
                          <a:spcPts val="0"/>
                        </a:spcAft>
                      </a:pPr>
                      <a:r>
                        <a:rPr lang="ru-RU" sz="1100" b="1">
                          <a:effectLst/>
                        </a:rPr>
                        <a:t> </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nSpc>
                          <a:spcPct val="107000"/>
                        </a:lnSpc>
                        <a:spcAft>
                          <a:spcPts val="0"/>
                        </a:spcAft>
                      </a:pPr>
                      <a:r>
                        <a:rPr lang="ru-RU" sz="1100" b="1" dirty="0">
                          <a:effectLst/>
                        </a:rPr>
                        <a:t>ЕС – 27 стран</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490 000</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12.4</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159 000</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4.0</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3.08</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extLst>
                  <a:ext uri="{0D108BD9-81ED-4DB2-BD59-A6C34878D82A}">
                    <a16:rowId xmlns:a16="http://schemas.microsoft.com/office/drawing/2014/main" val="4058805544"/>
                  </a:ext>
                </a:extLst>
              </a:tr>
              <a:tr h="175756">
                <a:tc>
                  <a:txBody>
                    <a:bodyPr/>
                    <a:lstStyle/>
                    <a:p>
                      <a:pPr algn="ctr">
                        <a:lnSpc>
                          <a:spcPct val="107000"/>
                        </a:lnSpc>
                        <a:spcAft>
                          <a:spcPts val="0"/>
                        </a:spcAft>
                      </a:pPr>
                      <a:r>
                        <a:rPr lang="ru-RU" sz="1100" b="1">
                          <a:effectLst/>
                        </a:rPr>
                        <a:t>1</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nSpc>
                          <a:spcPct val="107000"/>
                        </a:lnSpc>
                        <a:spcAft>
                          <a:spcPts val="0"/>
                        </a:spcAft>
                      </a:pPr>
                      <a:r>
                        <a:rPr lang="ru-RU" sz="1100" b="1" dirty="0">
                          <a:effectLst/>
                        </a:rPr>
                        <a:t>США</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459 129</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11.6</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308 720</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7.8</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1.49</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extLst>
                  <a:ext uri="{0D108BD9-81ED-4DB2-BD59-A6C34878D82A}">
                    <a16:rowId xmlns:a16="http://schemas.microsoft.com/office/drawing/2014/main" val="3309699470"/>
                  </a:ext>
                </a:extLst>
              </a:tr>
              <a:tr h="175756">
                <a:tc>
                  <a:txBody>
                    <a:bodyPr/>
                    <a:lstStyle/>
                    <a:p>
                      <a:pPr algn="ctr">
                        <a:lnSpc>
                          <a:spcPct val="107000"/>
                        </a:lnSpc>
                        <a:spcAft>
                          <a:spcPts val="0"/>
                        </a:spcAft>
                      </a:pPr>
                      <a:r>
                        <a:rPr lang="ru-RU" sz="1100" b="1">
                          <a:effectLst/>
                        </a:rPr>
                        <a:t>2</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nSpc>
                          <a:spcPct val="107000"/>
                        </a:lnSpc>
                        <a:spcAft>
                          <a:spcPts val="0"/>
                        </a:spcAft>
                      </a:pPr>
                      <a:r>
                        <a:rPr lang="ru-RU" sz="1100" b="1" dirty="0">
                          <a:effectLst/>
                        </a:rPr>
                        <a:t>Индия</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351 761</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8.9</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69 496</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1.8</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5.06</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extLst>
                  <a:ext uri="{0D108BD9-81ED-4DB2-BD59-A6C34878D82A}">
                    <a16:rowId xmlns:a16="http://schemas.microsoft.com/office/drawing/2014/main" val="564217627"/>
                  </a:ext>
                </a:extLst>
              </a:tr>
              <a:tr h="175756">
                <a:tc>
                  <a:txBody>
                    <a:bodyPr/>
                    <a:lstStyle/>
                    <a:p>
                      <a:pPr algn="ctr">
                        <a:lnSpc>
                          <a:spcPct val="107000"/>
                        </a:lnSpc>
                        <a:spcAft>
                          <a:spcPts val="0"/>
                        </a:spcAft>
                      </a:pPr>
                      <a:r>
                        <a:rPr lang="ru-RU" sz="1100" b="1">
                          <a:effectLst/>
                        </a:rPr>
                        <a:t>3</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nSpc>
                          <a:spcPct val="107000"/>
                        </a:lnSpc>
                        <a:spcAft>
                          <a:spcPts val="0"/>
                        </a:spcAft>
                      </a:pPr>
                      <a:r>
                        <a:rPr lang="ru-RU" sz="1100" b="1" dirty="0">
                          <a:effectLst/>
                        </a:rPr>
                        <a:t>Китай</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341 672</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8.6</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200 610</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5.1</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1.70</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extLst>
                  <a:ext uri="{0D108BD9-81ED-4DB2-BD59-A6C34878D82A}">
                    <a16:rowId xmlns:a16="http://schemas.microsoft.com/office/drawing/2014/main" val="4050665300"/>
                  </a:ext>
                </a:extLst>
              </a:tr>
              <a:tr h="175756">
                <a:tc>
                  <a:txBody>
                    <a:bodyPr/>
                    <a:lstStyle/>
                    <a:p>
                      <a:pPr algn="ctr">
                        <a:lnSpc>
                          <a:spcPct val="107000"/>
                        </a:lnSpc>
                        <a:spcAft>
                          <a:spcPts val="0"/>
                        </a:spcAft>
                      </a:pPr>
                      <a:r>
                        <a:rPr lang="ru-RU" sz="1100" b="1">
                          <a:effectLst/>
                        </a:rPr>
                        <a:t>4</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nSpc>
                          <a:spcPct val="107000"/>
                        </a:lnSpc>
                        <a:spcAft>
                          <a:spcPts val="0"/>
                        </a:spcAft>
                      </a:pPr>
                      <a:r>
                        <a:rPr lang="ru-RU" sz="1100" b="1" dirty="0">
                          <a:effectLst/>
                        </a:rPr>
                        <a:t>Бразилия</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266 288</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6.7</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511 581</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12.9</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0.52</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extLst>
                  <a:ext uri="{0D108BD9-81ED-4DB2-BD59-A6C34878D82A}">
                    <a16:rowId xmlns:a16="http://schemas.microsoft.com/office/drawing/2014/main" val="3995889272"/>
                  </a:ext>
                </a:extLst>
              </a:tr>
              <a:tr h="175756">
                <a:tc>
                  <a:txBody>
                    <a:bodyPr/>
                    <a:lstStyle/>
                    <a:p>
                      <a:pPr algn="ctr">
                        <a:lnSpc>
                          <a:spcPct val="107000"/>
                        </a:lnSpc>
                        <a:spcAft>
                          <a:spcPts val="0"/>
                        </a:spcAft>
                      </a:pPr>
                      <a:r>
                        <a:rPr lang="ru-RU" sz="1100" b="1">
                          <a:effectLst/>
                        </a:rPr>
                        <a:t>5</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nSpc>
                          <a:spcPct val="107000"/>
                        </a:lnSpc>
                        <a:spcAft>
                          <a:spcPts val="0"/>
                        </a:spcAft>
                      </a:pPr>
                      <a:r>
                        <a:rPr lang="ru-RU" sz="1100" b="1" dirty="0">
                          <a:effectLst/>
                        </a:rPr>
                        <a:t>Россия</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218 400</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5.5</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815 136</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20.6</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0.27</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extLst>
                  <a:ext uri="{0D108BD9-81ED-4DB2-BD59-A6C34878D82A}">
                    <a16:rowId xmlns:a16="http://schemas.microsoft.com/office/drawing/2014/main" val="435670076"/>
                  </a:ext>
                </a:extLst>
              </a:tr>
              <a:tr h="175756">
                <a:tc>
                  <a:txBody>
                    <a:bodyPr/>
                    <a:lstStyle/>
                    <a:p>
                      <a:pPr algn="ctr">
                        <a:lnSpc>
                          <a:spcPct val="107000"/>
                        </a:lnSpc>
                        <a:spcAft>
                          <a:spcPts val="0"/>
                        </a:spcAft>
                      </a:pPr>
                      <a:r>
                        <a:rPr lang="ru-RU" sz="1100" b="1">
                          <a:effectLst/>
                        </a:rPr>
                        <a:t>6</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nSpc>
                          <a:spcPct val="107000"/>
                        </a:lnSpc>
                        <a:spcAft>
                          <a:spcPts val="0"/>
                        </a:spcAft>
                      </a:pPr>
                      <a:r>
                        <a:rPr lang="ru-RU" sz="1100" b="1">
                          <a:effectLst/>
                        </a:rPr>
                        <a:t>Канада</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145 168</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3.7</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347 332</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8.8</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0.42</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extLst>
                  <a:ext uri="{0D108BD9-81ED-4DB2-BD59-A6C34878D82A}">
                    <a16:rowId xmlns:a16="http://schemas.microsoft.com/office/drawing/2014/main" val="2784721603"/>
                  </a:ext>
                </a:extLst>
              </a:tr>
              <a:tr h="175756">
                <a:tc>
                  <a:txBody>
                    <a:bodyPr/>
                    <a:lstStyle/>
                    <a:p>
                      <a:pPr algn="ctr">
                        <a:lnSpc>
                          <a:spcPct val="107000"/>
                        </a:lnSpc>
                        <a:spcAft>
                          <a:spcPts val="0"/>
                        </a:spcAft>
                      </a:pPr>
                      <a:r>
                        <a:rPr lang="ru-RU" sz="1100" b="1">
                          <a:effectLst/>
                        </a:rPr>
                        <a:t>7</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nSpc>
                          <a:spcPct val="107000"/>
                        </a:lnSpc>
                        <a:spcAft>
                          <a:spcPts val="0"/>
                        </a:spcAft>
                      </a:pPr>
                      <a:r>
                        <a:rPr lang="ru-RU" sz="1100" b="1">
                          <a:effectLst/>
                        </a:rPr>
                        <a:t>Индонезия</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123 757</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3.1</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99 659</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2.5</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1.24</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extLst>
                  <a:ext uri="{0D108BD9-81ED-4DB2-BD59-A6C34878D82A}">
                    <a16:rowId xmlns:a16="http://schemas.microsoft.com/office/drawing/2014/main" val="766471277"/>
                  </a:ext>
                </a:extLst>
              </a:tr>
              <a:tr h="175756">
                <a:tc>
                  <a:txBody>
                    <a:bodyPr/>
                    <a:lstStyle/>
                    <a:p>
                      <a:pPr algn="ctr">
                        <a:lnSpc>
                          <a:spcPct val="107000"/>
                        </a:lnSpc>
                        <a:spcAft>
                          <a:spcPts val="0"/>
                        </a:spcAft>
                      </a:pPr>
                      <a:r>
                        <a:rPr lang="ru-RU" sz="1100" b="1">
                          <a:effectLst/>
                        </a:rPr>
                        <a:t>8</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nSpc>
                          <a:spcPct val="107000"/>
                        </a:lnSpc>
                        <a:spcAft>
                          <a:spcPts val="0"/>
                        </a:spcAft>
                      </a:pPr>
                      <a:r>
                        <a:rPr lang="ru-RU" sz="1100" b="1">
                          <a:effectLst/>
                        </a:rPr>
                        <a:t>Эфиопия</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116 082</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2.9</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17 799</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0.5</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6.52</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extLst>
                  <a:ext uri="{0D108BD9-81ED-4DB2-BD59-A6C34878D82A}">
                    <a16:rowId xmlns:a16="http://schemas.microsoft.com/office/drawing/2014/main" val="3783751490"/>
                  </a:ext>
                </a:extLst>
              </a:tr>
              <a:tr h="175756">
                <a:tc>
                  <a:txBody>
                    <a:bodyPr/>
                    <a:lstStyle/>
                    <a:p>
                      <a:pPr algn="ctr">
                        <a:lnSpc>
                          <a:spcPct val="107000"/>
                        </a:lnSpc>
                        <a:spcAft>
                          <a:spcPts val="0"/>
                        </a:spcAft>
                      </a:pPr>
                      <a:r>
                        <a:rPr lang="ru-RU" sz="1100" b="1">
                          <a:effectLst/>
                        </a:rPr>
                        <a:t>9</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nSpc>
                          <a:spcPct val="107000"/>
                        </a:lnSpc>
                        <a:spcAft>
                          <a:spcPts val="0"/>
                        </a:spcAft>
                      </a:pPr>
                      <a:r>
                        <a:rPr lang="ru-RU" sz="1100" b="1">
                          <a:effectLst/>
                        </a:rPr>
                        <a:t>ДР Конго</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91 313</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2.3</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137 169</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3.5</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0.67</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extLst>
                  <a:ext uri="{0D108BD9-81ED-4DB2-BD59-A6C34878D82A}">
                    <a16:rowId xmlns:a16="http://schemas.microsoft.com/office/drawing/2014/main" val="3275205102"/>
                  </a:ext>
                </a:extLst>
              </a:tr>
              <a:tr h="175756">
                <a:tc>
                  <a:txBody>
                    <a:bodyPr/>
                    <a:lstStyle/>
                    <a:p>
                      <a:pPr algn="ctr">
                        <a:lnSpc>
                          <a:spcPct val="107000"/>
                        </a:lnSpc>
                        <a:spcAft>
                          <a:spcPts val="0"/>
                        </a:spcAft>
                      </a:pPr>
                      <a:r>
                        <a:rPr lang="ru-RU" sz="1100" b="1">
                          <a:effectLst/>
                        </a:rPr>
                        <a:t>10</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nSpc>
                          <a:spcPct val="107000"/>
                        </a:lnSpc>
                        <a:spcAft>
                          <a:spcPts val="0"/>
                        </a:spcAft>
                      </a:pPr>
                      <a:r>
                        <a:rPr lang="ru-RU" sz="1100" b="1">
                          <a:effectLst/>
                        </a:rPr>
                        <a:t>Нигерия</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76 563</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1.9</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23 260</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0.6</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3.29</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extLst>
                  <a:ext uri="{0D108BD9-81ED-4DB2-BD59-A6C34878D82A}">
                    <a16:rowId xmlns:a16="http://schemas.microsoft.com/office/drawing/2014/main" val="3350080487"/>
                  </a:ext>
                </a:extLst>
              </a:tr>
              <a:tr h="175756">
                <a:tc gridSpan="2">
                  <a:txBody>
                    <a:bodyPr/>
                    <a:lstStyle/>
                    <a:p>
                      <a:pPr>
                        <a:lnSpc>
                          <a:spcPct val="107000"/>
                        </a:lnSpc>
                        <a:spcAft>
                          <a:spcPts val="0"/>
                        </a:spcAft>
                      </a:pPr>
                      <a:r>
                        <a:rPr lang="ru-RU" sz="1100" b="1">
                          <a:effectLst/>
                        </a:rPr>
                        <a:t>Всего 10 ведущих стран</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hMerge="1">
                  <a:txBody>
                    <a:bodyPr/>
                    <a:lstStyle/>
                    <a:p>
                      <a:endParaRPr lang="ru-RU"/>
                    </a:p>
                  </a:txBody>
                  <a:tcPr/>
                </a:tc>
                <a:tc>
                  <a:txBody>
                    <a:bodyPr/>
                    <a:lstStyle/>
                    <a:p>
                      <a:pPr algn="r">
                        <a:lnSpc>
                          <a:spcPct val="107000"/>
                        </a:lnSpc>
                        <a:spcAft>
                          <a:spcPts val="0"/>
                        </a:spcAft>
                      </a:pPr>
                      <a:r>
                        <a:rPr lang="ru-RU" sz="1100" b="1">
                          <a:effectLst/>
                        </a:rPr>
                        <a:t>2 190 131</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55.4</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2 530 762</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64,1</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0.87</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extLst>
                  <a:ext uri="{0D108BD9-81ED-4DB2-BD59-A6C34878D82A}">
                    <a16:rowId xmlns:a16="http://schemas.microsoft.com/office/drawing/2014/main" val="3630716246"/>
                  </a:ext>
                </a:extLst>
              </a:tr>
              <a:tr h="175756">
                <a:tc>
                  <a:txBody>
                    <a:bodyPr/>
                    <a:lstStyle/>
                    <a:p>
                      <a:pPr algn="ctr">
                        <a:lnSpc>
                          <a:spcPct val="107000"/>
                        </a:lnSpc>
                        <a:spcAft>
                          <a:spcPts val="0"/>
                        </a:spcAft>
                      </a:pPr>
                      <a:r>
                        <a:rPr lang="ru-RU" sz="1100" b="1">
                          <a:effectLst/>
                        </a:rPr>
                        <a:t>11</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nSpc>
                          <a:spcPct val="107000"/>
                        </a:lnSpc>
                        <a:spcAft>
                          <a:spcPts val="0"/>
                        </a:spcAft>
                      </a:pPr>
                      <a:r>
                        <a:rPr lang="ru-RU" sz="1100" b="1" dirty="0">
                          <a:effectLst/>
                        </a:rPr>
                        <a:t>Германия</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76 167</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1.9</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11 409</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0.3</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6.68</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extLst>
                  <a:ext uri="{0D108BD9-81ED-4DB2-BD59-A6C34878D82A}">
                    <a16:rowId xmlns:a16="http://schemas.microsoft.com/office/drawing/2014/main" val="712487811"/>
                  </a:ext>
                </a:extLst>
              </a:tr>
              <a:tr h="175756">
                <a:tc>
                  <a:txBody>
                    <a:bodyPr/>
                    <a:lstStyle/>
                    <a:p>
                      <a:pPr algn="ctr">
                        <a:lnSpc>
                          <a:spcPct val="107000"/>
                        </a:lnSpc>
                        <a:spcAft>
                          <a:spcPts val="0"/>
                        </a:spcAft>
                      </a:pPr>
                      <a:r>
                        <a:rPr lang="ru-RU" sz="1100" b="1">
                          <a:effectLst/>
                        </a:rPr>
                        <a:t>12</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nSpc>
                          <a:spcPct val="107000"/>
                        </a:lnSpc>
                        <a:spcAft>
                          <a:spcPts val="0"/>
                        </a:spcAft>
                      </a:pPr>
                      <a:r>
                        <a:rPr lang="ru-RU" sz="1100" b="1" dirty="0">
                          <a:effectLst/>
                        </a:rPr>
                        <a:t>Швеция</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75 500</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1.9</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28 073</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0.7</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2.69</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extLst>
                  <a:ext uri="{0D108BD9-81ED-4DB2-BD59-A6C34878D82A}">
                    <a16:rowId xmlns:a16="http://schemas.microsoft.com/office/drawing/2014/main" val="3166541331"/>
                  </a:ext>
                </a:extLst>
              </a:tr>
              <a:tr h="175756">
                <a:tc>
                  <a:txBody>
                    <a:bodyPr/>
                    <a:lstStyle/>
                    <a:p>
                      <a:pPr algn="ctr">
                        <a:lnSpc>
                          <a:spcPct val="107000"/>
                        </a:lnSpc>
                        <a:spcAft>
                          <a:spcPts val="0"/>
                        </a:spcAft>
                      </a:pPr>
                      <a:r>
                        <a:rPr lang="ru-RU" sz="1100" b="1">
                          <a:effectLst/>
                        </a:rPr>
                        <a:t>13</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nSpc>
                          <a:spcPct val="107000"/>
                        </a:lnSpc>
                        <a:spcAft>
                          <a:spcPts val="0"/>
                        </a:spcAft>
                      </a:pPr>
                      <a:r>
                        <a:rPr lang="ru-RU" sz="1100" b="1">
                          <a:effectLst/>
                        </a:rPr>
                        <a:t>Финляндия</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63 964</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1.6</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22 242</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0.6</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2.88</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extLst>
                  <a:ext uri="{0D108BD9-81ED-4DB2-BD59-A6C34878D82A}">
                    <a16:rowId xmlns:a16="http://schemas.microsoft.com/office/drawing/2014/main" val="3199395047"/>
                  </a:ext>
                </a:extLst>
              </a:tr>
              <a:tr h="175756">
                <a:tc>
                  <a:txBody>
                    <a:bodyPr/>
                    <a:lstStyle/>
                    <a:p>
                      <a:pPr algn="ctr">
                        <a:lnSpc>
                          <a:spcPct val="107000"/>
                        </a:lnSpc>
                        <a:spcAft>
                          <a:spcPts val="0"/>
                        </a:spcAft>
                      </a:pPr>
                      <a:r>
                        <a:rPr lang="ru-RU" sz="1100" b="1">
                          <a:effectLst/>
                        </a:rPr>
                        <a:t>14</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nSpc>
                          <a:spcPct val="107000"/>
                        </a:lnSpc>
                        <a:spcAft>
                          <a:spcPts val="0"/>
                        </a:spcAft>
                      </a:pPr>
                      <a:r>
                        <a:rPr lang="ru-RU" sz="1100" b="1">
                          <a:effectLst/>
                        </a:rPr>
                        <a:t>Чили</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63 717</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1.6</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16 725</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0.4</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3.81</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extLst>
                  <a:ext uri="{0D108BD9-81ED-4DB2-BD59-A6C34878D82A}">
                    <a16:rowId xmlns:a16="http://schemas.microsoft.com/office/drawing/2014/main" val="1647657022"/>
                  </a:ext>
                </a:extLst>
              </a:tr>
              <a:tr h="175756">
                <a:tc>
                  <a:txBody>
                    <a:bodyPr/>
                    <a:lstStyle/>
                    <a:p>
                      <a:pPr algn="ctr">
                        <a:lnSpc>
                          <a:spcPct val="107000"/>
                        </a:lnSpc>
                        <a:spcAft>
                          <a:spcPts val="0"/>
                        </a:spcAft>
                      </a:pPr>
                      <a:r>
                        <a:rPr lang="ru-RU" sz="1100" b="1">
                          <a:effectLst/>
                        </a:rPr>
                        <a:t>15</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nSpc>
                          <a:spcPct val="107000"/>
                        </a:lnSpc>
                        <a:spcAft>
                          <a:spcPts val="0"/>
                        </a:spcAft>
                      </a:pPr>
                      <a:r>
                        <a:rPr lang="ru-RU" sz="1100" b="1">
                          <a:effectLst/>
                        </a:rPr>
                        <a:t>Вьетнам</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57 335</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1.4</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13 388</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0.3</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4.28</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extLst>
                  <a:ext uri="{0D108BD9-81ED-4DB2-BD59-A6C34878D82A}">
                    <a16:rowId xmlns:a16="http://schemas.microsoft.com/office/drawing/2014/main" val="3541830444"/>
                  </a:ext>
                </a:extLst>
              </a:tr>
              <a:tr h="175756">
                <a:tc>
                  <a:txBody>
                    <a:bodyPr/>
                    <a:lstStyle/>
                    <a:p>
                      <a:pPr algn="ctr">
                        <a:lnSpc>
                          <a:spcPct val="107000"/>
                        </a:lnSpc>
                        <a:spcAft>
                          <a:spcPts val="0"/>
                        </a:spcAft>
                      </a:pPr>
                      <a:r>
                        <a:rPr lang="ru-RU" sz="1100" b="1">
                          <a:effectLst/>
                        </a:rPr>
                        <a:t>16</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nSpc>
                          <a:spcPct val="107000"/>
                        </a:lnSpc>
                        <a:spcAft>
                          <a:spcPts val="0"/>
                        </a:spcAft>
                      </a:pPr>
                      <a:r>
                        <a:rPr lang="ru-RU" sz="1100" b="1">
                          <a:effectLst/>
                        </a:rPr>
                        <a:t>Франция</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49 869</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1.3</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16 419</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0.4</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3.04</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extLst>
                  <a:ext uri="{0D108BD9-81ED-4DB2-BD59-A6C34878D82A}">
                    <a16:rowId xmlns:a16="http://schemas.microsoft.com/office/drawing/2014/main" val="290780564"/>
                  </a:ext>
                </a:extLst>
              </a:tr>
              <a:tr h="175756">
                <a:tc>
                  <a:txBody>
                    <a:bodyPr/>
                    <a:lstStyle/>
                    <a:p>
                      <a:pPr algn="ctr">
                        <a:lnSpc>
                          <a:spcPct val="107000"/>
                        </a:lnSpc>
                        <a:spcAft>
                          <a:spcPts val="0"/>
                        </a:spcAft>
                      </a:pPr>
                      <a:r>
                        <a:rPr lang="ru-RU" sz="1100" b="1">
                          <a:effectLst/>
                        </a:rPr>
                        <a:t>17</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nSpc>
                          <a:spcPct val="107000"/>
                        </a:lnSpc>
                        <a:spcAft>
                          <a:spcPts val="0"/>
                        </a:spcAft>
                      </a:pPr>
                      <a:r>
                        <a:rPr lang="ru-RU" sz="1100" b="1">
                          <a:effectLst/>
                        </a:rPr>
                        <a:t>Гана</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49 853</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1.3</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7 943</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0.2</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6.28</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extLst>
                  <a:ext uri="{0D108BD9-81ED-4DB2-BD59-A6C34878D82A}">
                    <a16:rowId xmlns:a16="http://schemas.microsoft.com/office/drawing/2014/main" val="1380701995"/>
                  </a:ext>
                </a:extLst>
              </a:tr>
              <a:tr h="175756">
                <a:tc>
                  <a:txBody>
                    <a:bodyPr/>
                    <a:lstStyle/>
                    <a:p>
                      <a:pPr algn="ctr">
                        <a:lnSpc>
                          <a:spcPct val="107000"/>
                        </a:lnSpc>
                        <a:spcAft>
                          <a:spcPts val="0"/>
                        </a:spcAft>
                      </a:pPr>
                      <a:r>
                        <a:rPr lang="ru-RU" sz="1100" b="1">
                          <a:effectLst/>
                        </a:rPr>
                        <a:t>18</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nSpc>
                          <a:spcPct val="107000"/>
                        </a:lnSpc>
                        <a:spcAft>
                          <a:spcPts val="0"/>
                        </a:spcAft>
                      </a:pPr>
                      <a:r>
                        <a:rPr lang="ru-RU" sz="1100" b="1">
                          <a:effectLst/>
                        </a:rPr>
                        <a:t>Уганда</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49 507</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1.3</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2 750</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0.1</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18.00</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extLst>
                  <a:ext uri="{0D108BD9-81ED-4DB2-BD59-A6C34878D82A}">
                    <a16:rowId xmlns:a16="http://schemas.microsoft.com/office/drawing/2014/main" val="133549619"/>
                  </a:ext>
                </a:extLst>
              </a:tr>
              <a:tr h="175756">
                <a:tc>
                  <a:txBody>
                    <a:bodyPr/>
                    <a:lstStyle/>
                    <a:p>
                      <a:pPr algn="ctr">
                        <a:lnSpc>
                          <a:spcPct val="107000"/>
                        </a:lnSpc>
                        <a:spcAft>
                          <a:spcPts val="0"/>
                        </a:spcAft>
                      </a:pPr>
                      <a:r>
                        <a:rPr lang="ru-RU" sz="1100" b="1">
                          <a:effectLst/>
                        </a:rPr>
                        <a:t>19</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nSpc>
                          <a:spcPct val="107000"/>
                        </a:lnSpc>
                        <a:spcAft>
                          <a:spcPts val="0"/>
                        </a:spcAft>
                      </a:pPr>
                      <a:r>
                        <a:rPr lang="ru-RU" sz="1100" b="1">
                          <a:effectLst/>
                        </a:rPr>
                        <a:t>Мексика</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46 477</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1.2</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66 943</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1.7</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0.69</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extLst>
                  <a:ext uri="{0D108BD9-81ED-4DB2-BD59-A6C34878D82A}">
                    <a16:rowId xmlns:a16="http://schemas.microsoft.com/office/drawing/2014/main" val="417295592"/>
                  </a:ext>
                </a:extLst>
              </a:tr>
              <a:tr h="175756">
                <a:tc>
                  <a:txBody>
                    <a:bodyPr/>
                    <a:lstStyle/>
                    <a:p>
                      <a:pPr algn="ctr">
                        <a:lnSpc>
                          <a:spcPct val="107000"/>
                        </a:lnSpc>
                        <a:spcAft>
                          <a:spcPts val="0"/>
                        </a:spcAft>
                      </a:pPr>
                      <a:r>
                        <a:rPr lang="ru-RU" sz="1100" b="1">
                          <a:effectLst/>
                        </a:rPr>
                        <a:t>20</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nSpc>
                          <a:spcPct val="107000"/>
                        </a:lnSpc>
                        <a:spcAft>
                          <a:spcPts val="0"/>
                        </a:spcAft>
                      </a:pPr>
                      <a:r>
                        <a:rPr lang="ru-RU" sz="1100" b="1">
                          <a:effectLst/>
                        </a:rPr>
                        <a:t>Польша</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44 084</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1.1</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9 329</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a:effectLst/>
                        </a:rPr>
                        <a:t>0.2</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tc>
                  <a:txBody>
                    <a:bodyPr/>
                    <a:lstStyle/>
                    <a:p>
                      <a:pPr algn="r">
                        <a:lnSpc>
                          <a:spcPct val="107000"/>
                        </a:lnSpc>
                        <a:spcAft>
                          <a:spcPts val="0"/>
                        </a:spcAft>
                      </a:pPr>
                      <a:r>
                        <a:rPr lang="ru-RU" sz="1100" b="1" dirty="0">
                          <a:effectLst/>
                        </a:rPr>
                        <a:t>4.73</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nchor="ctr"/>
                </a:tc>
                <a:extLst>
                  <a:ext uri="{0D108BD9-81ED-4DB2-BD59-A6C34878D82A}">
                    <a16:rowId xmlns:a16="http://schemas.microsoft.com/office/drawing/2014/main" val="426796258"/>
                  </a:ext>
                </a:extLst>
              </a:tr>
              <a:tr h="175756">
                <a:tc gridSpan="2">
                  <a:txBody>
                    <a:bodyPr/>
                    <a:lstStyle/>
                    <a:p>
                      <a:pPr algn="r">
                        <a:lnSpc>
                          <a:spcPct val="107000"/>
                        </a:lnSpc>
                        <a:spcAft>
                          <a:spcPts val="0"/>
                        </a:spcAft>
                      </a:pPr>
                      <a:r>
                        <a:rPr lang="ru-RU" sz="1100" b="1">
                          <a:effectLst/>
                        </a:rPr>
                        <a:t>Всего 20 ведущих стран</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hMerge="1">
                  <a:txBody>
                    <a:bodyPr/>
                    <a:lstStyle/>
                    <a:p>
                      <a:endParaRPr lang="ru-RU"/>
                    </a:p>
                  </a:txBody>
                  <a:tcPr/>
                </a:tc>
                <a:tc>
                  <a:txBody>
                    <a:bodyPr/>
                    <a:lstStyle/>
                    <a:p>
                      <a:pPr algn="r">
                        <a:lnSpc>
                          <a:spcPct val="107000"/>
                        </a:lnSpc>
                        <a:spcAft>
                          <a:spcPts val="0"/>
                        </a:spcAft>
                      </a:pPr>
                      <a:r>
                        <a:rPr lang="ru-RU" sz="1100" b="1">
                          <a:effectLst/>
                        </a:rPr>
                        <a:t>2 766 606</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gn="r">
                        <a:lnSpc>
                          <a:spcPct val="107000"/>
                        </a:lnSpc>
                        <a:spcAft>
                          <a:spcPts val="0"/>
                        </a:spcAft>
                      </a:pPr>
                      <a:r>
                        <a:rPr lang="ru-RU" sz="1100" b="1">
                          <a:effectLst/>
                        </a:rPr>
                        <a:t>70.0</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gn="r">
                        <a:lnSpc>
                          <a:spcPct val="107000"/>
                        </a:lnSpc>
                        <a:spcAft>
                          <a:spcPts val="0"/>
                        </a:spcAft>
                      </a:pPr>
                      <a:r>
                        <a:rPr lang="ru-RU" sz="1100" b="1">
                          <a:effectLst/>
                        </a:rPr>
                        <a:t>2 725 983</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gn="r">
                        <a:lnSpc>
                          <a:spcPct val="107000"/>
                        </a:lnSpc>
                        <a:spcAft>
                          <a:spcPts val="0"/>
                        </a:spcAft>
                      </a:pPr>
                      <a:r>
                        <a:rPr lang="ru-RU" sz="1100" b="1">
                          <a:effectLst/>
                        </a:rPr>
                        <a:t>69.0</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gn="r">
                        <a:lnSpc>
                          <a:spcPct val="107000"/>
                        </a:lnSpc>
                        <a:spcAft>
                          <a:spcPts val="0"/>
                        </a:spcAft>
                      </a:pPr>
                      <a:r>
                        <a:rPr lang="ru-RU" sz="1100" b="1" dirty="0">
                          <a:effectLst/>
                        </a:rPr>
                        <a:t>1.01</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extLst>
                  <a:ext uri="{0D108BD9-81ED-4DB2-BD59-A6C34878D82A}">
                    <a16:rowId xmlns:a16="http://schemas.microsoft.com/office/drawing/2014/main" val="629750240"/>
                  </a:ext>
                </a:extLst>
              </a:tr>
              <a:tr h="175756">
                <a:tc gridSpan="2">
                  <a:txBody>
                    <a:bodyPr/>
                    <a:lstStyle/>
                    <a:p>
                      <a:pPr algn="r">
                        <a:lnSpc>
                          <a:spcPct val="107000"/>
                        </a:lnSpc>
                        <a:spcAft>
                          <a:spcPts val="0"/>
                        </a:spcAft>
                      </a:pPr>
                      <a:r>
                        <a:rPr lang="ru-RU" sz="1100" b="1">
                          <a:effectLst/>
                        </a:rPr>
                        <a:t>Остальной мир</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hMerge="1">
                  <a:txBody>
                    <a:bodyPr/>
                    <a:lstStyle/>
                    <a:p>
                      <a:endParaRPr lang="ru-RU"/>
                    </a:p>
                  </a:txBody>
                  <a:tcPr/>
                </a:tc>
                <a:tc>
                  <a:txBody>
                    <a:bodyPr/>
                    <a:lstStyle/>
                    <a:p>
                      <a:pPr algn="r">
                        <a:lnSpc>
                          <a:spcPct val="107000"/>
                        </a:lnSpc>
                        <a:spcAft>
                          <a:spcPts val="0"/>
                        </a:spcAft>
                      </a:pPr>
                      <a:r>
                        <a:rPr lang="ru-RU" sz="1100" b="1">
                          <a:effectLst/>
                        </a:rPr>
                        <a:t>1 188 023</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gn="r">
                        <a:lnSpc>
                          <a:spcPct val="107000"/>
                        </a:lnSpc>
                        <a:spcAft>
                          <a:spcPts val="0"/>
                        </a:spcAft>
                      </a:pPr>
                      <a:r>
                        <a:rPr lang="ru-RU" sz="1100" b="1">
                          <a:effectLst/>
                        </a:rPr>
                        <a:t>30.0</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gn="r">
                        <a:lnSpc>
                          <a:spcPct val="107000"/>
                        </a:lnSpc>
                        <a:spcAft>
                          <a:spcPts val="0"/>
                        </a:spcAft>
                      </a:pPr>
                      <a:r>
                        <a:rPr lang="ru-RU" sz="1100" b="1">
                          <a:effectLst/>
                        </a:rPr>
                        <a:t>1 224 850</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gn="r">
                        <a:lnSpc>
                          <a:spcPct val="107000"/>
                        </a:lnSpc>
                        <a:spcAft>
                          <a:spcPts val="0"/>
                        </a:spcAft>
                      </a:pPr>
                      <a:r>
                        <a:rPr lang="ru-RU" sz="1100" b="1">
                          <a:effectLst/>
                        </a:rPr>
                        <a:t>31.0</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gn="r">
                        <a:lnSpc>
                          <a:spcPct val="107000"/>
                        </a:lnSpc>
                        <a:spcAft>
                          <a:spcPts val="0"/>
                        </a:spcAft>
                      </a:pPr>
                      <a:r>
                        <a:rPr lang="ru-RU" sz="1100" b="1" dirty="0">
                          <a:effectLst/>
                        </a:rPr>
                        <a:t>0.97</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extLst>
                  <a:ext uri="{0D108BD9-81ED-4DB2-BD59-A6C34878D82A}">
                    <a16:rowId xmlns:a16="http://schemas.microsoft.com/office/drawing/2014/main" val="2481565962"/>
                  </a:ext>
                </a:extLst>
              </a:tr>
              <a:tr h="175756">
                <a:tc gridSpan="2">
                  <a:txBody>
                    <a:bodyPr/>
                    <a:lstStyle/>
                    <a:p>
                      <a:pPr algn="r">
                        <a:lnSpc>
                          <a:spcPct val="107000"/>
                        </a:lnSpc>
                        <a:spcAft>
                          <a:spcPts val="0"/>
                        </a:spcAft>
                      </a:pPr>
                      <a:r>
                        <a:rPr lang="ru-RU" sz="1100" b="1">
                          <a:effectLst/>
                        </a:rPr>
                        <a:t>Весь мир</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hMerge="1">
                  <a:txBody>
                    <a:bodyPr/>
                    <a:lstStyle/>
                    <a:p>
                      <a:endParaRPr lang="ru-RU"/>
                    </a:p>
                  </a:txBody>
                  <a:tcPr/>
                </a:tc>
                <a:tc>
                  <a:txBody>
                    <a:bodyPr/>
                    <a:lstStyle/>
                    <a:p>
                      <a:pPr algn="r">
                        <a:lnSpc>
                          <a:spcPct val="107000"/>
                        </a:lnSpc>
                        <a:spcAft>
                          <a:spcPts val="0"/>
                        </a:spcAft>
                      </a:pPr>
                      <a:r>
                        <a:rPr lang="ru-RU" sz="1100" b="1">
                          <a:effectLst/>
                        </a:rPr>
                        <a:t>3 954 629</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gn="r">
                        <a:lnSpc>
                          <a:spcPct val="107000"/>
                        </a:lnSpc>
                        <a:spcAft>
                          <a:spcPts val="0"/>
                        </a:spcAft>
                      </a:pPr>
                      <a:r>
                        <a:rPr lang="ru-RU" sz="1100" b="1">
                          <a:effectLst/>
                        </a:rPr>
                        <a:t>100.0</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gn="r">
                        <a:lnSpc>
                          <a:spcPct val="107000"/>
                        </a:lnSpc>
                        <a:spcAft>
                          <a:spcPts val="0"/>
                        </a:spcAft>
                      </a:pPr>
                      <a:r>
                        <a:rPr lang="ru-RU" sz="1100" b="1">
                          <a:effectLst/>
                        </a:rPr>
                        <a:t>3 950 833</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gn="r">
                        <a:lnSpc>
                          <a:spcPct val="107000"/>
                        </a:lnSpc>
                        <a:spcAft>
                          <a:spcPts val="0"/>
                        </a:spcAft>
                      </a:pPr>
                      <a:r>
                        <a:rPr lang="ru-RU" sz="1100" b="1">
                          <a:effectLst/>
                        </a:rPr>
                        <a:t>100.0</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tc>
                  <a:txBody>
                    <a:bodyPr/>
                    <a:lstStyle/>
                    <a:p>
                      <a:pPr algn="r">
                        <a:lnSpc>
                          <a:spcPct val="107000"/>
                        </a:lnSpc>
                        <a:spcAft>
                          <a:spcPts val="0"/>
                        </a:spcAft>
                      </a:pPr>
                      <a:r>
                        <a:rPr lang="ru-RU" sz="1100" b="1" dirty="0">
                          <a:effectLst/>
                        </a:rPr>
                        <a:t>1.00</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57" marR="50757" marT="0" marB="0"/>
                </a:tc>
                <a:extLst>
                  <a:ext uri="{0D108BD9-81ED-4DB2-BD59-A6C34878D82A}">
                    <a16:rowId xmlns:a16="http://schemas.microsoft.com/office/drawing/2014/main" val="1045218503"/>
                  </a:ext>
                </a:extLst>
              </a:tr>
            </a:tbl>
          </a:graphicData>
        </a:graphic>
      </p:graphicFrame>
      <p:sp>
        <p:nvSpPr>
          <p:cNvPr id="5" name="Rectangle 1">
            <a:extLst>
              <a:ext uri="{FF2B5EF4-FFF2-40B4-BE49-F238E27FC236}">
                <a16:creationId xmlns:a16="http://schemas.microsoft.com/office/drawing/2014/main" id="{80A1FF60-2C24-47B6-9018-2DF16DBCCE79}"/>
              </a:ext>
            </a:extLst>
          </p:cNvPr>
          <p:cNvSpPr>
            <a:spLocks noChangeArrowheads="1"/>
          </p:cNvSpPr>
          <p:nvPr/>
        </p:nvSpPr>
        <p:spPr bwMode="auto">
          <a:xfrm>
            <a:off x="2841861" y="455104"/>
            <a:ext cx="696552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Таблица 1. Ведущие страны мира по объемам лесозаготовок (2019), по данным </a:t>
            </a:r>
            <a:r>
              <a:rPr kumimoji="0" lang="en-US" altLang="ru-RU" sz="1200" b="1" i="0" u="none" strike="noStrike" cap="none" normalizeH="0" baseline="0" dirty="0">
                <a:ln>
                  <a:noFill/>
                </a:ln>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FAO</a:t>
            </a:r>
            <a:endParaRPr kumimoji="0" lang="ru-RU" altLang="ru-RU" sz="800" b="1" i="0" u="none" strike="noStrike" cap="none" normalizeH="0" baseline="0" dirty="0">
              <a:ln>
                <a:noFill/>
              </a:ln>
              <a:solidFill>
                <a:schemeClr val="tx2"/>
              </a:solidFill>
              <a:effectLst/>
            </a:endParaRPr>
          </a:p>
        </p:txBody>
      </p:sp>
      <p:sp>
        <p:nvSpPr>
          <p:cNvPr id="8" name="TextBox 7">
            <a:extLst>
              <a:ext uri="{FF2B5EF4-FFF2-40B4-BE49-F238E27FC236}">
                <a16:creationId xmlns:a16="http://schemas.microsoft.com/office/drawing/2014/main" id="{770DE999-5CF2-4B47-9C75-93D3CD57670F}"/>
              </a:ext>
            </a:extLst>
          </p:cNvPr>
          <p:cNvSpPr txBox="1"/>
          <p:nvPr/>
        </p:nvSpPr>
        <p:spPr>
          <a:xfrm>
            <a:off x="10134602" y="286801"/>
            <a:ext cx="1838785" cy="3785652"/>
          </a:xfrm>
          <a:prstGeom prst="rect">
            <a:avLst/>
          </a:prstGeom>
          <a:noFill/>
        </p:spPr>
        <p:txBody>
          <a:bodyPr wrap="square" rtlCol="0">
            <a:spAutoFit/>
          </a:bodyPr>
          <a:lstStyle/>
          <a:p>
            <a:pPr algn="just"/>
            <a:r>
              <a:rPr lang="ru-RU" sz="1000" dirty="0"/>
              <a:t>Общие запасы древесины </a:t>
            </a:r>
          </a:p>
          <a:p>
            <a:pPr algn="just"/>
            <a:r>
              <a:rPr lang="ru-RU" sz="1000" dirty="0"/>
              <a:t>В </a:t>
            </a:r>
            <a:r>
              <a:rPr lang="ru-RU" sz="1000" b="1" dirty="0"/>
              <a:t>России</a:t>
            </a:r>
            <a:r>
              <a:rPr lang="ru-RU" sz="1000" dirty="0"/>
              <a:t>, по данным Рослесхоза – </a:t>
            </a:r>
          </a:p>
          <a:p>
            <a:pPr algn="just"/>
            <a:r>
              <a:rPr lang="ru-RU" sz="1000" dirty="0"/>
              <a:t>82 млрд. </a:t>
            </a:r>
            <a:r>
              <a:rPr lang="ru-RU" sz="1000" dirty="0" err="1"/>
              <a:t>куб.м</a:t>
            </a:r>
            <a:r>
              <a:rPr lang="ru-RU" sz="1000" dirty="0"/>
              <a:t> - в среднем 100 </a:t>
            </a:r>
            <a:r>
              <a:rPr lang="ru-RU" sz="1000" dirty="0" err="1"/>
              <a:t>куб.м</a:t>
            </a:r>
            <a:r>
              <a:rPr lang="ru-RU" sz="1000" dirty="0"/>
              <a:t>/га; </a:t>
            </a:r>
          </a:p>
          <a:p>
            <a:pPr algn="just"/>
            <a:r>
              <a:rPr lang="ru-RU" sz="1000" dirty="0"/>
              <a:t>В </a:t>
            </a:r>
            <a:r>
              <a:rPr lang="ru-RU" sz="1000" b="1" dirty="0"/>
              <a:t>Германии</a:t>
            </a:r>
            <a:r>
              <a:rPr lang="ru-RU" sz="1000" dirty="0"/>
              <a:t> запасы леса оцениваются </a:t>
            </a:r>
          </a:p>
          <a:p>
            <a:pPr algn="just"/>
            <a:r>
              <a:rPr lang="ru-RU" sz="1000" dirty="0"/>
              <a:t>в величину более 300 куб./га. </a:t>
            </a:r>
          </a:p>
          <a:p>
            <a:pPr algn="just"/>
            <a:r>
              <a:rPr lang="ru-RU" sz="1000" dirty="0"/>
              <a:t>Тем не менее, </a:t>
            </a:r>
            <a:r>
              <a:rPr lang="ru-RU" sz="1000" b="1" dirty="0"/>
              <a:t>в России </a:t>
            </a:r>
            <a:r>
              <a:rPr lang="ru-RU" sz="1000" dirty="0"/>
              <a:t>ежегодно </a:t>
            </a:r>
          </a:p>
          <a:p>
            <a:pPr algn="just"/>
            <a:r>
              <a:rPr lang="ru-RU" sz="1000" dirty="0"/>
              <a:t>заготавливается  </a:t>
            </a:r>
            <a:r>
              <a:rPr lang="ru-RU" sz="1000" b="1" dirty="0"/>
              <a:t>0,3% </a:t>
            </a:r>
            <a:r>
              <a:rPr lang="ru-RU" sz="1000" dirty="0"/>
              <a:t>от всех запасов </a:t>
            </a:r>
          </a:p>
          <a:p>
            <a:pPr algn="just"/>
            <a:r>
              <a:rPr lang="ru-RU" sz="1000" dirty="0"/>
              <a:t>древесины; в </a:t>
            </a:r>
            <a:r>
              <a:rPr lang="ru-RU" sz="1000" b="1" dirty="0"/>
              <a:t>Германии</a:t>
            </a:r>
            <a:r>
              <a:rPr lang="ru-RU" sz="1000" dirty="0"/>
              <a:t> – </a:t>
            </a:r>
            <a:r>
              <a:rPr lang="ru-RU" sz="1000" b="1" dirty="0"/>
              <a:t>2%</a:t>
            </a:r>
            <a:r>
              <a:rPr lang="ru-RU" sz="1000" dirty="0"/>
              <a:t>. </a:t>
            </a:r>
            <a:endParaRPr lang="en-US" sz="1000" dirty="0"/>
          </a:p>
          <a:p>
            <a:pPr algn="just"/>
            <a:r>
              <a:rPr lang="ru-RU" sz="1000" dirty="0"/>
              <a:t>В </a:t>
            </a:r>
            <a:r>
              <a:rPr lang="ru-RU" sz="1000" b="1" dirty="0"/>
              <a:t>Канаде</a:t>
            </a:r>
            <a:r>
              <a:rPr lang="ru-RU" sz="1000" dirty="0"/>
              <a:t> общий объём древесины в </a:t>
            </a:r>
          </a:p>
          <a:p>
            <a:pPr algn="just"/>
            <a:r>
              <a:rPr lang="ru-RU" sz="1000" dirty="0"/>
              <a:t>лесных экосистемах оценивается в </a:t>
            </a:r>
          </a:p>
          <a:p>
            <a:pPr algn="just"/>
            <a:r>
              <a:rPr lang="ru-RU" sz="1000" dirty="0"/>
              <a:t>50 млрд. </a:t>
            </a:r>
            <a:r>
              <a:rPr lang="ru-RU" sz="1000" dirty="0" err="1"/>
              <a:t>куб.м</a:t>
            </a:r>
            <a:r>
              <a:rPr lang="ru-RU" sz="1000" dirty="0"/>
              <a:t>. </a:t>
            </a:r>
          </a:p>
          <a:p>
            <a:pPr marL="171450" indent="-171450" algn="just">
              <a:buFontTx/>
              <a:buChar char="-"/>
            </a:pPr>
            <a:r>
              <a:rPr lang="ru-RU" sz="1000" dirty="0"/>
              <a:t>примерно 150 </a:t>
            </a:r>
            <a:r>
              <a:rPr lang="ru-RU" sz="1000" dirty="0" err="1"/>
              <a:t>куб.м</a:t>
            </a:r>
            <a:r>
              <a:rPr lang="ru-RU" sz="1000" dirty="0"/>
              <a:t>./га;</a:t>
            </a:r>
          </a:p>
          <a:p>
            <a:pPr algn="just"/>
            <a:r>
              <a:rPr lang="ru-RU" sz="1000" dirty="0"/>
              <a:t>Годовой объём лесозаготовок составляет, </a:t>
            </a:r>
          </a:p>
          <a:p>
            <a:pPr algn="just"/>
            <a:r>
              <a:rPr lang="ru-RU" sz="1000" dirty="0"/>
              <a:t>так же, как и в России, примерно </a:t>
            </a:r>
            <a:r>
              <a:rPr lang="ru-RU" sz="1000" b="1" dirty="0"/>
              <a:t>0,3%</a:t>
            </a:r>
            <a:r>
              <a:rPr lang="ru-RU" sz="1000" dirty="0"/>
              <a:t> </a:t>
            </a:r>
          </a:p>
          <a:p>
            <a:pPr algn="just"/>
            <a:r>
              <a:rPr lang="ru-RU" sz="1000" dirty="0"/>
              <a:t>запасов.</a:t>
            </a:r>
          </a:p>
        </p:txBody>
      </p:sp>
    </p:spTree>
    <p:extLst>
      <p:ext uri="{BB962C8B-B14F-4D97-AF65-F5344CB8AC3E}">
        <p14:creationId xmlns:p14="http://schemas.microsoft.com/office/powerpoint/2010/main" val="3850485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92B1B78-73A6-4E85-9BE5-386E4C0294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49" y="389964"/>
            <a:ext cx="11429998" cy="6252881"/>
          </a:xfrm>
          <a:prstGeom prst="rect">
            <a:avLst/>
          </a:prstGeom>
        </p:spPr>
      </p:pic>
      <p:sp>
        <p:nvSpPr>
          <p:cNvPr id="6" name="TextBox 5">
            <a:extLst>
              <a:ext uri="{FF2B5EF4-FFF2-40B4-BE49-F238E27FC236}">
                <a16:creationId xmlns:a16="http://schemas.microsoft.com/office/drawing/2014/main" id="{42064789-8EE3-40FF-A4FD-E0819444846B}"/>
              </a:ext>
            </a:extLst>
          </p:cNvPr>
          <p:cNvSpPr txBox="1"/>
          <p:nvPr/>
        </p:nvSpPr>
        <p:spPr>
          <a:xfrm>
            <a:off x="3508592" y="0"/>
            <a:ext cx="5174815" cy="369332"/>
          </a:xfrm>
          <a:prstGeom prst="rect">
            <a:avLst/>
          </a:prstGeom>
          <a:noFill/>
        </p:spPr>
        <p:txBody>
          <a:bodyPr wrap="none" rtlCol="0">
            <a:spAutoFit/>
          </a:bodyPr>
          <a:lstStyle/>
          <a:p>
            <a:r>
              <a:rPr lang="ru-RU" b="1" dirty="0">
                <a:solidFill>
                  <a:schemeClr val="tx2"/>
                </a:solidFill>
              </a:rPr>
              <a:t>Лесозаготовки по странам мира, млн. </a:t>
            </a:r>
            <a:r>
              <a:rPr lang="ru-RU" b="1" dirty="0" err="1">
                <a:solidFill>
                  <a:schemeClr val="tx2"/>
                </a:solidFill>
              </a:rPr>
              <a:t>куб.м</a:t>
            </a:r>
            <a:r>
              <a:rPr lang="ru-RU" b="1" dirty="0">
                <a:solidFill>
                  <a:schemeClr val="tx2"/>
                </a:solidFill>
              </a:rPr>
              <a:t> в год</a:t>
            </a:r>
          </a:p>
        </p:txBody>
      </p:sp>
      <p:sp>
        <p:nvSpPr>
          <p:cNvPr id="7" name="TextBox 6">
            <a:extLst>
              <a:ext uri="{FF2B5EF4-FFF2-40B4-BE49-F238E27FC236}">
                <a16:creationId xmlns:a16="http://schemas.microsoft.com/office/drawing/2014/main" id="{C9BD5FC4-D3A2-41C2-B3B0-65C4AD3A1DA7}"/>
              </a:ext>
            </a:extLst>
          </p:cNvPr>
          <p:cNvSpPr txBox="1"/>
          <p:nvPr/>
        </p:nvSpPr>
        <p:spPr>
          <a:xfrm>
            <a:off x="89649" y="6581001"/>
            <a:ext cx="10276659" cy="276999"/>
          </a:xfrm>
          <a:prstGeom prst="rect">
            <a:avLst/>
          </a:prstGeom>
          <a:noFill/>
        </p:spPr>
        <p:txBody>
          <a:bodyPr wrap="none" rtlCol="0">
            <a:spAutoFit/>
          </a:bodyPr>
          <a:lstStyle/>
          <a:p>
            <a:r>
              <a:rPr lang="ru-RU" sz="1200" i="1" dirty="0">
                <a:solidFill>
                  <a:schemeClr val="tx2"/>
                </a:solidFill>
              </a:rPr>
              <a:t>Составлено по данным </a:t>
            </a:r>
            <a:r>
              <a:rPr lang="en-US" sz="1200" i="1" dirty="0">
                <a:solidFill>
                  <a:schemeClr val="tx2"/>
                </a:solidFill>
              </a:rPr>
              <a:t>FAO </a:t>
            </a:r>
            <a:r>
              <a:rPr lang="ru-RU" sz="1200" i="1" dirty="0">
                <a:solidFill>
                  <a:schemeClr val="tx2"/>
                </a:solidFill>
              </a:rPr>
              <a:t>и с использованием сервиса</a:t>
            </a:r>
            <a:r>
              <a:rPr lang="en-US" sz="1200" i="1" dirty="0">
                <a:solidFill>
                  <a:schemeClr val="tx2"/>
                </a:solidFill>
              </a:rPr>
              <a:t> </a:t>
            </a:r>
            <a:r>
              <a:rPr lang="en-US" sz="1200" i="1" dirty="0" err="1">
                <a:solidFill>
                  <a:schemeClr val="tx2"/>
                </a:solidFill>
              </a:rPr>
              <a:t>mapchart</a:t>
            </a:r>
            <a:r>
              <a:rPr lang="en-US" sz="1200" i="1" dirty="0">
                <a:solidFill>
                  <a:schemeClr val="tx2"/>
                </a:solidFill>
              </a:rPr>
              <a:t>;</a:t>
            </a:r>
            <a:r>
              <a:rPr lang="ru-RU" sz="1200" i="1" dirty="0">
                <a:solidFill>
                  <a:schemeClr val="tx2"/>
                </a:solidFill>
              </a:rPr>
              <a:t> по техническим причинам территория РФ представлена в границах до 2014 г.</a:t>
            </a:r>
            <a:r>
              <a:rPr lang="en-US" sz="1200" i="1" dirty="0">
                <a:solidFill>
                  <a:schemeClr val="tx2"/>
                </a:solidFill>
              </a:rPr>
              <a:t> </a:t>
            </a:r>
            <a:r>
              <a:rPr lang="ru-RU" sz="1200" i="1" dirty="0">
                <a:solidFill>
                  <a:schemeClr val="tx2"/>
                </a:solidFill>
              </a:rPr>
              <a:t> </a:t>
            </a:r>
          </a:p>
        </p:txBody>
      </p:sp>
    </p:spTree>
    <p:extLst>
      <p:ext uri="{BB962C8B-B14F-4D97-AF65-F5344CB8AC3E}">
        <p14:creationId xmlns:p14="http://schemas.microsoft.com/office/powerpoint/2010/main" val="722017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CA64CD-C316-4C57-99D8-0155A13F5AD5}"/>
              </a:ext>
            </a:extLst>
          </p:cNvPr>
          <p:cNvSpPr txBox="1"/>
          <p:nvPr/>
        </p:nvSpPr>
        <p:spPr>
          <a:xfrm>
            <a:off x="2531439" y="-80682"/>
            <a:ext cx="7787901" cy="369332"/>
          </a:xfrm>
          <a:prstGeom prst="rect">
            <a:avLst/>
          </a:prstGeom>
          <a:noFill/>
        </p:spPr>
        <p:txBody>
          <a:bodyPr wrap="none" rtlCol="0">
            <a:spAutoFit/>
          </a:bodyPr>
          <a:lstStyle/>
          <a:p>
            <a:r>
              <a:rPr lang="ru-RU" b="1" dirty="0">
                <a:solidFill>
                  <a:schemeClr val="tx2"/>
                </a:solidFill>
              </a:rPr>
              <a:t>Интенсивность лесозаготовок по странам мира, </a:t>
            </a:r>
            <a:r>
              <a:rPr lang="ru-RU" b="1" dirty="0" err="1">
                <a:solidFill>
                  <a:schemeClr val="tx2"/>
                </a:solidFill>
              </a:rPr>
              <a:t>куб.м</a:t>
            </a:r>
            <a:r>
              <a:rPr lang="ru-RU" b="1" dirty="0">
                <a:solidFill>
                  <a:schemeClr val="tx2"/>
                </a:solidFill>
              </a:rPr>
              <a:t>/га лесных площадей</a:t>
            </a:r>
          </a:p>
        </p:txBody>
      </p:sp>
      <p:pic>
        <p:nvPicPr>
          <p:cNvPr id="6" name="Рисунок 5">
            <a:extLst>
              <a:ext uri="{FF2B5EF4-FFF2-40B4-BE49-F238E27FC236}">
                <a16:creationId xmlns:a16="http://schemas.microsoft.com/office/drawing/2014/main" id="{36988F11-11C5-4300-A963-FB544D8BCD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464" y="274552"/>
            <a:ext cx="11673808" cy="6054530"/>
          </a:xfrm>
          <a:prstGeom prst="rect">
            <a:avLst/>
          </a:prstGeom>
        </p:spPr>
      </p:pic>
      <p:sp>
        <p:nvSpPr>
          <p:cNvPr id="7" name="TextBox 6">
            <a:extLst>
              <a:ext uri="{FF2B5EF4-FFF2-40B4-BE49-F238E27FC236}">
                <a16:creationId xmlns:a16="http://schemas.microsoft.com/office/drawing/2014/main" id="{39131670-C75D-495F-B9D5-19DCD4171FBD}"/>
              </a:ext>
            </a:extLst>
          </p:cNvPr>
          <p:cNvSpPr txBox="1"/>
          <p:nvPr/>
        </p:nvSpPr>
        <p:spPr>
          <a:xfrm>
            <a:off x="0" y="6420382"/>
            <a:ext cx="10276659" cy="276999"/>
          </a:xfrm>
          <a:prstGeom prst="rect">
            <a:avLst/>
          </a:prstGeom>
          <a:noFill/>
        </p:spPr>
        <p:txBody>
          <a:bodyPr wrap="none" rtlCol="0">
            <a:spAutoFit/>
          </a:bodyPr>
          <a:lstStyle/>
          <a:p>
            <a:r>
              <a:rPr lang="ru-RU" sz="1200" i="1" dirty="0">
                <a:solidFill>
                  <a:schemeClr val="tx2"/>
                </a:solidFill>
              </a:rPr>
              <a:t>Составлено по данным </a:t>
            </a:r>
            <a:r>
              <a:rPr lang="en-US" sz="1200" i="1" dirty="0">
                <a:solidFill>
                  <a:schemeClr val="tx2"/>
                </a:solidFill>
              </a:rPr>
              <a:t>FAO </a:t>
            </a:r>
            <a:r>
              <a:rPr lang="ru-RU" sz="1200" i="1" dirty="0">
                <a:solidFill>
                  <a:schemeClr val="tx2"/>
                </a:solidFill>
              </a:rPr>
              <a:t>и с использованием сервиса</a:t>
            </a:r>
            <a:r>
              <a:rPr lang="en-US" sz="1200" i="1" dirty="0">
                <a:solidFill>
                  <a:schemeClr val="tx2"/>
                </a:solidFill>
              </a:rPr>
              <a:t> </a:t>
            </a:r>
            <a:r>
              <a:rPr lang="en-US" sz="1200" i="1" dirty="0" err="1">
                <a:solidFill>
                  <a:schemeClr val="tx2"/>
                </a:solidFill>
              </a:rPr>
              <a:t>mapchart</a:t>
            </a:r>
            <a:r>
              <a:rPr lang="en-US" sz="1200" i="1" dirty="0">
                <a:solidFill>
                  <a:schemeClr val="tx2"/>
                </a:solidFill>
              </a:rPr>
              <a:t>;</a:t>
            </a:r>
            <a:r>
              <a:rPr lang="ru-RU" sz="1200" i="1" dirty="0">
                <a:solidFill>
                  <a:schemeClr val="tx2"/>
                </a:solidFill>
              </a:rPr>
              <a:t> по техническим причинам территория РФ представлена в границах до 2014 г.</a:t>
            </a:r>
            <a:r>
              <a:rPr lang="en-US" sz="1200" i="1" dirty="0">
                <a:solidFill>
                  <a:schemeClr val="tx2"/>
                </a:solidFill>
              </a:rPr>
              <a:t> </a:t>
            </a:r>
            <a:r>
              <a:rPr lang="ru-RU" sz="1200" i="1" dirty="0">
                <a:solidFill>
                  <a:schemeClr val="tx2"/>
                </a:solidFill>
              </a:rPr>
              <a:t> </a:t>
            </a:r>
          </a:p>
        </p:txBody>
      </p:sp>
    </p:spTree>
    <p:extLst>
      <p:ext uri="{BB962C8B-B14F-4D97-AF65-F5344CB8AC3E}">
        <p14:creationId xmlns:p14="http://schemas.microsoft.com/office/powerpoint/2010/main" val="1639066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92C926-8B6E-4516-B385-1DAB6C6B197E}"/>
              </a:ext>
            </a:extLst>
          </p:cNvPr>
          <p:cNvSpPr>
            <a:spLocks noGrp="1"/>
          </p:cNvSpPr>
          <p:nvPr>
            <p:ph type="title"/>
          </p:nvPr>
        </p:nvSpPr>
        <p:spPr>
          <a:xfrm>
            <a:off x="806824" y="-71717"/>
            <a:ext cx="10515600" cy="414804"/>
          </a:xfrm>
        </p:spPr>
        <p:txBody>
          <a:bodyPr>
            <a:normAutofit fontScale="90000"/>
          </a:bodyPr>
          <a:lstStyle/>
          <a:p>
            <a:pPr algn="ctr"/>
            <a:r>
              <a:rPr lang="ru-RU" sz="2400" dirty="0"/>
              <a:t>Лесозаготовки по регионам</a:t>
            </a:r>
          </a:p>
        </p:txBody>
      </p:sp>
      <p:sp>
        <p:nvSpPr>
          <p:cNvPr id="5" name="TextBox 4">
            <a:extLst>
              <a:ext uri="{FF2B5EF4-FFF2-40B4-BE49-F238E27FC236}">
                <a16:creationId xmlns:a16="http://schemas.microsoft.com/office/drawing/2014/main" id="{48DD4A88-1A98-480F-B64B-3F492A87F7D0}"/>
              </a:ext>
            </a:extLst>
          </p:cNvPr>
          <p:cNvSpPr txBox="1"/>
          <p:nvPr/>
        </p:nvSpPr>
        <p:spPr>
          <a:xfrm>
            <a:off x="134472" y="207402"/>
            <a:ext cx="11860304" cy="276999"/>
          </a:xfrm>
          <a:prstGeom prst="rect">
            <a:avLst/>
          </a:prstGeom>
          <a:noFill/>
        </p:spPr>
        <p:txBody>
          <a:bodyPr wrap="square">
            <a:spAutoFit/>
          </a:bodyPr>
          <a:lstStyle/>
          <a:p>
            <a:pPr algn="ctr"/>
            <a:r>
              <a:rPr lang="ru-RU" sz="1200" b="1" dirty="0">
                <a:effectLst/>
                <a:latin typeface="Times New Roman" panose="02020603050405020304" pitchFamily="18" charset="0"/>
                <a:ea typeface="Calibri" panose="020F0502020204030204" pitchFamily="34" charset="0"/>
              </a:rPr>
              <a:t>Таблица 2. Объемы лесозаготовок по субъектам РФ и странам со сходными природными условиями и видовым составом леса</a:t>
            </a:r>
            <a:endParaRPr lang="ru-RU" sz="1200" b="1" dirty="0"/>
          </a:p>
        </p:txBody>
      </p:sp>
      <p:sp>
        <p:nvSpPr>
          <p:cNvPr id="7" name="TextBox 6">
            <a:extLst>
              <a:ext uri="{FF2B5EF4-FFF2-40B4-BE49-F238E27FC236}">
                <a16:creationId xmlns:a16="http://schemas.microsoft.com/office/drawing/2014/main" id="{014D9393-E6EF-40E5-AD37-2A8D72E4BBA4}"/>
              </a:ext>
            </a:extLst>
          </p:cNvPr>
          <p:cNvSpPr txBox="1"/>
          <p:nvPr/>
        </p:nvSpPr>
        <p:spPr>
          <a:xfrm>
            <a:off x="-31376" y="6550223"/>
            <a:ext cx="6096000" cy="307777"/>
          </a:xfrm>
          <a:prstGeom prst="rect">
            <a:avLst/>
          </a:prstGeom>
          <a:noFill/>
        </p:spPr>
        <p:txBody>
          <a:bodyPr wrap="square">
            <a:spAutoFit/>
          </a:bodyPr>
          <a:lstStyle/>
          <a:p>
            <a:r>
              <a:rPr lang="ru-RU" sz="1400" dirty="0">
                <a:effectLst/>
                <a:latin typeface="Times New Roman" panose="02020603050405020304" pitchFamily="18" charset="0"/>
                <a:ea typeface="Calibri" panose="020F0502020204030204" pitchFamily="34" charset="0"/>
              </a:rPr>
              <a:t>Источник: </a:t>
            </a:r>
            <a:r>
              <a:rPr lang="en-US" sz="1400" dirty="0">
                <a:effectLst/>
                <a:latin typeface="Times New Roman" panose="02020603050405020304" pitchFamily="18" charset="0"/>
                <a:ea typeface="Calibri" panose="020F0502020204030204" pitchFamily="34" charset="0"/>
              </a:rPr>
              <a:t>https</a:t>
            </a:r>
            <a:r>
              <a:rPr lang="ru-RU" sz="1400" dirty="0">
                <a:effectLst/>
                <a:latin typeface="Times New Roman" panose="02020603050405020304" pitchFamily="18" charset="0"/>
                <a:ea typeface="Calibri" panose="020F0502020204030204" pitchFamily="34" charset="0"/>
              </a:rPr>
              <a:t>://</a:t>
            </a:r>
            <a:r>
              <a:rPr lang="en-US" sz="1400" dirty="0" err="1">
                <a:effectLst/>
                <a:latin typeface="Times New Roman" panose="02020603050405020304" pitchFamily="18" charset="0"/>
                <a:ea typeface="Calibri" panose="020F0502020204030204" pitchFamily="34" charset="0"/>
              </a:rPr>
              <a:t>rosstat</a:t>
            </a:r>
            <a:r>
              <a:rPr lang="ru-RU" sz="1400" dirty="0">
                <a:effectLst/>
                <a:latin typeface="Times New Roman" panose="02020603050405020304" pitchFamily="18" charset="0"/>
                <a:ea typeface="Calibri" panose="020F0502020204030204" pitchFamily="34" charset="0"/>
              </a:rPr>
              <a:t>.</a:t>
            </a:r>
            <a:r>
              <a:rPr lang="en-US" sz="1400" dirty="0">
                <a:effectLst/>
                <a:latin typeface="Times New Roman" panose="02020603050405020304" pitchFamily="18" charset="0"/>
                <a:ea typeface="Calibri" panose="020F0502020204030204" pitchFamily="34" charset="0"/>
              </a:rPr>
              <a:t>gov</a:t>
            </a:r>
            <a:r>
              <a:rPr lang="ru-RU" sz="1400" dirty="0">
                <a:effectLst/>
                <a:latin typeface="Times New Roman" panose="02020603050405020304" pitchFamily="18" charset="0"/>
                <a:ea typeface="Calibri" panose="020F0502020204030204" pitchFamily="34" charset="0"/>
              </a:rPr>
              <a:t>.</a:t>
            </a:r>
            <a:r>
              <a:rPr lang="en-US" sz="1400" dirty="0" err="1">
                <a:effectLst/>
                <a:latin typeface="Times New Roman" panose="02020603050405020304" pitchFamily="18" charset="0"/>
                <a:ea typeface="Calibri" panose="020F0502020204030204" pitchFamily="34" charset="0"/>
              </a:rPr>
              <a:t>ru</a:t>
            </a:r>
            <a:r>
              <a:rPr lang="ru-RU" sz="1400" dirty="0">
                <a:effectLst/>
                <a:latin typeface="Times New Roman" panose="02020603050405020304" pitchFamily="18" charset="0"/>
                <a:ea typeface="Calibri" panose="020F0502020204030204" pitchFamily="34" charset="0"/>
              </a:rPr>
              <a:t>/</a:t>
            </a:r>
            <a:r>
              <a:rPr lang="en-US" sz="1400" dirty="0">
                <a:effectLst/>
                <a:latin typeface="Times New Roman" panose="02020603050405020304" pitchFamily="18" charset="0"/>
                <a:ea typeface="Calibri" panose="020F0502020204030204" pitchFamily="34" charset="0"/>
              </a:rPr>
              <a:t>enterprise</a:t>
            </a:r>
            <a:r>
              <a:rPr lang="ru-RU" sz="1400" dirty="0">
                <a:effectLst/>
                <a:latin typeface="Times New Roman" panose="02020603050405020304" pitchFamily="18" charset="0"/>
                <a:ea typeface="Calibri" panose="020F0502020204030204" pitchFamily="34" charset="0"/>
              </a:rPr>
              <a:t>_</a:t>
            </a:r>
            <a:r>
              <a:rPr lang="en-US" sz="1400" dirty="0">
                <a:effectLst/>
                <a:latin typeface="Times New Roman" panose="02020603050405020304" pitchFamily="18" charset="0"/>
                <a:ea typeface="Calibri" panose="020F0502020204030204" pitchFamily="34" charset="0"/>
              </a:rPr>
              <a:t>economy </a:t>
            </a:r>
            <a:endParaRPr lang="ru-RU" sz="1400" dirty="0"/>
          </a:p>
        </p:txBody>
      </p:sp>
      <p:graphicFrame>
        <p:nvGraphicFramePr>
          <p:cNvPr id="8" name="Таблица 7">
            <a:extLst>
              <a:ext uri="{FF2B5EF4-FFF2-40B4-BE49-F238E27FC236}">
                <a16:creationId xmlns:a16="http://schemas.microsoft.com/office/drawing/2014/main" id="{A1444E41-61C7-4321-B283-64D624559FB8}"/>
              </a:ext>
            </a:extLst>
          </p:cNvPr>
          <p:cNvGraphicFramePr>
            <a:graphicFrameLocks noGrp="1"/>
          </p:cNvGraphicFramePr>
          <p:nvPr>
            <p:extLst>
              <p:ext uri="{D42A27DB-BD31-4B8C-83A1-F6EECF244321}">
                <p14:modId xmlns:p14="http://schemas.microsoft.com/office/powerpoint/2010/main" val="4055070338"/>
              </p:ext>
            </p:extLst>
          </p:nvPr>
        </p:nvGraphicFramePr>
        <p:xfrm>
          <a:off x="26893" y="491996"/>
          <a:ext cx="5441576" cy="6030222"/>
        </p:xfrm>
        <a:graphic>
          <a:graphicData uri="http://schemas.openxmlformats.org/drawingml/2006/table">
            <a:tbl>
              <a:tblPr firstRow="1" firstCol="1" bandRow="1">
                <a:tableStyleId>{5C22544A-7EE6-4342-B048-85BDC9FD1C3A}</a:tableStyleId>
              </a:tblPr>
              <a:tblGrid>
                <a:gridCol w="1779162">
                  <a:extLst>
                    <a:ext uri="{9D8B030D-6E8A-4147-A177-3AD203B41FA5}">
                      <a16:colId xmlns:a16="http://schemas.microsoft.com/office/drawing/2014/main" val="2779610837"/>
                    </a:ext>
                  </a:extLst>
                </a:gridCol>
                <a:gridCol w="690255">
                  <a:extLst>
                    <a:ext uri="{9D8B030D-6E8A-4147-A177-3AD203B41FA5}">
                      <a16:colId xmlns:a16="http://schemas.microsoft.com/office/drawing/2014/main" val="2839171265"/>
                    </a:ext>
                  </a:extLst>
                </a:gridCol>
                <a:gridCol w="690994">
                  <a:extLst>
                    <a:ext uri="{9D8B030D-6E8A-4147-A177-3AD203B41FA5}">
                      <a16:colId xmlns:a16="http://schemas.microsoft.com/office/drawing/2014/main" val="1610862189"/>
                    </a:ext>
                  </a:extLst>
                </a:gridCol>
                <a:gridCol w="690255">
                  <a:extLst>
                    <a:ext uri="{9D8B030D-6E8A-4147-A177-3AD203B41FA5}">
                      <a16:colId xmlns:a16="http://schemas.microsoft.com/office/drawing/2014/main" val="95274249"/>
                    </a:ext>
                  </a:extLst>
                </a:gridCol>
                <a:gridCol w="690994">
                  <a:extLst>
                    <a:ext uri="{9D8B030D-6E8A-4147-A177-3AD203B41FA5}">
                      <a16:colId xmlns:a16="http://schemas.microsoft.com/office/drawing/2014/main" val="1006191764"/>
                    </a:ext>
                  </a:extLst>
                </a:gridCol>
                <a:gridCol w="899916">
                  <a:extLst>
                    <a:ext uri="{9D8B030D-6E8A-4147-A177-3AD203B41FA5}">
                      <a16:colId xmlns:a16="http://schemas.microsoft.com/office/drawing/2014/main" val="2817438337"/>
                    </a:ext>
                  </a:extLst>
                </a:gridCol>
              </a:tblGrid>
              <a:tr h="1076046">
                <a:tc>
                  <a:txBody>
                    <a:bodyPr/>
                    <a:lstStyle/>
                    <a:p>
                      <a:pPr marL="0" algn="ctr">
                        <a:lnSpc>
                          <a:spcPct val="100000"/>
                        </a:lnSpc>
                        <a:spcAft>
                          <a:spcPts val="0"/>
                        </a:spcAft>
                      </a:pPr>
                      <a:r>
                        <a:rPr lang="ru-RU" sz="1200" b="1" dirty="0">
                          <a:effectLst/>
                        </a:rPr>
                        <a:t>Регион, страна</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marL="0" marR="71755" algn="ctr">
                        <a:lnSpc>
                          <a:spcPct val="100000"/>
                        </a:lnSpc>
                        <a:spcAft>
                          <a:spcPts val="0"/>
                        </a:spcAft>
                      </a:pPr>
                      <a:r>
                        <a:rPr lang="ru-RU" sz="1200" b="1" dirty="0">
                          <a:effectLst/>
                        </a:rPr>
                        <a:t>Общая площадь, тыс. км</a:t>
                      </a:r>
                      <a:r>
                        <a:rPr lang="ru-RU" sz="1200" b="1" baseline="30000" dirty="0">
                          <a:effectLst/>
                        </a:rPr>
                        <a:t>2</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vert="vert270" anchor="ctr"/>
                </a:tc>
                <a:tc>
                  <a:txBody>
                    <a:bodyPr/>
                    <a:lstStyle/>
                    <a:p>
                      <a:pPr marL="0" marR="71755" algn="ctr">
                        <a:lnSpc>
                          <a:spcPct val="100000"/>
                        </a:lnSpc>
                        <a:spcAft>
                          <a:spcPts val="0"/>
                        </a:spcAft>
                      </a:pPr>
                      <a:r>
                        <a:rPr lang="ru-RU" sz="1200" b="1" dirty="0">
                          <a:effectLst/>
                        </a:rPr>
                        <a:t>Лесистость территории, %</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vert="vert270" anchor="ctr"/>
                </a:tc>
                <a:tc>
                  <a:txBody>
                    <a:bodyPr/>
                    <a:lstStyle/>
                    <a:p>
                      <a:pPr marL="0" marR="71755" algn="ctr">
                        <a:lnSpc>
                          <a:spcPct val="100000"/>
                        </a:lnSpc>
                        <a:spcAft>
                          <a:spcPts val="0"/>
                        </a:spcAft>
                      </a:pPr>
                      <a:r>
                        <a:rPr lang="ru-RU" sz="1200" b="1" dirty="0">
                          <a:effectLst/>
                        </a:rPr>
                        <a:t>Площадь леса, тыс. км</a:t>
                      </a:r>
                      <a:r>
                        <a:rPr lang="ru-RU" sz="1200" b="1" baseline="30000" dirty="0">
                          <a:effectLst/>
                        </a:rPr>
                        <a:t>2</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vert="vert270" anchor="ctr"/>
                </a:tc>
                <a:tc>
                  <a:txBody>
                    <a:bodyPr/>
                    <a:lstStyle/>
                    <a:p>
                      <a:pPr marL="0" marR="71755" algn="ctr">
                        <a:lnSpc>
                          <a:spcPct val="100000"/>
                        </a:lnSpc>
                        <a:spcAft>
                          <a:spcPts val="0"/>
                        </a:spcAft>
                      </a:pPr>
                      <a:r>
                        <a:rPr lang="ru-RU" sz="1200" b="1" dirty="0">
                          <a:effectLst/>
                        </a:rPr>
                        <a:t>Объем лесозаготовок, тыс. м</a:t>
                      </a:r>
                      <a:r>
                        <a:rPr lang="ru-RU" sz="1200" b="1" baseline="30000" dirty="0">
                          <a:effectLst/>
                        </a:rPr>
                        <a:t>3</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vert="vert270" anchor="ctr"/>
                </a:tc>
                <a:tc>
                  <a:txBody>
                    <a:bodyPr/>
                    <a:lstStyle/>
                    <a:p>
                      <a:pPr marL="0" marR="71755" algn="ctr">
                        <a:lnSpc>
                          <a:spcPct val="100000"/>
                        </a:lnSpc>
                        <a:spcAft>
                          <a:spcPts val="0"/>
                        </a:spcAft>
                      </a:pPr>
                      <a:r>
                        <a:rPr lang="ru-RU" sz="1200" b="1" dirty="0">
                          <a:effectLst/>
                        </a:rPr>
                        <a:t>Интенсивность лесозаготовок, м</a:t>
                      </a:r>
                      <a:r>
                        <a:rPr lang="ru-RU" sz="1200" b="1" baseline="30000" dirty="0">
                          <a:effectLst/>
                        </a:rPr>
                        <a:t>3</a:t>
                      </a:r>
                      <a:r>
                        <a:rPr lang="ru-RU" sz="1200" b="1" dirty="0">
                          <a:effectLst/>
                        </a:rPr>
                        <a:t> на 1 га леса в год</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vert="vert270" anchor="ctr"/>
                </a:tc>
                <a:extLst>
                  <a:ext uri="{0D108BD9-81ED-4DB2-BD59-A6C34878D82A}">
                    <a16:rowId xmlns:a16="http://schemas.microsoft.com/office/drawing/2014/main" val="2812184379"/>
                  </a:ext>
                </a:extLst>
              </a:tr>
              <a:tr h="123792">
                <a:tc gridSpan="6">
                  <a:txBody>
                    <a:bodyPr/>
                    <a:lstStyle/>
                    <a:p>
                      <a:pPr>
                        <a:lnSpc>
                          <a:spcPct val="107000"/>
                        </a:lnSpc>
                        <a:spcAft>
                          <a:spcPts val="0"/>
                        </a:spcAft>
                      </a:pPr>
                      <a:r>
                        <a:rPr lang="ru-RU" sz="1000" b="1">
                          <a:effectLst/>
                        </a:rPr>
                        <a:t>Россия (среднее за 2017-2023, по данным):</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106063557"/>
                  </a:ext>
                </a:extLst>
              </a:tr>
              <a:tr h="253272">
                <a:tc>
                  <a:txBody>
                    <a:bodyPr/>
                    <a:lstStyle/>
                    <a:p>
                      <a:pPr>
                        <a:lnSpc>
                          <a:spcPct val="107000"/>
                        </a:lnSpc>
                        <a:spcAft>
                          <a:spcPts val="0"/>
                        </a:spcAft>
                      </a:pPr>
                      <a:r>
                        <a:rPr lang="ru-RU" sz="1000" b="1" dirty="0">
                          <a:effectLst/>
                        </a:rPr>
                        <a:t>Иркутская обл.</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775</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dirty="0">
                          <a:effectLst/>
                        </a:rPr>
                        <a:t>82.2</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637</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31 246</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0.49</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extLst>
                  <a:ext uri="{0D108BD9-81ED-4DB2-BD59-A6C34878D82A}">
                    <a16:rowId xmlns:a16="http://schemas.microsoft.com/office/drawing/2014/main" val="3622393349"/>
                  </a:ext>
                </a:extLst>
              </a:tr>
              <a:tr h="641712">
                <a:tc>
                  <a:txBody>
                    <a:bodyPr/>
                    <a:lstStyle/>
                    <a:p>
                      <a:pPr>
                        <a:lnSpc>
                          <a:spcPct val="107000"/>
                        </a:lnSpc>
                        <a:spcAft>
                          <a:spcPts val="0"/>
                        </a:spcAft>
                      </a:pPr>
                      <a:r>
                        <a:rPr lang="ru-RU" sz="1000" b="1" dirty="0">
                          <a:effectLst/>
                        </a:rPr>
                        <a:t>Красноярский край (без Эвенкийского и Таймырского р-нов)</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724</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72.1</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522</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23 597</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0.45</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extLst>
                  <a:ext uri="{0D108BD9-81ED-4DB2-BD59-A6C34878D82A}">
                    <a16:rowId xmlns:a16="http://schemas.microsoft.com/office/drawing/2014/main" val="1702667640"/>
                  </a:ext>
                </a:extLst>
              </a:tr>
              <a:tr h="253272">
                <a:tc>
                  <a:txBody>
                    <a:bodyPr/>
                    <a:lstStyle/>
                    <a:p>
                      <a:pPr>
                        <a:lnSpc>
                          <a:spcPct val="107000"/>
                        </a:lnSpc>
                        <a:spcAft>
                          <a:spcPts val="0"/>
                        </a:spcAft>
                      </a:pPr>
                      <a:r>
                        <a:rPr lang="ru-RU" sz="1000" b="1" dirty="0">
                          <a:solidFill>
                            <a:schemeClr val="tx1"/>
                          </a:solidFill>
                          <a:effectLst/>
                          <a:highlight>
                            <a:srgbClr val="00FF00"/>
                          </a:highlight>
                        </a:rPr>
                        <a:t>Вологодская обл.</a:t>
                      </a:r>
                      <a:endParaRPr lang="ru-RU" sz="1000" b="1" dirty="0">
                        <a:solidFill>
                          <a:schemeClr val="tx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dirty="0">
                          <a:effectLst/>
                          <a:highlight>
                            <a:srgbClr val="00FF00"/>
                          </a:highlight>
                        </a:rPr>
                        <a:t>145</a:t>
                      </a:r>
                      <a:endParaRPr lang="ru-RU" sz="10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dirty="0">
                          <a:effectLst/>
                          <a:highlight>
                            <a:srgbClr val="00FF00"/>
                          </a:highlight>
                        </a:rPr>
                        <a:t>68.3</a:t>
                      </a:r>
                      <a:endParaRPr lang="ru-RU" sz="10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dirty="0">
                          <a:effectLst/>
                          <a:highlight>
                            <a:srgbClr val="00FF00"/>
                          </a:highlight>
                        </a:rPr>
                        <a:t>99</a:t>
                      </a:r>
                      <a:endParaRPr lang="ru-RU" sz="10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dirty="0">
                          <a:effectLst/>
                          <a:highlight>
                            <a:srgbClr val="00FF00"/>
                          </a:highlight>
                        </a:rPr>
                        <a:t>16 288</a:t>
                      </a:r>
                      <a:endParaRPr lang="ru-RU" sz="10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dirty="0">
                          <a:effectLst/>
                          <a:highlight>
                            <a:srgbClr val="00FF00"/>
                          </a:highlight>
                        </a:rPr>
                        <a:t>1.65</a:t>
                      </a:r>
                      <a:endParaRPr lang="ru-RU" sz="10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extLst>
                  <a:ext uri="{0D108BD9-81ED-4DB2-BD59-A6C34878D82A}">
                    <a16:rowId xmlns:a16="http://schemas.microsoft.com/office/drawing/2014/main" val="2904595232"/>
                  </a:ext>
                </a:extLst>
              </a:tr>
              <a:tr h="253272">
                <a:tc>
                  <a:txBody>
                    <a:bodyPr/>
                    <a:lstStyle/>
                    <a:p>
                      <a:pPr>
                        <a:lnSpc>
                          <a:spcPct val="107000"/>
                        </a:lnSpc>
                        <a:spcAft>
                          <a:spcPts val="0"/>
                        </a:spcAft>
                      </a:pPr>
                      <a:r>
                        <a:rPr lang="ru-RU" sz="1000" b="1">
                          <a:effectLst/>
                        </a:rPr>
                        <a:t>Архангельская обл. (без НАО)</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413</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54.0</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223</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14 227</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0.64</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extLst>
                  <a:ext uri="{0D108BD9-81ED-4DB2-BD59-A6C34878D82A}">
                    <a16:rowId xmlns:a16="http://schemas.microsoft.com/office/drawing/2014/main" val="2281808354"/>
                  </a:ext>
                </a:extLst>
              </a:tr>
              <a:tr h="123792">
                <a:tc>
                  <a:txBody>
                    <a:bodyPr/>
                    <a:lstStyle/>
                    <a:p>
                      <a:pPr>
                        <a:lnSpc>
                          <a:spcPct val="107000"/>
                        </a:lnSpc>
                        <a:spcAft>
                          <a:spcPts val="0"/>
                        </a:spcAft>
                      </a:pPr>
                      <a:r>
                        <a:rPr lang="ru-RU" sz="1000" b="1">
                          <a:effectLst/>
                        </a:rPr>
                        <a:t>Респ. Коми</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417</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72.7</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303</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9 367</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0.31</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extLst>
                  <a:ext uri="{0D108BD9-81ED-4DB2-BD59-A6C34878D82A}">
                    <a16:rowId xmlns:a16="http://schemas.microsoft.com/office/drawing/2014/main" val="3040582371"/>
                  </a:ext>
                </a:extLst>
              </a:tr>
              <a:tr h="123792">
                <a:tc>
                  <a:txBody>
                    <a:bodyPr/>
                    <a:lstStyle/>
                    <a:p>
                      <a:pPr>
                        <a:lnSpc>
                          <a:spcPct val="107000"/>
                        </a:lnSpc>
                        <a:spcAft>
                          <a:spcPts val="0"/>
                        </a:spcAft>
                      </a:pPr>
                      <a:r>
                        <a:rPr lang="ru-RU" sz="1000" b="1">
                          <a:effectLst/>
                        </a:rPr>
                        <a:t>Кировская обл.</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120</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62.7</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75</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8 962</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1.19</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extLst>
                  <a:ext uri="{0D108BD9-81ED-4DB2-BD59-A6C34878D82A}">
                    <a16:rowId xmlns:a16="http://schemas.microsoft.com/office/drawing/2014/main" val="138727167"/>
                  </a:ext>
                </a:extLst>
              </a:tr>
              <a:tr h="123792">
                <a:tc>
                  <a:txBody>
                    <a:bodyPr/>
                    <a:lstStyle/>
                    <a:p>
                      <a:pPr>
                        <a:lnSpc>
                          <a:spcPct val="107000"/>
                        </a:lnSpc>
                        <a:spcAft>
                          <a:spcPts val="0"/>
                        </a:spcAft>
                      </a:pPr>
                      <a:r>
                        <a:rPr lang="ru-RU" sz="1000" b="1">
                          <a:effectLst/>
                        </a:rPr>
                        <a:t>Пермский край</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160</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71.4</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114</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8 222</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0.72</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extLst>
                  <a:ext uri="{0D108BD9-81ED-4DB2-BD59-A6C34878D82A}">
                    <a16:rowId xmlns:a16="http://schemas.microsoft.com/office/drawing/2014/main" val="3862919584"/>
                  </a:ext>
                </a:extLst>
              </a:tr>
              <a:tr h="253272">
                <a:tc>
                  <a:txBody>
                    <a:bodyPr/>
                    <a:lstStyle/>
                    <a:p>
                      <a:pPr>
                        <a:lnSpc>
                          <a:spcPct val="107000"/>
                        </a:lnSpc>
                        <a:spcAft>
                          <a:spcPts val="0"/>
                        </a:spcAft>
                      </a:pPr>
                      <a:r>
                        <a:rPr lang="ru-RU" sz="1000" b="1">
                          <a:effectLst/>
                        </a:rPr>
                        <a:t>Свердловская обл.</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194</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68.4</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133</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dirty="0">
                          <a:effectLst/>
                        </a:rPr>
                        <a:t>7 325</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0.55</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extLst>
                  <a:ext uri="{0D108BD9-81ED-4DB2-BD59-A6C34878D82A}">
                    <a16:rowId xmlns:a16="http://schemas.microsoft.com/office/drawing/2014/main" val="383399869"/>
                  </a:ext>
                </a:extLst>
              </a:tr>
              <a:tr h="123792">
                <a:tc>
                  <a:txBody>
                    <a:bodyPr/>
                    <a:lstStyle/>
                    <a:p>
                      <a:pPr>
                        <a:lnSpc>
                          <a:spcPct val="107000"/>
                        </a:lnSpc>
                        <a:spcAft>
                          <a:spcPts val="0"/>
                        </a:spcAft>
                      </a:pPr>
                      <a:r>
                        <a:rPr lang="ru-RU" sz="1000" b="1">
                          <a:effectLst/>
                        </a:rPr>
                        <a:t>Респ. Карелия</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181</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53.3</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96</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7 171</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0.75</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extLst>
                  <a:ext uri="{0D108BD9-81ED-4DB2-BD59-A6C34878D82A}">
                    <a16:rowId xmlns:a16="http://schemas.microsoft.com/office/drawing/2014/main" val="2390437136"/>
                  </a:ext>
                </a:extLst>
              </a:tr>
              <a:tr h="123792">
                <a:tc>
                  <a:txBody>
                    <a:bodyPr/>
                    <a:lstStyle/>
                    <a:p>
                      <a:pPr>
                        <a:lnSpc>
                          <a:spcPct val="107000"/>
                        </a:lnSpc>
                        <a:spcAft>
                          <a:spcPts val="0"/>
                        </a:spcAft>
                      </a:pPr>
                      <a:r>
                        <a:rPr lang="ru-RU" sz="1000" b="1">
                          <a:effectLst/>
                        </a:rPr>
                        <a:t>Хабаровский край</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788</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66.7</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525</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6 721</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0.13</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extLst>
                  <a:ext uri="{0D108BD9-81ED-4DB2-BD59-A6C34878D82A}">
                    <a16:rowId xmlns:a16="http://schemas.microsoft.com/office/drawing/2014/main" val="585386041"/>
                  </a:ext>
                </a:extLst>
              </a:tr>
              <a:tr h="123792">
                <a:tc>
                  <a:txBody>
                    <a:bodyPr/>
                    <a:lstStyle/>
                    <a:p>
                      <a:pPr>
                        <a:lnSpc>
                          <a:spcPct val="107000"/>
                        </a:lnSpc>
                        <a:spcAft>
                          <a:spcPts val="0"/>
                        </a:spcAft>
                      </a:pPr>
                      <a:r>
                        <a:rPr lang="ru-RU" sz="1000" b="1">
                          <a:effectLst/>
                        </a:rPr>
                        <a:t>Томская обл.</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314</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61.1</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192</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6 280</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0.33</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extLst>
                  <a:ext uri="{0D108BD9-81ED-4DB2-BD59-A6C34878D82A}">
                    <a16:rowId xmlns:a16="http://schemas.microsoft.com/office/drawing/2014/main" val="4287899422"/>
                  </a:ext>
                </a:extLst>
              </a:tr>
              <a:tr h="123792">
                <a:tc>
                  <a:txBody>
                    <a:bodyPr/>
                    <a:lstStyle/>
                    <a:p>
                      <a:pPr>
                        <a:lnSpc>
                          <a:spcPct val="107000"/>
                        </a:lnSpc>
                        <a:spcAft>
                          <a:spcPts val="0"/>
                        </a:spcAft>
                      </a:pPr>
                      <a:r>
                        <a:rPr lang="ru-RU" sz="1000" b="1" dirty="0">
                          <a:solidFill>
                            <a:schemeClr val="tx1"/>
                          </a:solidFill>
                          <a:effectLst/>
                          <a:highlight>
                            <a:srgbClr val="00FF00"/>
                          </a:highlight>
                        </a:rPr>
                        <a:t>Костромская обл.</a:t>
                      </a:r>
                      <a:endParaRPr lang="ru-RU" sz="1000" b="1" dirty="0">
                        <a:solidFill>
                          <a:schemeClr val="tx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highlight>
                            <a:srgbClr val="00FF00"/>
                          </a:highlight>
                        </a:rPr>
                        <a:t>60</a:t>
                      </a:r>
                      <a:endParaRPr lang="ru-RU" sz="1000" b="1">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highlight>
                            <a:srgbClr val="00FF00"/>
                          </a:highlight>
                        </a:rPr>
                        <a:t>73.2</a:t>
                      </a:r>
                      <a:endParaRPr lang="ru-RU" sz="1000" b="1">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dirty="0">
                          <a:effectLst/>
                          <a:highlight>
                            <a:srgbClr val="00FF00"/>
                          </a:highlight>
                        </a:rPr>
                        <a:t>44</a:t>
                      </a:r>
                      <a:endParaRPr lang="ru-RU" sz="10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dirty="0">
                          <a:effectLst/>
                          <a:highlight>
                            <a:srgbClr val="00FF00"/>
                          </a:highlight>
                        </a:rPr>
                        <a:t>5 952</a:t>
                      </a:r>
                      <a:endParaRPr lang="ru-RU" sz="10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dirty="0">
                          <a:effectLst/>
                          <a:highlight>
                            <a:srgbClr val="00FF00"/>
                          </a:highlight>
                        </a:rPr>
                        <a:t>1.35</a:t>
                      </a:r>
                      <a:endParaRPr lang="ru-RU" sz="10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extLst>
                  <a:ext uri="{0D108BD9-81ED-4DB2-BD59-A6C34878D82A}">
                    <a16:rowId xmlns:a16="http://schemas.microsoft.com/office/drawing/2014/main" val="3837899758"/>
                  </a:ext>
                </a:extLst>
              </a:tr>
              <a:tr h="123792">
                <a:tc>
                  <a:txBody>
                    <a:bodyPr/>
                    <a:lstStyle/>
                    <a:p>
                      <a:pPr>
                        <a:lnSpc>
                          <a:spcPct val="107000"/>
                        </a:lnSpc>
                        <a:spcAft>
                          <a:spcPts val="0"/>
                        </a:spcAft>
                      </a:pPr>
                      <a:r>
                        <a:rPr lang="ru-RU" sz="1000" b="1" dirty="0">
                          <a:effectLst/>
                        </a:rPr>
                        <a:t>Тверская обл.</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dirty="0">
                          <a:effectLst/>
                        </a:rPr>
                        <a:t>84</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dirty="0">
                          <a:effectLst/>
                        </a:rPr>
                        <a:t>54.7</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46</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5 134</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1.11</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extLst>
                  <a:ext uri="{0D108BD9-81ED-4DB2-BD59-A6C34878D82A}">
                    <a16:rowId xmlns:a16="http://schemas.microsoft.com/office/drawing/2014/main" val="1190435904"/>
                  </a:ext>
                </a:extLst>
              </a:tr>
              <a:tr h="253272">
                <a:tc>
                  <a:txBody>
                    <a:bodyPr/>
                    <a:lstStyle/>
                    <a:p>
                      <a:pPr>
                        <a:lnSpc>
                          <a:spcPct val="107000"/>
                        </a:lnSpc>
                        <a:spcAft>
                          <a:spcPts val="0"/>
                        </a:spcAft>
                      </a:pPr>
                      <a:r>
                        <a:rPr lang="ru-RU" sz="1000" b="1" dirty="0">
                          <a:effectLst/>
                        </a:rPr>
                        <a:t>Ленинградская обл.</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84</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57.8</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48</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4 799</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0.99</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extLst>
                  <a:ext uri="{0D108BD9-81ED-4DB2-BD59-A6C34878D82A}">
                    <a16:rowId xmlns:a16="http://schemas.microsoft.com/office/drawing/2014/main" val="164712806"/>
                  </a:ext>
                </a:extLst>
              </a:tr>
              <a:tr h="123792">
                <a:tc>
                  <a:txBody>
                    <a:bodyPr/>
                    <a:lstStyle/>
                    <a:p>
                      <a:pPr>
                        <a:lnSpc>
                          <a:spcPct val="107000"/>
                        </a:lnSpc>
                        <a:spcAft>
                          <a:spcPts val="0"/>
                        </a:spcAft>
                      </a:pPr>
                      <a:r>
                        <a:rPr lang="ru-RU" sz="1000" b="1">
                          <a:effectLst/>
                        </a:rPr>
                        <a:t>Приморский край</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165</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77.9</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128</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4 063</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0.32</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extLst>
                  <a:ext uri="{0D108BD9-81ED-4DB2-BD59-A6C34878D82A}">
                    <a16:rowId xmlns:a16="http://schemas.microsoft.com/office/drawing/2014/main" val="1283788241"/>
                  </a:ext>
                </a:extLst>
              </a:tr>
              <a:tr h="253272">
                <a:tc>
                  <a:txBody>
                    <a:bodyPr/>
                    <a:lstStyle/>
                    <a:p>
                      <a:pPr>
                        <a:lnSpc>
                          <a:spcPct val="107000"/>
                        </a:lnSpc>
                        <a:spcAft>
                          <a:spcPts val="0"/>
                        </a:spcAft>
                      </a:pPr>
                      <a:r>
                        <a:rPr lang="ru-RU" sz="1000" b="1">
                          <a:effectLst/>
                        </a:rPr>
                        <a:t>Нижегородская обл.</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77</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47.7</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37</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3 887</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1.06</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extLst>
                  <a:ext uri="{0D108BD9-81ED-4DB2-BD59-A6C34878D82A}">
                    <a16:rowId xmlns:a16="http://schemas.microsoft.com/office/drawing/2014/main" val="1709503989"/>
                  </a:ext>
                </a:extLst>
              </a:tr>
              <a:tr h="253272">
                <a:tc>
                  <a:txBody>
                    <a:bodyPr/>
                    <a:lstStyle/>
                    <a:p>
                      <a:pPr>
                        <a:lnSpc>
                          <a:spcPct val="107000"/>
                        </a:lnSpc>
                        <a:spcAft>
                          <a:spcPts val="0"/>
                        </a:spcAft>
                      </a:pPr>
                      <a:r>
                        <a:rPr lang="ru-RU" sz="1000" b="1">
                          <a:effectLst/>
                        </a:rPr>
                        <a:t>Ханты-Мансийский АО</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535</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53.7</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287</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3 879</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0.14</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extLst>
                  <a:ext uri="{0D108BD9-81ED-4DB2-BD59-A6C34878D82A}">
                    <a16:rowId xmlns:a16="http://schemas.microsoft.com/office/drawing/2014/main" val="2742741950"/>
                  </a:ext>
                </a:extLst>
              </a:tr>
              <a:tr h="253272">
                <a:tc>
                  <a:txBody>
                    <a:bodyPr/>
                    <a:lstStyle/>
                    <a:p>
                      <a:pPr>
                        <a:lnSpc>
                          <a:spcPct val="107000"/>
                        </a:lnSpc>
                        <a:spcAft>
                          <a:spcPts val="0"/>
                        </a:spcAft>
                      </a:pPr>
                      <a:r>
                        <a:rPr lang="ru-RU" sz="1000" b="1">
                          <a:effectLst/>
                        </a:rPr>
                        <a:t>Респ. Башкортостан</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143</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39.7</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57</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2 948</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0.52</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extLst>
                  <a:ext uri="{0D108BD9-81ED-4DB2-BD59-A6C34878D82A}">
                    <a16:rowId xmlns:a16="http://schemas.microsoft.com/office/drawing/2014/main" val="2798885247"/>
                  </a:ext>
                </a:extLst>
              </a:tr>
              <a:tr h="123792">
                <a:tc>
                  <a:txBody>
                    <a:bodyPr/>
                    <a:lstStyle/>
                    <a:p>
                      <a:pPr>
                        <a:lnSpc>
                          <a:spcPct val="107000"/>
                        </a:lnSpc>
                        <a:spcAft>
                          <a:spcPts val="0"/>
                        </a:spcAft>
                      </a:pPr>
                      <a:r>
                        <a:rPr lang="ru-RU" sz="1000" b="1">
                          <a:effectLst/>
                        </a:rPr>
                        <a:t>Алтайский край</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168</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22.9</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38</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2 632</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0.68</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extLst>
                  <a:ext uri="{0D108BD9-81ED-4DB2-BD59-A6C34878D82A}">
                    <a16:rowId xmlns:a16="http://schemas.microsoft.com/office/drawing/2014/main" val="2416839498"/>
                  </a:ext>
                </a:extLst>
              </a:tr>
              <a:tr h="253272">
                <a:tc>
                  <a:txBody>
                    <a:bodyPr/>
                    <a:lstStyle/>
                    <a:p>
                      <a:pPr>
                        <a:lnSpc>
                          <a:spcPct val="107000"/>
                        </a:lnSpc>
                        <a:spcAft>
                          <a:spcPts val="0"/>
                        </a:spcAft>
                      </a:pPr>
                      <a:r>
                        <a:rPr lang="ru-RU" sz="1000" b="1">
                          <a:effectLst/>
                        </a:rPr>
                        <a:t>Новгородская обл.</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55</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64.6</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35</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2 576</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0.73</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extLst>
                  <a:ext uri="{0D108BD9-81ED-4DB2-BD59-A6C34878D82A}">
                    <a16:rowId xmlns:a16="http://schemas.microsoft.com/office/drawing/2014/main" val="3562863282"/>
                  </a:ext>
                </a:extLst>
              </a:tr>
              <a:tr h="253272">
                <a:tc>
                  <a:txBody>
                    <a:bodyPr/>
                    <a:lstStyle/>
                    <a:p>
                      <a:pPr>
                        <a:lnSpc>
                          <a:spcPct val="107000"/>
                        </a:lnSpc>
                        <a:spcAft>
                          <a:spcPts val="0"/>
                        </a:spcAft>
                      </a:pPr>
                      <a:r>
                        <a:rPr lang="ru-RU" sz="1000" b="1">
                          <a:effectLst/>
                        </a:rPr>
                        <a:t>Всего 20 ведущих регионов России </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5 600</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65.0</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a:effectLst/>
                        </a:rPr>
                        <a:t>3 641</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dirty="0">
                          <a:effectLst/>
                        </a:rPr>
                        <a:t>175 278</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tc>
                  <a:txBody>
                    <a:bodyPr/>
                    <a:lstStyle/>
                    <a:p>
                      <a:pPr algn="r">
                        <a:lnSpc>
                          <a:spcPct val="107000"/>
                        </a:lnSpc>
                        <a:spcAft>
                          <a:spcPts val="0"/>
                        </a:spcAft>
                      </a:pPr>
                      <a:r>
                        <a:rPr lang="ru-RU" sz="1000" b="1" dirty="0">
                          <a:effectLst/>
                        </a:rPr>
                        <a:t>0.48</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88" marR="45788" marT="0" marB="0" anchor="ctr"/>
                </a:tc>
                <a:extLst>
                  <a:ext uri="{0D108BD9-81ED-4DB2-BD59-A6C34878D82A}">
                    <a16:rowId xmlns:a16="http://schemas.microsoft.com/office/drawing/2014/main" val="3435442751"/>
                  </a:ext>
                </a:extLst>
              </a:tr>
            </a:tbl>
          </a:graphicData>
        </a:graphic>
      </p:graphicFrame>
      <p:sp>
        <p:nvSpPr>
          <p:cNvPr id="9" name="Rectangle 1">
            <a:extLst>
              <a:ext uri="{FF2B5EF4-FFF2-40B4-BE49-F238E27FC236}">
                <a16:creationId xmlns:a16="http://schemas.microsoft.com/office/drawing/2014/main" id="{05973FBB-06B7-4375-A12F-FE40F7D1F188}"/>
              </a:ext>
            </a:extLst>
          </p:cNvPr>
          <p:cNvSpPr>
            <a:spLocks noChangeArrowheads="1"/>
          </p:cNvSpPr>
          <p:nvPr/>
        </p:nvSpPr>
        <p:spPr bwMode="auto">
          <a:xfrm>
            <a:off x="5764305" y="190971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graphicFrame>
        <p:nvGraphicFramePr>
          <p:cNvPr id="12" name="Таблица 11">
            <a:extLst>
              <a:ext uri="{FF2B5EF4-FFF2-40B4-BE49-F238E27FC236}">
                <a16:creationId xmlns:a16="http://schemas.microsoft.com/office/drawing/2014/main" id="{F7836538-9A91-4F00-A2EA-3C30C813EF8E}"/>
              </a:ext>
            </a:extLst>
          </p:cNvPr>
          <p:cNvGraphicFramePr>
            <a:graphicFrameLocks noGrp="1"/>
          </p:cNvGraphicFramePr>
          <p:nvPr>
            <p:extLst>
              <p:ext uri="{D42A27DB-BD31-4B8C-83A1-F6EECF244321}">
                <p14:modId xmlns:p14="http://schemas.microsoft.com/office/powerpoint/2010/main" val="1372683327"/>
              </p:ext>
            </p:extLst>
          </p:nvPr>
        </p:nvGraphicFramePr>
        <p:xfrm>
          <a:off x="5674659" y="554751"/>
          <a:ext cx="6006353" cy="4931647"/>
        </p:xfrm>
        <a:graphic>
          <a:graphicData uri="http://schemas.openxmlformats.org/drawingml/2006/table">
            <a:tbl>
              <a:tblPr firstRow="1" firstCol="1" bandRow="1">
                <a:tableStyleId>{5C22544A-7EE6-4342-B048-85BDC9FD1C3A}</a:tableStyleId>
              </a:tblPr>
              <a:tblGrid>
                <a:gridCol w="1963817">
                  <a:extLst>
                    <a:ext uri="{9D8B030D-6E8A-4147-A177-3AD203B41FA5}">
                      <a16:colId xmlns:a16="http://schemas.microsoft.com/office/drawing/2014/main" val="938289390"/>
                    </a:ext>
                  </a:extLst>
                </a:gridCol>
                <a:gridCol w="761897">
                  <a:extLst>
                    <a:ext uri="{9D8B030D-6E8A-4147-A177-3AD203B41FA5}">
                      <a16:colId xmlns:a16="http://schemas.microsoft.com/office/drawing/2014/main" val="3967330479"/>
                    </a:ext>
                  </a:extLst>
                </a:gridCol>
                <a:gridCol w="762712">
                  <a:extLst>
                    <a:ext uri="{9D8B030D-6E8A-4147-A177-3AD203B41FA5}">
                      <a16:colId xmlns:a16="http://schemas.microsoft.com/office/drawing/2014/main" val="2873200363"/>
                    </a:ext>
                  </a:extLst>
                </a:gridCol>
                <a:gridCol w="761897">
                  <a:extLst>
                    <a:ext uri="{9D8B030D-6E8A-4147-A177-3AD203B41FA5}">
                      <a16:colId xmlns:a16="http://schemas.microsoft.com/office/drawing/2014/main" val="2497856333"/>
                    </a:ext>
                  </a:extLst>
                </a:gridCol>
                <a:gridCol w="762712">
                  <a:extLst>
                    <a:ext uri="{9D8B030D-6E8A-4147-A177-3AD203B41FA5}">
                      <a16:colId xmlns:a16="http://schemas.microsoft.com/office/drawing/2014/main" val="1001143759"/>
                    </a:ext>
                  </a:extLst>
                </a:gridCol>
                <a:gridCol w="993318">
                  <a:extLst>
                    <a:ext uri="{9D8B030D-6E8A-4147-A177-3AD203B41FA5}">
                      <a16:colId xmlns:a16="http://schemas.microsoft.com/office/drawing/2014/main" val="2858159364"/>
                    </a:ext>
                  </a:extLst>
                </a:gridCol>
              </a:tblGrid>
              <a:tr h="1124159">
                <a:tc>
                  <a:txBody>
                    <a:bodyPr/>
                    <a:lstStyle/>
                    <a:p>
                      <a:pPr marL="0" algn="ctr">
                        <a:lnSpc>
                          <a:spcPct val="100000"/>
                        </a:lnSpc>
                        <a:spcAft>
                          <a:spcPts val="0"/>
                        </a:spcAft>
                      </a:pPr>
                      <a:r>
                        <a:rPr lang="ru-RU" sz="1200" b="1" dirty="0">
                          <a:effectLst/>
                        </a:rPr>
                        <a:t>Регион, страна</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marL="0" marR="71755" algn="ctr">
                        <a:lnSpc>
                          <a:spcPct val="100000"/>
                        </a:lnSpc>
                        <a:spcAft>
                          <a:spcPts val="0"/>
                        </a:spcAft>
                      </a:pPr>
                      <a:r>
                        <a:rPr lang="ru-RU" sz="1200" b="1" dirty="0">
                          <a:effectLst/>
                        </a:rPr>
                        <a:t>Общая площадь, тыс. км</a:t>
                      </a:r>
                      <a:r>
                        <a:rPr lang="ru-RU" sz="1200" b="1" baseline="30000" dirty="0">
                          <a:effectLst/>
                        </a:rPr>
                        <a:t>2</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vert="vert270" anchor="ctr"/>
                </a:tc>
                <a:tc>
                  <a:txBody>
                    <a:bodyPr/>
                    <a:lstStyle/>
                    <a:p>
                      <a:pPr marL="0" marR="71755" algn="ctr">
                        <a:lnSpc>
                          <a:spcPct val="100000"/>
                        </a:lnSpc>
                        <a:spcAft>
                          <a:spcPts val="0"/>
                        </a:spcAft>
                      </a:pPr>
                      <a:r>
                        <a:rPr lang="ru-RU" sz="1200" b="1" dirty="0">
                          <a:effectLst/>
                        </a:rPr>
                        <a:t>Лесистость территории, %</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vert="vert270" anchor="ctr"/>
                </a:tc>
                <a:tc>
                  <a:txBody>
                    <a:bodyPr/>
                    <a:lstStyle/>
                    <a:p>
                      <a:pPr marL="0" marR="71755" algn="ctr">
                        <a:lnSpc>
                          <a:spcPct val="100000"/>
                        </a:lnSpc>
                        <a:spcAft>
                          <a:spcPts val="0"/>
                        </a:spcAft>
                      </a:pPr>
                      <a:r>
                        <a:rPr lang="ru-RU" sz="1200" b="1" dirty="0">
                          <a:effectLst/>
                        </a:rPr>
                        <a:t>Площадь леса, тыс. км</a:t>
                      </a:r>
                      <a:r>
                        <a:rPr lang="ru-RU" sz="1200" b="1" baseline="30000" dirty="0">
                          <a:effectLst/>
                        </a:rPr>
                        <a:t>2</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vert="vert270" anchor="ctr"/>
                </a:tc>
                <a:tc>
                  <a:txBody>
                    <a:bodyPr/>
                    <a:lstStyle/>
                    <a:p>
                      <a:pPr marL="0" marR="71755" algn="ctr">
                        <a:lnSpc>
                          <a:spcPct val="100000"/>
                        </a:lnSpc>
                        <a:spcAft>
                          <a:spcPts val="0"/>
                        </a:spcAft>
                      </a:pPr>
                      <a:r>
                        <a:rPr lang="ru-RU" sz="1200" b="1" dirty="0">
                          <a:effectLst/>
                        </a:rPr>
                        <a:t>Объем лесозаготовок, тыс. м</a:t>
                      </a:r>
                      <a:r>
                        <a:rPr lang="ru-RU" sz="1200" b="1" baseline="30000" dirty="0">
                          <a:effectLst/>
                        </a:rPr>
                        <a:t>3</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vert="vert270" anchor="ctr"/>
                </a:tc>
                <a:tc>
                  <a:txBody>
                    <a:bodyPr/>
                    <a:lstStyle/>
                    <a:p>
                      <a:pPr marL="0" marR="71755" algn="ctr">
                        <a:lnSpc>
                          <a:spcPct val="100000"/>
                        </a:lnSpc>
                        <a:spcAft>
                          <a:spcPts val="0"/>
                        </a:spcAft>
                      </a:pPr>
                      <a:r>
                        <a:rPr lang="ru-RU" sz="1200" b="1" dirty="0">
                          <a:effectLst/>
                        </a:rPr>
                        <a:t>Интенсивность лесозаготовок, м</a:t>
                      </a:r>
                      <a:r>
                        <a:rPr lang="ru-RU" sz="1200" b="1" baseline="30000" dirty="0">
                          <a:effectLst/>
                        </a:rPr>
                        <a:t>3</a:t>
                      </a:r>
                      <a:r>
                        <a:rPr lang="ru-RU" sz="1200" b="1" dirty="0">
                          <a:effectLst/>
                        </a:rPr>
                        <a:t> на 1 га леса в год</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vert="vert270" anchor="ctr"/>
                </a:tc>
                <a:extLst>
                  <a:ext uri="{0D108BD9-81ED-4DB2-BD59-A6C34878D82A}">
                    <a16:rowId xmlns:a16="http://schemas.microsoft.com/office/drawing/2014/main" val="3076350573"/>
                  </a:ext>
                </a:extLst>
              </a:tr>
              <a:tr h="178020">
                <a:tc gridSpan="6">
                  <a:txBody>
                    <a:bodyPr/>
                    <a:lstStyle/>
                    <a:p>
                      <a:pPr>
                        <a:lnSpc>
                          <a:spcPct val="107000"/>
                        </a:lnSpc>
                        <a:spcAft>
                          <a:spcPts val="0"/>
                        </a:spcAft>
                      </a:pPr>
                      <a:r>
                        <a:rPr lang="ru-RU" sz="1000" b="1" dirty="0">
                          <a:effectLst/>
                        </a:rPr>
                        <a:t>Канада (2015)</a:t>
                      </a:r>
                      <a:r>
                        <a:rPr lang="en-US" sz="1000" b="1" dirty="0">
                          <a:effectLst/>
                        </a:rPr>
                        <a:t> </a:t>
                      </a:r>
                      <a:r>
                        <a:rPr lang="ru-RU" sz="1000" b="1" dirty="0">
                          <a:effectLst/>
                        </a:rPr>
                        <a:t>: </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300944609"/>
                  </a:ext>
                </a:extLst>
              </a:tr>
              <a:tr h="923177">
                <a:tc>
                  <a:txBody>
                    <a:bodyPr/>
                    <a:lstStyle/>
                    <a:p>
                      <a:pPr algn="r">
                        <a:lnSpc>
                          <a:spcPct val="107000"/>
                        </a:lnSpc>
                        <a:spcAft>
                          <a:spcPts val="0"/>
                        </a:spcAft>
                      </a:pPr>
                      <a:r>
                        <a:rPr lang="ru-RU" sz="1000" b="1" dirty="0">
                          <a:effectLst/>
                        </a:rPr>
                        <a:t>Атлантические провинции (Нью-</a:t>
                      </a:r>
                      <a:r>
                        <a:rPr lang="ru-RU" sz="1000" b="1" dirty="0" err="1">
                          <a:effectLst/>
                        </a:rPr>
                        <a:t>Фаундленд</a:t>
                      </a:r>
                      <a:r>
                        <a:rPr lang="ru-RU" sz="1000" b="1" dirty="0">
                          <a:effectLst/>
                        </a:rPr>
                        <a:t>, Лабрадор, Новая Шотландия и Нью-</a:t>
                      </a:r>
                      <a:r>
                        <a:rPr lang="ru-RU" sz="1000" b="1" dirty="0" err="1">
                          <a:effectLst/>
                        </a:rPr>
                        <a:t>Брансуик</a:t>
                      </a:r>
                      <a:r>
                        <a:rPr lang="ru-RU" sz="1000" b="1" dirty="0">
                          <a:effectLst/>
                        </a:rPr>
                        <a:t>, о-в Принца Эдуарда)</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a:effectLst/>
                        </a:rPr>
                        <a:t>539</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dirty="0">
                          <a:effectLst/>
                        </a:rPr>
                        <a:t>39.6</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dirty="0">
                          <a:effectLst/>
                        </a:rPr>
                        <a:t>213</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dirty="0">
                          <a:effectLst/>
                        </a:rPr>
                        <a:t>14 875</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a:effectLst/>
                        </a:rPr>
                        <a:t>0.70</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extLst>
                  <a:ext uri="{0D108BD9-81ED-4DB2-BD59-A6C34878D82A}">
                    <a16:rowId xmlns:a16="http://schemas.microsoft.com/office/drawing/2014/main" val="1156288506"/>
                  </a:ext>
                </a:extLst>
              </a:tr>
              <a:tr h="255953">
                <a:tc>
                  <a:txBody>
                    <a:bodyPr/>
                    <a:lstStyle/>
                    <a:p>
                      <a:pPr algn="r">
                        <a:lnSpc>
                          <a:spcPct val="107000"/>
                        </a:lnSpc>
                        <a:spcAft>
                          <a:spcPts val="0"/>
                        </a:spcAft>
                      </a:pPr>
                      <a:r>
                        <a:rPr lang="ru-RU" sz="1000" b="1" dirty="0">
                          <a:effectLst/>
                        </a:rPr>
                        <a:t>Квебек</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a:effectLst/>
                        </a:rPr>
                        <a:t>1 542</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a:effectLst/>
                        </a:rPr>
                        <a:t>47.6</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a:effectLst/>
                        </a:rPr>
                        <a:t>734</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dirty="0">
                          <a:effectLst/>
                        </a:rPr>
                        <a:t>28 559</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a:effectLst/>
                        </a:rPr>
                        <a:t>0.39</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extLst>
                  <a:ext uri="{0D108BD9-81ED-4DB2-BD59-A6C34878D82A}">
                    <a16:rowId xmlns:a16="http://schemas.microsoft.com/office/drawing/2014/main" val="3544681951"/>
                  </a:ext>
                </a:extLst>
              </a:tr>
              <a:tr h="255953">
                <a:tc>
                  <a:txBody>
                    <a:bodyPr/>
                    <a:lstStyle/>
                    <a:p>
                      <a:pPr algn="r">
                        <a:lnSpc>
                          <a:spcPct val="107000"/>
                        </a:lnSpc>
                        <a:spcAft>
                          <a:spcPts val="0"/>
                        </a:spcAft>
                      </a:pPr>
                      <a:r>
                        <a:rPr lang="ru-RU" sz="1000" b="1" dirty="0">
                          <a:effectLst/>
                        </a:rPr>
                        <a:t>Онтарио</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a:effectLst/>
                        </a:rPr>
                        <a:t>1 076</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a:effectLst/>
                        </a:rPr>
                        <a:t>49.9</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a:effectLst/>
                        </a:rPr>
                        <a:t>538</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a:effectLst/>
                        </a:rPr>
                        <a:t>14 805</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a:effectLst/>
                        </a:rPr>
                        <a:t>0.28</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extLst>
                  <a:ext uri="{0D108BD9-81ED-4DB2-BD59-A6C34878D82A}">
                    <a16:rowId xmlns:a16="http://schemas.microsoft.com/office/drawing/2014/main" val="133103056"/>
                  </a:ext>
                </a:extLst>
              </a:tr>
              <a:tr h="550598">
                <a:tc>
                  <a:txBody>
                    <a:bodyPr/>
                    <a:lstStyle/>
                    <a:p>
                      <a:pPr algn="r">
                        <a:lnSpc>
                          <a:spcPct val="107000"/>
                        </a:lnSpc>
                        <a:spcAft>
                          <a:spcPts val="0"/>
                        </a:spcAft>
                      </a:pPr>
                      <a:r>
                        <a:rPr lang="ru-RU" sz="1000" b="1" dirty="0">
                          <a:effectLst/>
                        </a:rPr>
                        <a:t>Провинции прерий (Манитоба, Саскачеван и Альберта)</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dirty="0">
                          <a:effectLst/>
                        </a:rPr>
                        <a:t>1 961</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a:effectLst/>
                        </a:rPr>
                        <a:t>34.0</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a:effectLst/>
                        </a:rPr>
                        <a:t>667</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dirty="0">
                          <a:effectLst/>
                        </a:rPr>
                        <a:t>33 271</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a:effectLst/>
                        </a:rPr>
                        <a:t>0.50</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extLst>
                  <a:ext uri="{0D108BD9-81ED-4DB2-BD59-A6C34878D82A}">
                    <a16:rowId xmlns:a16="http://schemas.microsoft.com/office/drawing/2014/main" val="2907644493"/>
                  </a:ext>
                </a:extLst>
              </a:tr>
              <a:tr h="255953">
                <a:tc>
                  <a:txBody>
                    <a:bodyPr/>
                    <a:lstStyle/>
                    <a:p>
                      <a:pPr algn="r">
                        <a:lnSpc>
                          <a:spcPct val="107000"/>
                        </a:lnSpc>
                        <a:spcAft>
                          <a:spcPts val="0"/>
                        </a:spcAft>
                      </a:pPr>
                      <a:r>
                        <a:rPr lang="ru-RU" sz="1000" b="1" dirty="0">
                          <a:effectLst/>
                        </a:rPr>
                        <a:t>Британская Колумбия</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a:effectLst/>
                        </a:rPr>
                        <a:t>945</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a:effectLst/>
                        </a:rPr>
                        <a:t>61.3</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a:effectLst/>
                        </a:rPr>
                        <a:t>579</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dirty="0">
                          <a:effectLst/>
                        </a:rPr>
                        <a:t>67 969</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a:effectLst/>
                        </a:rPr>
                        <a:t>1.17</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extLst>
                  <a:ext uri="{0D108BD9-81ED-4DB2-BD59-A6C34878D82A}">
                    <a16:rowId xmlns:a16="http://schemas.microsoft.com/office/drawing/2014/main" val="2626639307"/>
                  </a:ext>
                </a:extLst>
              </a:tr>
              <a:tr h="767572">
                <a:tc>
                  <a:txBody>
                    <a:bodyPr/>
                    <a:lstStyle/>
                    <a:p>
                      <a:pPr>
                        <a:lnSpc>
                          <a:spcPct val="107000"/>
                        </a:lnSpc>
                        <a:spcAft>
                          <a:spcPts val="0"/>
                        </a:spcAft>
                      </a:pPr>
                      <a:r>
                        <a:rPr lang="ru-RU" sz="1000" b="1" dirty="0">
                          <a:effectLst/>
                        </a:rPr>
                        <a:t>Всего Канада (кроме Северо-западных территорий, Юкона и Нунавута)</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a:effectLst/>
                        </a:rPr>
                        <a:t>6 063</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a:effectLst/>
                        </a:rPr>
                        <a:t>45.0</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a:effectLst/>
                        </a:rPr>
                        <a:t>2 731</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a:effectLst/>
                        </a:rPr>
                        <a:t>159 517</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a:effectLst/>
                        </a:rPr>
                        <a:t>0.58</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extLst>
                  <a:ext uri="{0D108BD9-81ED-4DB2-BD59-A6C34878D82A}">
                    <a16:rowId xmlns:a16="http://schemas.microsoft.com/office/drawing/2014/main" val="1459929632"/>
                  </a:ext>
                </a:extLst>
              </a:tr>
              <a:tr h="255953">
                <a:tc>
                  <a:txBody>
                    <a:bodyPr/>
                    <a:lstStyle/>
                    <a:p>
                      <a:pPr>
                        <a:lnSpc>
                          <a:spcPct val="107000"/>
                        </a:lnSpc>
                        <a:spcAft>
                          <a:spcPts val="0"/>
                        </a:spcAft>
                      </a:pPr>
                      <a:r>
                        <a:rPr lang="ru-RU" sz="1000" b="1">
                          <a:effectLst/>
                        </a:rPr>
                        <a:t>Швеция (2019, по данным) </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a:effectLst/>
                        </a:rPr>
                        <a:t>450</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a:effectLst/>
                        </a:rPr>
                        <a:t>62.4</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a:effectLst/>
                        </a:rPr>
                        <a:t>281</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a:effectLst/>
                        </a:rPr>
                        <a:t>75 500</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a:effectLst/>
                        </a:rPr>
                        <a:t>2.69</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extLst>
                  <a:ext uri="{0D108BD9-81ED-4DB2-BD59-A6C34878D82A}">
                    <a16:rowId xmlns:a16="http://schemas.microsoft.com/office/drawing/2014/main" val="2788641656"/>
                  </a:ext>
                </a:extLst>
              </a:tr>
              <a:tr h="364309">
                <a:tc>
                  <a:txBody>
                    <a:bodyPr/>
                    <a:lstStyle/>
                    <a:p>
                      <a:pPr>
                        <a:lnSpc>
                          <a:spcPct val="107000"/>
                        </a:lnSpc>
                        <a:spcAft>
                          <a:spcPts val="0"/>
                        </a:spcAft>
                      </a:pPr>
                      <a:r>
                        <a:rPr lang="ru-RU" sz="1000" b="1">
                          <a:effectLst/>
                        </a:rPr>
                        <a:t>Финляндия (2019, по данным) </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a:effectLst/>
                        </a:rPr>
                        <a:t>338</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a:effectLst/>
                        </a:rPr>
                        <a:t>65.8</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a:effectLst/>
                        </a:rPr>
                        <a:t>222</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a:effectLst/>
                        </a:rPr>
                        <a:t>63 964</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tc>
                  <a:txBody>
                    <a:bodyPr/>
                    <a:lstStyle/>
                    <a:p>
                      <a:pPr algn="r">
                        <a:lnSpc>
                          <a:spcPct val="107000"/>
                        </a:lnSpc>
                        <a:spcAft>
                          <a:spcPts val="0"/>
                        </a:spcAft>
                      </a:pPr>
                      <a:r>
                        <a:rPr lang="ru-RU" sz="1000" b="1" dirty="0">
                          <a:effectLst/>
                        </a:rPr>
                        <a:t>2.88</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039" marR="27039" marT="0" marB="0" anchor="ctr"/>
                </a:tc>
                <a:extLst>
                  <a:ext uri="{0D108BD9-81ED-4DB2-BD59-A6C34878D82A}">
                    <a16:rowId xmlns:a16="http://schemas.microsoft.com/office/drawing/2014/main" val="240976769"/>
                  </a:ext>
                </a:extLst>
              </a:tr>
            </a:tbl>
          </a:graphicData>
        </a:graphic>
      </p:graphicFrame>
      <p:sp>
        <p:nvSpPr>
          <p:cNvPr id="17" name="TextBox 16">
            <a:extLst>
              <a:ext uri="{FF2B5EF4-FFF2-40B4-BE49-F238E27FC236}">
                <a16:creationId xmlns:a16="http://schemas.microsoft.com/office/drawing/2014/main" id="{CC206329-F0F2-45BD-A059-8364C0C97246}"/>
              </a:ext>
            </a:extLst>
          </p:cNvPr>
          <p:cNvSpPr txBox="1"/>
          <p:nvPr/>
        </p:nvSpPr>
        <p:spPr>
          <a:xfrm>
            <a:off x="5674659" y="5556748"/>
            <a:ext cx="6122894" cy="461665"/>
          </a:xfrm>
          <a:prstGeom prst="rect">
            <a:avLst/>
          </a:prstGeom>
          <a:noFill/>
        </p:spPr>
        <p:txBody>
          <a:bodyPr wrap="square">
            <a:spAutoFit/>
          </a:bodyPr>
          <a:lstStyle/>
          <a:p>
            <a:r>
              <a:rPr lang="ru-RU" sz="12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Источники: </a:t>
            </a:r>
            <a:r>
              <a:rPr lang="en-US" sz="12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https</a:t>
            </a:r>
            <a:r>
              <a:rPr lang="ru-RU" sz="12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2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www</a:t>
            </a:r>
            <a:r>
              <a:rPr lang="ru-RU" sz="12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150.</a:t>
            </a:r>
            <a:r>
              <a:rPr lang="en-US" sz="1200" u="none" strike="noStrike" dirty="0" err="1">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statcan</a:t>
            </a:r>
            <a:r>
              <a:rPr lang="ru-RU" sz="12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200" u="none" strike="noStrike" dirty="0" err="1">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gc</a:t>
            </a:r>
            <a:r>
              <a:rPr lang="ru-RU" sz="12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2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ca</a:t>
            </a:r>
            <a:r>
              <a:rPr lang="ru-RU" sz="12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2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n</a:t>
            </a:r>
            <a:r>
              <a:rPr lang="ru-RU" sz="12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12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pub</a:t>
            </a:r>
            <a:r>
              <a:rPr lang="ru-RU" sz="12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/16-201-</a:t>
            </a:r>
            <a:r>
              <a:rPr lang="en-US" sz="12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x</a:t>
            </a:r>
            <a:r>
              <a:rPr lang="ru-RU" sz="12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/2018001/</a:t>
            </a:r>
            <a:r>
              <a:rPr lang="en-US" sz="12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sec</a:t>
            </a:r>
            <a:r>
              <a:rPr lang="ru-RU" sz="12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2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c</a:t>
            </a:r>
            <a:r>
              <a:rPr lang="ru-RU" sz="12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2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g</a:t>
            </a:r>
            <a:r>
              <a:rPr lang="ru-RU" sz="12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2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c</a:t>
            </a:r>
            <a:r>
              <a:rPr lang="ru-RU" sz="12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2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g</a:t>
            </a:r>
            <a:r>
              <a:rPr lang="ru-RU" sz="12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-2.11-</a:t>
            </a:r>
            <a:r>
              <a:rPr lang="en-US" sz="1200" u="none" strike="noStrike" dirty="0" err="1">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eng</a:t>
            </a:r>
            <a:r>
              <a:rPr lang="ru-RU" sz="12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2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htm</a:t>
            </a:r>
            <a:r>
              <a:rPr lang="ru-RU" sz="12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 https://www.nationmaster.com/nmx/ranking/roundwood-production-fao</a:t>
            </a:r>
            <a:endParaRPr lang="ru-RU" sz="1200" dirty="0"/>
          </a:p>
        </p:txBody>
      </p:sp>
    </p:spTree>
    <p:extLst>
      <p:ext uri="{BB962C8B-B14F-4D97-AF65-F5344CB8AC3E}">
        <p14:creationId xmlns:p14="http://schemas.microsoft.com/office/powerpoint/2010/main" val="3632450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020756FA-45B9-4734-8667-4FAD29DD4A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930" y="203464"/>
            <a:ext cx="10282518" cy="6238937"/>
          </a:xfrm>
          <a:prstGeom prst="rect">
            <a:avLst/>
          </a:prstGeom>
        </p:spPr>
      </p:pic>
      <p:sp>
        <p:nvSpPr>
          <p:cNvPr id="6" name="TextBox 5">
            <a:extLst>
              <a:ext uri="{FF2B5EF4-FFF2-40B4-BE49-F238E27FC236}">
                <a16:creationId xmlns:a16="http://schemas.microsoft.com/office/drawing/2014/main" id="{99A62324-2363-475A-8EDE-AA321FE39407}"/>
              </a:ext>
            </a:extLst>
          </p:cNvPr>
          <p:cNvSpPr txBox="1"/>
          <p:nvPr/>
        </p:nvSpPr>
        <p:spPr>
          <a:xfrm>
            <a:off x="3353999" y="-53790"/>
            <a:ext cx="5484002" cy="369332"/>
          </a:xfrm>
          <a:prstGeom prst="rect">
            <a:avLst/>
          </a:prstGeom>
          <a:noFill/>
        </p:spPr>
        <p:txBody>
          <a:bodyPr wrap="none" rtlCol="0">
            <a:spAutoFit/>
          </a:bodyPr>
          <a:lstStyle/>
          <a:p>
            <a:r>
              <a:rPr lang="ru-RU" b="1" dirty="0">
                <a:solidFill>
                  <a:schemeClr val="tx2"/>
                </a:solidFill>
              </a:rPr>
              <a:t>Лесозаготовки по регионам России, тыс. </a:t>
            </a:r>
            <a:r>
              <a:rPr lang="ru-RU" b="1" dirty="0" err="1">
                <a:solidFill>
                  <a:schemeClr val="tx2"/>
                </a:solidFill>
              </a:rPr>
              <a:t>куб.м</a:t>
            </a:r>
            <a:r>
              <a:rPr lang="ru-RU" b="1" dirty="0">
                <a:solidFill>
                  <a:schemeClr val="tx2"/>
                </a:solidFill>
              </a:rPr>
              <a:t> в год</a:t>
            </a:r>
          </a:p>
        </p:txBody>
      </p:sp>
      <p:sp>
        <p:nvSpPr>
          <p:cNvPr id="7" name="TextBox 6">
            <a:extLst>
              <a:ext uri="{FF2B5EF4-FFF2-40B4-BE49-F238E27FC236}">
                <a16:creationId xmlns:a16="http://schemas.microsoft.com/office/drawing/2014/main" id="{275614F4-E23E-4622-BFBE-4DB9552CE030}"/>
              </a:ext>
            </a:extLst>
          </p:cNvPr>
          <p:cNvSpPr txBox="1"/>
          <p:nvPr/>
        </p:nvSpPr>
        <p:spPr>
          <a:xfrm>
            <a:off x="0" y="6420382"/>
            <a:ext cx="10488769" cy="276999"/>
          </a:xfrm>
          <a:prstGeom prst="rect">
            <a:avLst/>
          </a:prstGeom>
          <a:noFill/>
        </p:spPr>
        <p:txBody>
          <a:bodyPr wrap="none" rtlCol="0">
            <a:spAutoFit/>
          </a:bodyPr>
          <a:lstStyle/>
          <a:p>
            <a:r>
              <a:rPr lang="ru-RU" sz="1200" i="1" dirty="0">
                <a:solidFill>
                  <a:schemeClr val="tx2"/>
                </a:solidFill>
              </a:rPr>
              <a:t>Составлено по данным Росстата и с использованием сервиса</a:t>
            </a:r>
            <a:r>
              <a:rPr lang="en-US" sz="1200" i="1" dirty="0">
                <a:solidFill>
                  <a:schemeClr val="tx2"/>
                </a:solidFill>
              </a:rPr>
              <a:t> </a:t>
            </a:r>
            <a:r>
              <a:rPr lang="en-US" sz="1200" i="1" dirty="0" err="1">
                <a:solidFill>
                  <a:schemeClr val="tx2"/>
                </a:solidFill>
              </a:rPr>
              <a:t>mapchart</a:t>
            </a:r>
            <a:r>
              <a:rPr lang="en-US" sz="1200" i="1" dirty="0">
                <a:solidFill>
                  <a:schemeClr val="tx2"/>
                </a:solidFill>
              </a:rPr>
              <a:t>;</a:t>
            </a:r>
            <a:r>
              <a:rPr lang="ru-RU" sz="1200" i="1" dirty="0">
                <a:solidFill>
                  <a:schemeClr val="tx2"/>
                </a:solidFill>
              </a:rPr>
              <a:t> по техническим причинам территория РФ представлена в границах до 2014 г.</a:t>
            </a:r>
            <a:r>
              <a:rPr lang="en-US" sz="1200" i="1" dirty="0">
                <a:solidFill>
                  <a:schemeClr val="tx2"/>
                </a:solidFill>
              </a:rPr>
              <a:t> </a:t>
            </a:r>
            <a:r>
              <a:rPr lang="ru-RU" sz="1200" i="1" dirty="0">
                <a:solidFill>
                  <a:schemeClr val="tx2"/>
                </a:solidFill>
              </a:rPr>
              <a:t> </a:t>
            </a:r>
          </a:p>
        </p:txBody>
      </p:sp>
    </p:spTree>
    <p:extLst>
      <p:ext uri="{BB962C8B-B14F-4D97-AF65-F5344CB8AC3E}">
        <p14:creationId xmlns:p14="http://schemas.microsoft.com/office/powerpoint/2010/main" val="3153679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40D069-0197-49BC-8095-C3C14E2B5FED}"/>
              </a:ext>
            </a:extLst>
          </p:cNvPr>
          <p:cNvSpPr txBox="1"/>
          <p:nvPr/>
        </p:nvSpPr>
        <p:spPr>
          <a:xfrm>
            <a:off x="2477651" y="-80682"/>
            <a:ext cx="8098692" cy="369332"/>
          </a:xfrm>
          <a:prstGeom prst="rect">
            <a:avLst/>
          </a:prstGeom>
          <a:noFill/>
        </p:spPr>
        <p:txBody>
          <a:bodyPr wrap="none" rtlCol="0">
            <a:spAutoFit/>
          </a:bodyPr>
          <a:lstStyle/>
          <a:p>
            <a:r>
              <a:rPr lang="ru-RU" b="1" dirty="0">
                <a:solidFill>
                  <a:schemeClr val="tx2"/>
                </a:solidFill>
              </a:rPr>
              <a:t>Интенсивность лесозаготовок по регионам России, </a:t>
            </a:r>
            <a:r>
              <a:rPr lang="ru-RU" b="1" dirty="0" err="1">
                <a:solidFill>
                  <a:schemeClr val="tx2"/>
                </a:solidFill>
              </a:rPr>
              <a:t>куб.м</a:t>
            </a:r>
            <a:r>
              <a:rPr lang="ru-RU" b="1" dirty="0">
                <a:solidFill>
                  <a:schemeClr val="tx2"/>
                </a:solidFill>
              </a:rPr>
              <a:t>/га лесных площадей</a:t>
            </a:r>
          </a:p>
        </p:txBody>
      </p:sp>
      <p:pic>
        <p:nvPicPr>
          <p:cNvPr id="6" name="Рисунок 5">
            <a:extLst>
              <a:ext uri="{FF2B5EF4-FFF2-40B4-BE49-F238E27FC236}">
                <a16:creationId xmlns:a16="http://schemas.microsoft.com/office/drawing/2014/main" id="{8900484F-361A-4450-85B6-5CE12B9615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498" y="208904"/>
            <a:ext cx="10275374" cy="6234602"/>
          </a:xfrm>
          <a:prstGeom prst="rect">
            <a:avLst/>
          </a:prstGeom>
        </p:spPr>
      </p:pic>
      <p:sp>
        <p:nvSpPr>
          <p:cNvPr id="7" name="TextBox 6">
            <a:extLst>
              <a:ext uri="{FF2B5EF4-FFF2-40B4-BE49-F238E27FC236}">
                <a16:creationId xmlns:a16="http://schemas.microsoft.com/office/drawing/2014/main" id="{F955FDFA-91C6-4A00-AFAD-6196859D7CB5}"/>
              </a:ext>
            </a:extLst>
          </p:cNvPr>
          <p:cNvSpPr txBox="1"/>
          <p:nvPr/>
        </p:nvSpPr>
        <p:spPr>
          <a:xfrm>
            <a:off x="0" y="6443506"/>
            <a:ext cx="12057529" cy="461665"/>
          </a:xfrm>
          <a:prstGeom prst="rect">
            <a:avLst/>
          </a:prstGeom>
          <a:noFill/>
        </p:spPr>
        <p:txBody>
          <a:bodyPr wrap="square" rtlCol="0">
            <a:spAutoFit/>
          </a:bodyPr>
          <a:lstStyle/>
          <a:p>
            <a:r>
              <a:rPr lang="ru-RU" sz="1200" i="1" dirty="0">
                <a:solidFill>
                  <a:schemeClr val="tx2"/>
                </a:solidFill>
              </a:rPr>
              <a:t>Составлено по данным Росстата и Рослесхоза (</a:t>
            </a:r>
            <a:r>
              <a:rPr lang="en-US" sz="1200" i="1" dirty="0">
                <a:solidFill>
                  <a:schemeClr val="tx2"/>
                </a:solidFill>
              </a:rPr>
              <a:t>https://rosleshoz.gov.ru/opendata/7705598840-ForestCover/</a:t>
            </a:r>
            <a:r>
              <a:rPr lang="ru-RU" sz="1200" i="1" dirty="0">
                <a:solidFill>
                  <a:schemeClr val="tx2"/>
                </a:solidFill>
              </a:rPr>
              <a:t>) и с использованием сервиса</a:t>
            </a:r>
            <a:r>
              <a:rPr lang="en-US" sz="1200" i="1" dirty="0">
                <a:solidFill>
                  <a:schemeClr val="tx2"/>
                </a:solidFill>
              </a:rPr>
              <a:t> </a:t>
            </a:r>
            <a:r>
              <a:rPr lang="en-US" sz="1200" i="1" dirty="0" err="1">
                <a:solidFill>
                  <a:schemeClr val="tx2"/>
                </a:solidFill>
              </a:rPr>
              <a:t>mapchart</a:t>
            </a:r>
            <a:r>
              <a:rPr lang="en-US" sz="1200" i="1" dirty="0">
                <a:solidFill>
                  <a:schemeClr val="tx2"/>
                </a:solidFill>
              </a:rPr>
              <a:t>;</a:t>
            </a:r>
            <a:r>
              <a:rPr lang="ru-RU" sz="1200" i="1" dirty="0">
                <a:solidFill>
                  <a:schemeClr val="tx2"/>
                </a:solidFill>
              </a:rPr>
              <a:t> </a:t>
            </a:r>
          </a:p>
          <a:p>
            <a:r>
              <a:rPr lang="ru-RU" sz="1200" i="1" dirty="0">
                <a:solidFill>
                  <a:schemeClr val="tx2"/>
                </a:solidFill>
              </a:rPr>
              <a:t>по техническим причинам территория РФ представлена в границах до 2014 г.</a:t>
            </a:r>
            <a:r>
              <a:rPr lang="en-US" sz="1200" i="1" dirty="0">
                <a:solidFill>
                  <a:schemeClr val="tx2"/>
                </a:solidFill>
              </a:rPr>
              <a:t> </a:t>
            </a:r>
            <a:r>
              <a:rPr lang="ru-RU" sz="1200" i="1" dirty="0">
                <a:solidFill>
                  <a:schemeClr val="tx2"/>
                </a:solidFill>
              </a:rPr>
              <a:t> </a:t>
            </a:r>
          </a:p>
        </p:txBody>
      </p:sp>
    </p:spTree>
    <p:extLst>
      <p:ext uri="{BB962C8B-B14F-4D97-AF65-F5344CB8AC3E}">
        <p14:creationId xmlns:p14="http://schemas.microsoft.com/office/powerpoint/2010/main" val="2760071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69F9C0-46C0-488D-A939-F38CD6C08FC9}"/>
              </a:ext>
            </a:extLst>
          </p:cNvPr>
          <p:cNvSpPr>
            <a:spLocks noGrp="1"/>
          </p:cNvSpPr>
          <p:nvPr>
            <p:ph type="title"/>
          </p:nvPr>
        </p:nvSpPr>
        <p:spPr>
          <a:xfrm>
            <a:off x="1662951" y="34934"/>
            <a:ext cx="9417424" cy="235510"/>
          </a:xfrm>
        </p:spPr>
        <p:txBody>
          <a:bodyPr>
            <a:normAutofit fontScale="90000"/>
          </a:bodyPr>
          <a:lstStyle/>
          <a:p>
            <a:pPr algn="ctr"/>
            <a:r>
              <a:rPr lang="ru-RU" sz="2400" b="1" dirty="0"/>
              <a:t>Отходы лесозаготовок и деревообработки и их энергетическая ценность </a:t>
            </a:r>
          </a:p>
        </p:txBody>
      </p:sp>
      <p:sp>
        <p:nvSpPr>
          <p:cNvPr id="3" name="Объект 2">
            <a:extLst>
              <a:ext uri="{FF2B5EF4-FFF2-40B4-BE49-F238E27FC236}">
                <a16:creationId xmlns:a16="http://schemas.microsoft.com/office/drawing/2014/main" id="{D8994F4B-1DD0-44CD-BAE4-DF08E92F5D84}"/>
              </a:ext>
            </a:extLst>
          </p:cNvPr>
          <p:cNvSpPr>
            <a:spLocks noGrp="1"/>
          </p:cNvSpPr>
          <p:nvPr>
            <p:ph idx="1"/>
          </p:nvPr>
        </p:nvSpPr>
        <p:spPr>
          <a:xfrm>
            <a:off x="318246" y="269520"/>
            <a:ext cx="10515600" cy="4351338"/>
          </a:xfrm>
        </p:spPr>
        <p:txBody>
          <a:bodyPr>
            <a:normAutofit/>
          </a:bodyPr>
          <a:lstStyle/>
          <a:p>
            <a:pPr>
              <a:lnSpc>
                <a:spcPct val="100000"/>
              </a:lnSpc>
              <a:spcBef>
                <a:spcPts val="0"/>
              </a:spcBef>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В настоящее время 14% всей потребляемой в мире энергии приходится на биомассу</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 </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это примерно 24 трлн.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кВтч</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или более 2 млрд. т нефтяного эквивалента. </a:t>
            </a:r>
          </a:p>
          <a:p>
            <a:pPr>
              <a:lnSpc>
                <a:spcPct val="100000"/>
              </a:lnSpc>
              <a:spcBef>
                <a:spcPts val="0"/>
              </a:spcBef>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Биомасса - крупнейший возобновляемый источник энергии (ВИЭ) из используемых человечеством, на который приходится 96% всей тепловой и 9% (685 млрд.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кВтч</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всей электроэнергии, получаемой из ВИЭ. </a:t>
            </a:r>
          </a:p>
          <a:p>
            <a:pPr>
              <a:lnSpc>
                <a:spcPct val="100000"/>
              </a:lnSpc>
              <a:spcBef>
                <a:spcPts val="0"/>
              </a:spcBef>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Более 85% биомассы для производства энергии дает лесная промышленность. В свою очередь, 77% лесной биомассы, используемой в энергетических целях, приходится на дрова, 8% – на древесный уголь, 7% – на специально выращенную древесину, 7% – на отходы лесопереработки и 1% – на отходы лесозаготовок. Хотя доля последних невелика в мировом масштабе, но в странах с развитой лесной промышленностью она существенно выше. Так, в Швеции энергетический эквивалент используемого твёрдого древесного топлива оценивается в 60 млрд.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кВтч</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в год, или около 10% всего первичного энергопотребления в стране, в Финляндии – более 70 млрд.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кВтч</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или 20%. </a:t>
            </a:r>
          </a:p>
          <a:p>
            <a:pPr>
              <a:lnSpc>
                <a:spcPct val="100000"/>
              </a:lnSpc>
              <a:spcBef>
                <a:spcPts val="0"/>
              </a:spcBef>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Отходы образуются на всех стадиях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ru-RU" sz="1200" dirty="0"/>
          </a:p>
        </p:txBody>
      </p:sp>
      <p:sp>
        <p:nvSpPr>
          <p:cNvPr id="5" name="TextBox 4">
            <a:extLst>
              <a:ext uri="{FF2B5EF4-FFF2-40B4-BE49-F238E27FC236}">
                <a16:creationId xmlns:a16="http://schemas.microsoft.com/office/drawing/2014/main" id="{133E68F9-6789-4BFB-868D-40AEE8154B76}"/>
              </a:ext>
            </a:extLst>
          </p:cNvPr>
          <p:cNvSpPr txBox="1"/>
          <p:nvPr/>
        </p:nvSpPr>
        <p:spPr>
          <a:xfrm>
            <a:off x="-85166" y="5889184"/>
            <a:ext cx="11707906" cy="553998"/>
          </a:xfrm>
          <a:prstGeom prst="rect">
            <a:avLst/>
          </a:prstGeom>
          <a:noFill/>
        </p:spPr>
        <p:txBody>
          <a:bodyPr wrap="square">
            <a:spAutoFit/>
          </a:bodyPr>
          <a:lstStyle/>
          <a:p>
            <a:pPr marL="457200" algn="just">
              <a:spcAft>
                <a:spcPts val="0"/>
              </a:spcAft>
            </a:pPr>
            <a:r>
              <a:rPr lang="ru-RU" sz="1000" i="1" dirty="0">
                <a:effectLst/>
                <a:latin typeface="Times New Roman" panose="02020603050405020304" pitchFamily="18" charset="0"/>
                <a:ea typeface="Calibri" panose="020F0502020204030204" pitchFamily="34" charset="0"/>
                <a:cs typeface="Times New Roman" panose="02020603050405020304" pitchFamily="18" charset="0"/>
              </a:rPr>
              <a:t>Источники:</a:t>
            </a:r>
          </a:p>
          <a:p>
            <a:pPr marL="457200" algn="just">
              <a:spcAft>
                <a:spcPts val="0"/>
              </a:spcAft>
            </a:pP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Börjesson</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P., Hansson J.,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Berndes</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G. Future demand for forest-based biomass for energy purposes in Sweden.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Forest Ecology and Management</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2016, Vol. 383, pp.17-26.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u="none" strike="noStrike" dirty="0">
                <a:effectLst/>
                <a:latin typeface="Times New Roman" panose="02020603050405020304" pitchFamily="18" charset="0"/>
                <a:ea typeface="Calibri" panose="020F0502020204030204" pitchFamily="34" charset="0"/>
                <a:cs typeface="Times New Roman" panose="02020603050405020304" pitchFamily="18" charset="0"/>
              </a:rPr>
              <a:t>https://doi.org/10.1016/j.foreco.2016.09.018</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A83A2E9-1F36-4836-9A30-C7C452476980}"/>
              </a:ext>
            </a:extLst>
          </p:cNvPr>
          <p:cNvSpPr txBox="1"/>
          <p:nvPr/>
        </p:nvSpPr>
        <p:spPr>
          <a:xfrm>
            <a:off x="-85166" y="6319249"/>
            <a:ext cx="11165541" cy="246221"/>
          </a:xfrm>
          <a:prstGeom prst="rect">
            <a:avLst/>
          </a:prstGeom>
          <a:noFill/>
        </p:spPr>
        <p:txBody>
          <a:bodyPr wrap="square">
            <a:spAutoFit/>
          </a:bodyPr>
          <a:lstStyle/>
          <a:p>
            <a:pPr marL="457200" algn="just">
              <a:spcAft>
                <a:spcPts val="0"/>
              </a:spcAft>
            </a:pP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Hakkila</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P.  Factors driving the development of forest energy in Finland.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Biomass and Bioenergy</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2006, vol. 30, no. 4, pp. 281-288.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https://doi.org/10.1016/j.biombioe.2005.07.003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9034AF0-D97C-49F7-9CC4-02E603AEE267}"/>
              </a:ext>
            </a:extLst>
          </p:cNvPr>
          <p:cNvSpPr txBox="1"/>
          <p:nvPr/>
        </p:nvSpPr>
        <p:spPr>
          <a:xfrm>
            <a:off x="-85166" y="6457890"/>
            <a:ext cx="11636189" cy="400110"/>
          </a:xfrm>
          <a:prstGeom prst="rect">
            <a:avLst/>
          </a:prstGeom>
          <a:noFill/>
        </p:spPr>
        <p:txBody>
          <a:bodyPr wrap="square">
            <a:spAutoFit/>
          </a:bodyPr>
          <a:lstStyle/>
          <a:p>
            <a:pPr marL="457200" algn="just">
              <a:spcAft>
                <a:spcPts val="0"/>
              </a:spcAft>
            </a:pPr>
            <a:r>
              <a:rPr lang="en-US" sz="1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Titus B.D., Brown K., </a:t>
            </a:r>
            <a:r>
              <a:rPr lang="en-US" sz="10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Helmisaari</a:t>
            </a:r>
            <a:r>
              <a:rPr lang="en-US" sz="1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H.S. et al. Sustainable forest biomass: a review of current residue harvesting guidelines. </a:t>
            </a:r>
            <a:r>
              <a:rPr lang="en-US" sz="1000" i="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Energ</a:t>
            </a:r>
            <a:r>
              <a:rPr lang="en-US" sz="10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Sustain Soc</a:t>
            </a:r>
            <a:r>
              <a:rPr lang="en-US" sz="1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2021, vol.11, iss.10, pp.1-32. </a:t>
            </a:r>
            <a:r>
              <a:rPr lang="en-US" sz="1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doi</a:t>
            </a:r>
            <a:r>
              <a:rPr lang="en-US"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https://doi.org/10.1186/s13705-021-00281-w</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2" descr="Picture background">
            <a:extLst>
              <a:ext uri="{FF2B5EF4-FFF2-40B4-BE49-F238E27FC236}">
                <a16:creationId xmlns:a16="http://schemas.microsoft.com/office/drawing/2014/main" id="{5D7A8B7E-6DDC-4261-812E-34AEAE612F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362" y="2379051"/>
            <a:ext cx="7491132" cy="26218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47EC62C-476C-49CB-B434-0A07172FB9EC}"/>
              </a:ext>
            </a:extLst>
          </p:cNvPr>
          <p:cNvSpPr txBox="1"/>
          <p:nvPr/>
        </p:nvSpPr>
        <p:spPr>
          <a:xfrm>
            <a:off x="242047" y="5206447"/>
            <a:ext cx="11707906" cy="276999"/>
          </a:xfrm>
          <a:prstGeom prst="rect">
            <a:avLst/>
          </a:prstGeom>
          <a:noFill/>
        </p:spPr>
        <p:txBody>
          <a:bodyPr wrap="square">
            <a:spAutoFit/>
          </a:bodyPr>
          <a:lstStyle/>
          <a:p>
            <a:pPr marL="457200" algn="ctr">
              <a:spcAft>
                <a:spcPts val="0"/>
              </a:spcAft>
            </a:pPr>
            <a:r>
              <a:rPr lang="ru-RU" sz="1200" i="1" dirty="0">
                <a:latin typeface="Times New Roman" panose="02020603050405020304" pitchFamily="18" charset="0"/>
                <a:ea typeface="Calibri" panose="020F0502020204030204" pitchFamily="34" charset="0"/>
                <a:cs typeface="Times New Roman" panose="02020603050405020304" pitchFamily="18" charset="0"/>
              </a:rPr>
              <a:t>Рис. 1. Схема производства древесных </a:t>
            </a:r>
            <a:r>
              <a:rPr lang="ru-RU" sz="1200" i="1" dirty="0" err="1">
                <a:latin typeface="Times New Roman" panose="02020603050405020304" pitchFamily="18" charset="0"/>
                <a:ea typeface="Calibri" panose="020F0502020204030204" pitchFamily="34" charset="0"/>
                <a:cs typeface="Times New Roman" panose="02020603050405020304" pitchFamily="18" charset="0"/>
              </a:rPr>
              <a:t>пеллет</a:t>
            </a:r>
            <a:r>
              <a:rPr lang="ru-RU" sz="1200" i="1" dirty="0">
                <a:latin typeface="Times New Roman" panose="02020603050405020304" pitchFamily="18" charset="0"/>
                <a:ea typeface="Calibri" panose="020F0502020204030204" pitchFamily="34" charset="0"/>
                <a:cs typeface="Times New Roman" panose="02020603050405020304" pitchFamily="18" charset="0"/>
              </a:rPr>
              <a:t>. </a:t>
            </a:r>
            <a:r>
              <a:rPr lang="en-US" sz="1200" i="1" dirty="0">
                <a:latin typeface="Times New Roman" panose="02020603050405020304" pitchFamily="18" charset="0"/>
                <a:ea typeface="Calibri" panose="020F0502020204030204" pitchFamily="34" charset="0"/>
                <a:cs typeface="Times New Roman" panose="02020603050405020304" pitchFamily="18" charset="0"/>
              </a:rPr>
              <a:t>https://habrastorage.org/r/w1560/getpro/habr/upload_files/322/794/fd5/322794fd52c93b6676cecb434bd6dfaf.jpg</a:t>
            </a:r>
            <a:r>
              <a:rPr lang="ru-RU" sz="1200" i="1" dirty="0">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22576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35891</TotalTime>
  <Words>5013</Words>
  <Application>Microsoft Office PowerPoint</Application>
  <PresentationFormat>Широкоэкранный</PresentationFormat>
  <Paragraphs>719</Paragraphs>
  <Slides>18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Arial</vt:lpstr>
      <vt:lpstr>Calibri</vt:lpstr>
      <vt:lpstr>Calibri Light</vt:lpstr>
      <vt:lpstr>Symbol</vt:lpstr>
      <vt:lpstr>Times New Roman</vt:lpstr>
      <vt:lpstr>Тема Office</vt:lpstr>
      <vt:lpstr>ОТХОДЫ ЛЕСОЗАГОТОВОК В РЕГИОНАХ РОССИИ И ИХ ЭНЕРГЕТИЧЕСКИЙ ПОТЕНЦИАЛ </vt:lpstr>
      <vt:lpstr>Практические аспекты </vt:lpstr>
      <vt:lpstr>Лесные ресурсы и лесозаготовки по странам мира</vt:lpstr>
      <vt:lpstr>Презентация PowerPoint</vt:lpstr>
      <vt:lpstr>Презентация PowerPoint</vt:lpstr>
      <vt:lpstr>Лесозаготовки по регионам</vt:lpstr>
      <vt:lpstr>Презентация PowerPoint</vt:lpstr>
      <vt:lpstr>Презентация PowerPoint</vt:lpstr>
      <vt:lpstr>Отходы лесозаготовок и деревообработки и их энергетическая ценность </vt:lpstr>
      <vt:lpstr>ЛПК и производство древесного топлива в России</vt:lpstr>
      <vt:lpstr>Древесные топливные гранулы (пеллеты) в школьном курсе географии </vt:lpstr>
      <vt:lpstr>Подходы к оценке потенциала лесозаготовок в России </vt:lpstr>
      <vt:lpstr>Результаты расчётов</vt:lpstr>
      <vt:lpstr>Регионы, наиболее перспективные для энергетического использования отходов лесозаготовок</vt:lpstr>
      <vt:lpstr>Презентация PowerPoint</vt:lpstr>
      <vt:lpstr>Презентация PowerPoint</vt:lpstr>
      <vt:lpstr>Презентация PowerPoint</vt:lpstr>
      <vt:lpstr>Выводы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Kirill</dc:creator>
  <cp:lastModifiedBy>Kirill Degtyarev</cp:lastModifiedBy>
  <cp:revision>106</cp:revision>
  <dcterms:created xsi:type="dcterms:W3CDTF">2025-07-23T11:55:41Z</dcterms:created>
  <dcterms:modified xsi:type="dcterms:W3CDTF">2025-08-26T20:37:59Z</dcterms:modified>
</cp:coreProperties>
</file>