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embeddings/oleObject1.docx" ContentType="application/vnd.openxmlformats-officedocument.wordprocessingml.document"/>
  <Override PartName="/ppt/embeddings/oleObject2.docx" ContentType="application/vnd.openxmlformats-officedocument.wordprocessingml.document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presProps.xml" ContentType="application/vnd.openxmlformats-officedocument.presentationml.presProps+xml"/>
  <Override PartName="/ppt/media/image1.wmf" ContentType="image/x-wmf"/>
  <Override PartName="/ppt/media/image13.wmf" ContentType="image/x-wmf"/>
  <Override PartName="/ppt/media/image2.png" ContentType="image/png"/>
  <Override PartName="/ppt/media/image3.png" ContentType="image/png"/>
  <Override PartName="/ppt/media/image15.wmf" ContentType="image/x-wmf"/>
  <Override PartName="/ppt/media/image4.png" ContentType="image/png"/>
  <Override PartName="/ppt/media/image5.png" ContentType="image/png"/>
  <Override PartName="/ppt/media/image6.png" ContentType="image/png"/>
  <Override PartName="/ppt/media/image7.jpeg" ContentType="image/jpeg"/>
  <Override PartName="/ppt/media/image8.png" ContentType="image/png"/>
  <Override PartName="/ppt/media/image9.png" ContentType="image/png"/>
  <Override PartName="/ppt/media/image10.jpeg" ContentType="image/jpeg"/>
  <Override PartName="/ppt/media/image11.png" ContentType="image/png"/>
  <Override PartName="/ppt/media/image12.jpeg" ContentType="image/jpeg"/>
  <Override PartName="/ppt/media/image14.jpeg" ContentType="image/jpeg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6" r:id="rId3"/>
    <p:sldMasterId id="2147483662" r:id="rId4"/>
    <p:sldMasterId id="2147483664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6.xml"/><Relationship Id="rId4" Type="http://schemas.openxmlformats.org/officeDocument/2006/relationships/slideMaster" Target="slideMasters/slideMaster11.xml"/><Relationship Id="rId5" Type="http://schemas.openxmlformats.org/officeDocument/2006/relationships/slideMaster" Target="slideMasters/slideMaster1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C043919-E95D-44CE-A6D9-47F2BDCC3F82}" type="slidenum"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</a:t>
            </a:fld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Обычный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04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Образец заголовка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1280" cy="4349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0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Образец текста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440" indent="-228600" defTabSz="9140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Второй уровень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2640" indent="-228600" defTabSz="9140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Третий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599840" indent="-228600" defTabSz="9140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Четвертый уровень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6680" indent="-228600" defTabSz="9140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Пятый уровень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104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Georgia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Georgia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ftr" idx="29"/>
          </p:nvPr>
        </p:nvSpPr>
        <p:spPr>
          <a:xfrm>
            <a:off x="4037400" y="6356520"/>
            <a:ext cx="411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sldNum" idx="30"/>
          </p:nvPr>
        </p:nvSpPr>
        <p:spPr>
          <a:xfrm>
            <a:off x="8608320" y="6356520"/>
            <a:ext cx="274104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Georgia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08FAADED-9B5A-45A4-9E2E-DEA96F9BE6A4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Georgia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устой слайд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dt" idx="31"/>
          </p:nvPr>
        </p:nvSpPr>
        <p:spPr>
          <a:xfrm>
            <a:off x="693000" y="5255280"/>
            <a:ext cx="2266560" cy="30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Georgia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Georgia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ftr" idx="32"/>
          </p:nvPr>
        </p:nvSpPr>
        <p:spPr>
          <a:xfrm>
            <a:off x="3338640" y="5255280"/>
            <a:ext cx="3400560" cy="30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sldNum" idx="33"/>
          </p:nvPr>
        </p:nvSpPr>
        <p:spPr>
          <a:xfrm>
            <a:off x="7118640" y="5255280"/>
            <a:ext cx="2266560" cy="30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Georgia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EE52602C-F2FB-4F51-B5DB-CCFD13ABFFF1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Georgia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7056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9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Для правки текста заглавия щёлкните мышью</a:t>
            </a:r>
            <a:endParaRPr b="0" lang="ru-RU" sz="149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PlaceHolder 5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0560" cy="32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1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Для правки структуры щёлкните мышью</a:t>
            </a:r>
            <a:endParaRPr b="0" lang="ru-RU" sz="231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5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Второй уровень структуры</a:t>
            </a:r>
            <a:endParaRPr b="0" lang="ru-RU" sz="16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Третий уровень структуры</a:t>
            </a:r>
            <a:endParaRPr b="0" lang="ru-RU" sz="149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Четвёртый уровень структуры</a:t>
            </a:r>
            <a:endParaRPr b="0" lang="ru-RU" sz="149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5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Пятый уровень структуры</a:t>
            </a:r>
            <a:endParaRPr b="0" lang="ru-RU" sz="16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5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Шестой уровень структуры</a:t>
            </a:r>
            <a:endParaRPr b="0" lang="ru-RU" sz="16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5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Седьмой уровень структуры</a:t>
            </a:r>
            <a:endParaRPr b="0" lang="ru-RU" sz="16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ъект с подписью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94080" y="378000"/>
            <a:ext cx="3249720" cy="1321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04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Образец заголовка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285080" y="816120"/>
            <a:ext cx="5101560" cy="4028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0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Образец текста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440" indent="-228600" defTabSz="9140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Второй уровень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2640" indent="-228600" defTabSz="9140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Третий уровень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599840" indent="-228600" defTabSz="9140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Четвертый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6680" indent="-228600" defTabSz="9140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Пятый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94080" y="1701000"/>
            <a:ext cx="3249720" cy="315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04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Образец текста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dt" idx="34"/>
          </p:nvPr>
        </p:nvSpPr>
        <p:spPr>
          <a:xfrm>
            <a:off x="693000" y="5255280"/>
            <a:ext cx="2266560" cy="30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Georgia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Georgia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ftr" idx="35"/>
          </p:nvPr>
        </p:nvSpPr>
        <p:spPr>
          <a:xfrm>
            <a:off x="3338640" y="5255280"/>
            <a:ext cx="3400560" cy="30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PlaceHolder 6"/>
          <p:cNvSpPr>
            <a:spLocks noGrp="1"/>
          </p:cNvSpPr>
          <p:nvPr>
            <p:ph type="sldNum" idx="36"/>
          </p:nvPr>
        </p:nvSpPr>
        <p:spPr>
          <a:xfrm>
            <a:off x="7118640" y="5255280"/>
            <a:ext cx="2266560" cy="30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Georgia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50929F24-5DD1-4748-94B5-569D5B7D1E94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Georgia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Заголовок и объект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040B4192-8909-439E-9522-96902DCE20C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Пусто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2E747557-D74F-436B-ADAF-98528DDC10D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ftr" idx="4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ldNum" idx="5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D3F0910-74B1-42A0-8334-BF232113C7A6}" type="slidenum"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</a:t>
            </a:fld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dt" idx="6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ftr" idx="7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ldNum" idx="8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6CDBAB6-8E79-442C-B0C7-7574D3AB77C8}" type="slidenum"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</a:t>
            </a:fld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dt" idx="9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Обычн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ftr" idx="10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ldNum" idx="11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94DA567-EC45-4685-AB82-BC082C672D08}" type="slidenum"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&lt;номер&gt;</a:t>
            </a:fld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dt" idx="12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Обычный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ftr" idx="13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sldNum" idx="14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6284FD2-EBD0-40B6-A894-C6025A29628B}" type="slidenum"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&lt;номер&gt;</a:t>
            </a:fld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dt" idx="15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Обычный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838080" y="889560"/>
            <a:ext cx="1051128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ftr" idx="16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sldNum" idx="17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49E2BA9-C468-42BD-8867-B8F8B4D717CA}" type="slidenum"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&lt;номер&gt;</a:t>
            </a:fld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dt" idx="18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Обычны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889560"/>
            <a:ext cx="1051128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ftr" idx="19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sldNum" idx="20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391A2FD-D1CE-4C5E-8EF0-43DFE2C60283}" type="slidenum"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&lt;номер&gt;</a:t>
            </a:fld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dt" idx="21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Заголовок и объект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04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Образец заголовка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1280" cy="4349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0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Образец текста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440" indent="-228600" defTabSz="9140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Второй уровень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2640" indent="-228600" defTabSz="9140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Третий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599840" indent="-228600" defTabSz="9140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Четвертый уровень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6680" indent="-228600" defTabSz="9140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Пятый уровень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104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Georgia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Georgia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ftr" idx="23"/>
          </p:nvPr>
        </p:nvSpPr>
        <p:spPr>
          <a:xfrm>
            <a:off x="4037400" y="6356520"/>
            <a:ext cx="411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sldNum" idx="24"/>
          </p:nvPr>
        </p:nvSpPr>
        <p:spPr>
          <a:xfrm>
            <a:off x="8608320" y="6356520"/>
            <a:ext cx="274104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Georgia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6345C638-8603-4E82-8C2F-28069E3C91B0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Georgia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Обычный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1280" cy="132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04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Образец заголовка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1280" cy="4349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0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Образец текста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440" indent="-228600" defTabSz="9140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Второй уровень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2640" indent="-228600" defTabSz="9140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Третий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599840" indent="-228600" defTabSz="9140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Четвертый уровень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6680" indent="-228600" defTabSz="9140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Пятый уровень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104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Georgia"/>
              </a:defRPr>
            </a:lvl1pPr>
          </a:lstStyle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Georgia"/>
              </a:rPr>
              <a:t>&lt;дата/время&gt;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 idx="26"/>
          </p:nvPr>
        </p:nvSpPr>
        <p:spPr>
          <a:xfrm>
            <a:off x="4037400" y="6356520"/>
            <a:ext cx="4112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 idx="27"/>
          </p:nvPr>
        </p:nvSpPr>
        <p:spPr>
          <a:xfrm>
            <a:off x="8608320" y="6356520"/>
            <a:ext cx="274104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Georgia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1662E24D-06DC-45FF-83AE-114FFEBF8B90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Georgia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13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14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561600"/>
            <a:ext cx="907164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ftr" idx="37"/>
          </p:nvPr>
        </p:nvSpPr>
        <p:spPr>
          <a:xfrm>
            <a:off x="3339000" y="5256000"/>
            <a:ext cx="3400920" cy="30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sldNum" idx="38"/>
          </p:nvPr>
        </p:nvSpPr>
        <p:spPr>
          <a:xfrm>
            <a:off x="7119360" y="5256000"/>
            <a:ext cx="2266920" cy="30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Georgia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2887C240-0B1F-4F1C-8599-D91CAC4E2FC1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Georgia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PlaceHolder 5"/>
          <p:cNvSpPr>
            <a:spLocks noGrp="1"/>
          </p:cNvSpPr>
          <p:nvPr>
            <p:ph type="dt" idx="39"/>
          </p:nvPr>
        </p:nvSpPr>
        <p:spPr>
          <a:xfrm>
            <a:off x="693000" y="5256000"/>
            <a:ext cx="2266920" cy="30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561600"/>
            <a:ext cx="907164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ftr" idx="40"/>
          </p:nvPr>
        </p:nvSpPr>
        <p:spPr>
          <a:xfrm>
            <a:off x="3339000" y="5256000"/>
            <a:ext cx="3400920" cy="30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sldNum" idx="41"/>
          </p:nvPr>
        </p:nvSpPr>
        <p:spPr>
          <a:xfrm>
            <a:off x="7119360" y="5256000"/>
            <a:ext cx="2266560" cy="30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9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EB094D6-C3DA-46D1-8DE3-238CB68E3279}" type="slidenum">
              <a:rPr b="0" lang="ru-RU" sz="9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1</a:t>
            </a:fld>
            <a:endParaRPr b="0" lang="ru-RU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dt" idx="42"/>
          </p:nvPr>
        </p:nvSpPr>
        <p:spPr>
          <a:xfrm>
            <a:off x="692640" y="5256000"/>
            <a:ext cx="2266560" cy="30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2"/>
    <p:sldLayoutId id="2147483658" r:id="rId3"/>
    <p:sldLayoutId id="2147483659" r:id="rId4"/>
    <p:sldLayoutId id="2147483660" r:id="rId5"/>
    <p:sldLayoutId id="2147483661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slideLayout" Target="../slideLayouts/slideLayout1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package" Target="../embeddings/oleObject1.docx"/><Relationship Id="rId3" Type="http://schemas.openxmlformats.org/officeDocument/2006/relationships/image" Target="../media/image13.wmf"/><Relationship Id="rId4" Type="http://schemas.openxmlformats.org/officeDocument/2006/relationships/image" Target="../media/image14.jpeg"/><Relationship Id="rId5" Type="http://schemas.openxmlformats.org/officeDocument/2006/relationships/package" Target="../embeddings/oleObject2.docx"/><Relationship Id="rId6" Type="http://schemas.openxmlformats.org/officeDocument/2006/relationships/image" Target="../media/image15.wmf"/><Relationship Id="rId7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8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Рисунок 5" descr=""/>
          <p:cNvPicPr/>
          <p:nvPr/>
        </p:nvPicPr>
        <p:blipFill>
          <a:blip r:embed="rId1"/>
          <a:stretch/>
        </p:blipFill>
        <p:spPr>
          <a:xfrm>
            <a:off x="3960000" y="40320"/>
            <a:ext cx="2133000" cy="1578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5" name="PlaceHolder 1"/>
          <p:cNvSpPr>
            <a:spLocks noGrp="1"/>
          </p:cNvSpPr>
          <p:nvPr>
            <p:ph type="subTitle"/>
          </p:nvPr>
        </p:nvSpPr>
        <p:spPr>
          <a:xfrm>
            <a:off x="0" y="1620000"/>
            <a:ext cx="10078920" cy="3959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 anchorCtr="1">
            <a:normAutofit fontScale="25000" lnSpcReduction="19999"/>
          </a:bodyPr>
          <a:p>
            <a:pPr algn="ctr" defTabSz="685800">
              <a:lnSpc>
                <a:spcPct val="90000"/>
              </a:lnSpc>
              <a:spcBef>
                <a:spcPts val="751"/>
              </a:spcBef>
              <a:tabLst>
                <a:tab algn="l" pos="0"/>
              </a:tabLst>
            </a:pPr>
            <a:endParaRPr b="0" lang="ru-RU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685800">
              <a:lnSpc>
                <a:spcPct val="80000"/>
              </a:lnSpc>
              <a:spcBef>
                <a:spcPts val="751"/>
              </a:spcBef>
              <a:tabLst>
                <a:tab algn="l" pos="0"/>
              </a:tabLst>
            </a:pPr>
            <a:r>
              <a:rPr b="1" lang="ru-RU" sz="11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УРБОЭКОЛОГИЯ В ШКОЛЬНОЙ ГЕОГРАФИИ</a:t>
            </a:r>
            <a:endParaRPr b="0" lang="ru-RU" sz="1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685800">
              <a:lnSpc>
                <a:spcPct val="80000"/>
              </a:lnSpc>
              <a:spcBef>
                <a:spcPts val="751"/>
              </a:spcBef>
              <a:tabLst>
                <a:tab algn="l" pos="0"/>
              </a:tabLst>
            </a:pPr>
            <a:endParaRPr b="0" lang="ru-RU" sz="1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685800">
              <a:lnSpc>
                <a:spcPct val="80000"/>
              </a:lnSpc>
              <a:spcBef>
                <a:spcPts val="751"/>
              </a:spcBef>
              <a:tabLst>
                <a:tab algn="l" pos="0"/>
              </a:tabLst>
            </a:pPr>
            <a:endParaRPr b="0" lang="ru-RU" sz="1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685800">
              <a:lnSpc>
                <a:spcPct val="80000"/>
              </a:lnSpc>
              <a:spcBef>
                <a:spcPts val="751"/>
              </a:spcBef>
              <a:tabLst>
                <a:tab algn="l" pos="0"/>
              </a:tabLst>
            </a:pPr>
            <a:endParaRPr b="0" lang="ru-RU" sz="1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685800">
              <a:lnSpc>
                <a:spcPct val="80000"/>
              </a:lnSpc>
              <a:spcBef>
                <a:spcPts val="751"/>
              </a:spcBef>
              <a:tabLst>
                <a:tab algn="l" pos="0"/>
              </a:tabLst>
            </a:pPr>
            <a:r>
              <a:rPr b="1" lang="ru-RU" sz="11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Голубева Елена Ильинична- </a:t>
            </a:r>
            <a:endParaRPr b="0" lang="ru-RU" sz="1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685800">
              <a:lnSpc>
                <a:spcPct val="80000"/>
              </a:lnSpc>
              <a:spcBef>
                <a:spcPts val="751"/>
              </a:spcBef>
              <a:tabLst>
                <a:tab algn="l" pos="0"/>
              </a:tabLst>
            </a:pPr>
            <a:r>
              <a:rPr b="0" lang="ru-RU" sz="11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профессор кафедры рационального природопользования </a:t>
            </a:r>
            <a:endParaRPr b="0" lang="ru-RU" sz="1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685800">
              <a:lnSpc>
                <a:spcPct val="80000"/>
              </a:lnSpc>
              <a:spcBef>
                <a:spcPts val="751"/>
              </a:spcBef>
              <a:tabLst>
                <a:tab algn="l" pos="0"/>
              </a:tabLst>
            </a:pPr>
            <a:r>
              <a:rPr b="0" lang="ru-RU" sz="11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географического факультета</a:t>
            </a:r>
            <a:endParaRPr b="0" lang="ru-RU" sz="1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685800">
              <a:lnSpc>
                <a:spcPct val="80000"/>
              </a:lnSpc>
              <a:spcBef>
                <a:spcPts val="751"/>
              </a:spcBef>
              <a:tabLst>
                <a:tab algn="l" pos="0"/>
              </a:tabLst>
            </a:pPr>
            <a:r>
              <a:rPr b="0" lang="ru-RU" sz="11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МГУ имени М.В. Ломоносова, д.б.н.</a:t>
            </a:r>
            <a:endParaRPr b="0" lang="ru-RU" sz="1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685800">
              <a:lnSpc>
                <a:spcPct val="80000"/>
              </a:lnSpc>
              <a:spcBef>
                <a:spcPts val="751"/>
              </a:spcBef>
              <a:tabLst>
                <a:tab algn="l" pos="0"/>
              </a:tabLst>
            </a:pPr>
            <a:endParaRPr b="0" lang="ru-RU" sz="7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685800">
              <a:lnSpc>
                <a:spcPct val="80000"/>
              </a:lnSpc>
              <a:spcBef>
                <a:spcPts val="751"/>
              </a:spcBef>
              <a:tabLst>
                <a:tab algn="l" pos="0"/>
              </a:tabLst>
            </a:pPr>
            <a:r>
              <a:rPr b="1" lang="ru-RU" sz="7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27-28 августа-2025 г.</a:t>
            </a:r>
            <a:endParaRPr b="0" lang="ru-RU" sz="7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685800">
              <a:lnSpc>
                <a:spcPct val="90000"/>
              </a:lnSpc>
              <a:spcBef>
                <a:spcPts val="751"/>
              </a:spcBef>
              <a:tabLst>
                <a:tab algn="l" pos="0"/>
              </a:tabLst>
            </a:pPr>
            <a:r>
              <a:rPr b="1" lang="ru-RU" sz="7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МГУ –  ШКОЛЕ</a:t>
            </a:r>
            <a:endParaRPr b="0" lang="ru-RU" sz="7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685800">
              <a:lnSpc>
                <a:spcPct val="90000"/>
              </a:lnSpc>
              <a:spcBef>
                <a:spcPts val="751"/>
              </a:spcBef>
              <a:tabLst>
                <a:tab algn="l" pos="0"/>
              </a:tabLst>
            </a:pPr>
            <a:endParaRPr b="0" lang="ru-RU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685800">
              <a:lnSpc>
                <a:spcPct val="90000"/>
              </a:lnSpc>
              <a:spcBef>
                <a:spcPts val="751"/>
              </a:spcBef>
              <a:tabLst>
                <a:tab algn="l" pos="0"/>
              </a:tabLst>
            </a:pPr>
            <a:endParaRPr b="0" lang="ru-RU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685800">
              <a:lnSpc>
                <a:spcPct val="90000"/>
              </a:lnSpc>
              <a:spcBef>
                <a:spcPts val="751"/>
              </a:spcBef>
              <a:tabLst>
                <a:tab algn="l" pos="0"/>
              </a:tabLst>
            </a:pPr>
            <a:r>
              <a:rPr b="0" lang="ru-RU" sz="36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г.</a:t>
            </a:r>
            <a:br>
              <a:rPr sz="3600"/>
            </a:br>
            <a:br>
              <a:rPr sz="3600"/>
            </a:br>
            <a:endParaRPr b="0" lang="ru-RU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" name=""/>
          <p:cNvSpPr/>
          <p:nvPr/>
        </p:nvSpPr>
        <p:spPr>
          <a:xfrm>
            <a:off x="261360" y="2215080"/>
            <a:ext cx="9617760" cy="127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i="1" lang="ru-RU" sz="28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DejaVu Sans"/>
              </a:rPr>
              <a:t>Часть 2. Возможные практические работы школьников по темам:Городской остров тепла. Физические факторы ОС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"/>
          <p:cNvSpPr/>
          <p:nvPr/>
        </p:nvSpPr>
        <p:spPr>
          <a:xfrm>
            <a:off x="504000" y="227160"/>
            <a:ext cx="9072000" cy="94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ru-RU" sz="4400" strike="noStrike" u="none">
                <a:solidFill>
                  <a:srgbClr val="000000"/>
                </a:solidFill>
                <a:effectLst/>
                <a:uFillTx/>
                <a:latin typeface="Calibri"/>
                <a:ea typeface="Microsoft YaHei"/>
              </a:rPr>
              <a:t>ШУМ от ТРАНСПОРТА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" name=""/>
          <p:cNvSpPr/>
          <p:nvPr/>
        </p:nvSpPr>
        <p:spPr>
          <a:xfrm>
            <a:off x="504000" y="1323000"/>
            <a:ext cx="9072000" cy="374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80000"/>
              </a:lnSpc>
              <a:spcBef>
                <a:spcPts val="638"/>
              </a:spcBef>
              <a:spcAft>
                <a:spcPts val="11"/>
              </a:spcAft>
              <a:tabLst>
                <a:tab algn="l" pos="0"/>
              </a:tabLst>
            </a:pPr>
            <a:r>
              <a:rPr b="0" lang="ru-RU" sz="2500" strike="noStrike" u="none">
                <a:solidFill>
                  <a:srgbClr val="000000"/>
                </a:solidFill>
                <a:effectLst/>
                <a:uFillTx/>
                <a:latin typeface="Calibri"/>
                <a:ea typeface="Microsoft YaHei"/>
              </a:rPr>
              <a:t>    </a:t>
            </a:r>
            <a:r>
              <a:rPr b="0" lang="ru-RU" sz="25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Наиболее неблагоприятным эффектом воздействия транспортного шума является его неспецифическое действие на здоровье:</a:t>
            </a:r>
            <a:endParaRPr b="0" lang="ru-RU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638"/>
              </a:spcBef>
              <a:spcAft>
                <a:spcPts val="11"/>
              </a:spcAft>
              <a:tabLst>
                <a:tab algn="l" pos="0"/>
              </a:tabLst>
            </a:pPr>
            <a:r>
              <a:rPr b="0" lang="ru-RU" sz="25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    проявляется в негативных изменениях нервно-психической сферы и  системы кровообращения. </a:t>
            </a:r>
            <a:endParaRPr b="0" lang="ru-RU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638"/>
              </a:spcBef>
              <a:spcAft>
                <a:spcPts val="11"/>
              </a:spcAft>
              <a:tabLst>
                <a:tab algn="l" pos="0"/>
              </a:tabLst>
            </a:pPr>
            <a:r>
              <a:rPr b="0" lang="ru-RU" sz="25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    Результаты оценки риска здоровью населения от шумового воздействия представляются в виде двухмерных и трехмерных шумовых карт, построенных на основе результатов математического моделирования распространения звуковых волн; пространственных срезов по значениям рисков здоровью населения, а также зон комфорта и дискомфорта по экспозиционной нагрузке и критерию приемлемости риска.</a:t>
            </a:r>
            <a:endParaRPr b="0" lang="ru-RU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638"/>
              </a:spcBef>
              <a:spcAft>
                <a:spcPts val="11"/>
              </a:spcAft>
              <a:tabLst>
                <a:tab algn="l" pos="0"/>
              </a:tabLst>
            </a:pPr>
            <a:endParaRPr b="0" lang="ru-RU" sz="2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"/>
          <p:cNvSpPr/>
          <p:nvPr/>
        </p:nvSpPr>
        <p:spPr>
          <a:xfrm>
            <a:off x="0" y="227160"/>
            <a:ext cx="10358280" cy="94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br>
              <a:rPr sz="2400"/>
            </a:br>
            <a:r>
              <a:rPr b="1" lang="ru-RU" sz="2400" strike="noStrike" u="none">
                <a:solidFill>
                  <a:srgbClr val="000000"/>
                </a:solidFill>
                <a:effectLst/>
                <a:uFillTx/>
                <a:latin typeface="Calibri"/>
                <a:ea typeface="Microsoft YaHei"/>
              </a:rPr>
              <a:t>Фрагменты шумовых карт по оценке риска здоровью населения от воздействия автомагистралей (на примере города Ярославля)</a:t>
            </a:r>
            <a:br>
              <a:rPr sz="2400"/>
            </a:b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5" name="" descr=""/>
          <p:cNvPicPr/>
          <p:nvPr/>
        </p:nvPicPr>
        <p:blipFill>
          <a:blip r:embed="rId1"/>
          <a:stretch/>
        </p:blipFill>
        <p:spPr>
          <a:xfrm>
            <a:off x="911520" y="1108800"/>
            <a:ext cx="8335440" cy="4285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"/>
          <p:cNvSpPr/>
          <p:nvPr/>
        </p:nvSpPr>
        <p:spPr>
          <a:xfrm>
            <a:off x="504000" y="227160"/>
            <a:ext cx="9072000" cy="94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ru-RU" sz="2400" strike="noStrike" u="none">
                <a:solidFill>
                  <a:srgbClr val="000000"/>
                </a:solidFill>
                <a:effectLst/>
                <a:uFillTx/>
                <a:latin typeface="Calibri"/>
                <a:ea typeface="Microsoft YaHei"/>
              </a:rPr>
              <a:t>Структура источников природного облучения населения по величине средней индивидуальной годовой </a:t>
            </a:r>
            <a:br>
              <a:rPr sz="2400"/>
            </a:br>
            <a:r>
              <a:rPr b="1" lang="ru-RU" sz="2400" strike="noStrike" u="none">
                <a:solidFill>
                  <a:srgbClr val="000000"/>
                </a:solidFill>
                <a:effectLst/>
                <a:uFillTx/>
                <a:latin typeface="Calibri"/>
                <a:ea typeface="Microsoft YaHei"/>
              </a:rPr>
              <a:t>эффективной дозы в 2017 г., %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911520" y="1287720"/>
            <a:ext cx="8494560" cy="39884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41760" y="0"/>
            <a:ext cx="6505560" cy="322956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29" name=""/>
          <p:cNvGraphicFramePr/>
          <p:nvPr/>
        </p:nvGraphicFramePr>
        <p:xfrm>
          <a:off x="6548400" y="148680"/>
          <a:ext cx="3372840" cy="1487520"/>
        </p:xfrm>
        <a:graphic>
          <a:graphicData uri="http://schemas.openxmlformats.org/presentationml/2006/ole">
            <p:oleObj progId="Word.Document.12" r:id="rId2" spid="">
              <p:embed/>
              <p:pic>
                <p:nvPicPr>
                  <p:cNvPr id="130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6548400" y="148680"/>
                    <a:ext cx="3372840" cy="1487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31" name="" descr=""/>
          <p:cNvPicPr/>
          <p:nvPr/>
        </p:nvPicPr>
        <p:blipFill>
          <a:blip r:embed="rId4"/>
          <a:stretch/>
        </p:blipFill>
        <p:spPr>
          <a:xfrm>
            <a:off x="198360" y="3203280"/>
            <a:ext cx="6349680" cy="260064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132" name=""/>
          <p:cNvGraphicFramePr/>
          <p:nvPr/>
        </p:nvGraphicFramePr>
        <p:xfrm rot="14400">
          <a:off x="6495120" y="3101040"/>
          <a:ext cx="3374280" cy="1292400"/>
        </p:xfrm>
        <a:graphic>
          <a:graphicData uri="http://schemas.openxmlformats.org/presentationml/2006/ole">
            <p:oleObj progId="Word.Document.12" r:id="rId5" spid="">
              <p:embed/>
              <p:pic>
                <p:nvPicPr>
                  <p:cNvPr id="133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 rot="14400">
                    <a:off x="6495120" y="3101040"/>
                    <a:ext cx="3374280" cy="1292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4" name=""/>
          <p:cNvSpPr/>
          <p:nvPr/>
        </p:nvSpPr>
        <p:spPr>
          <a:xfrm>
            <a:off x="6548400" y="1962720"/>
            <a:ext cx="3466440" cy="83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82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Марголина И. Л., Петраш М. Ю., Береза Е. А. Особенности динамики уровня шума в центре жилого квартал крупного города // Вестник Московского городского педагогического университета. Серия Естественные науки. — 2025. — № 1 </a:t>
            </a:r>
            <a:endParaRPr b="0" lang="ru-RU" sz="82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93000" y="301680"/>
            <a:ext cx="8693280" cy="109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04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Городской остров тепла</a:t>
            </a:r>
            <a:br>
              <a:rPr sz="4400"/>
            </a:b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78" name="Diagram 2"/>
          <p:cNvGrpSpPr/>
          <p:nvPr/>
        </p:nvGrpSpPr>
        <p:grpSpPr>
          <a:xfrm>
            <a:off x="83160" y="1080000"/>
            <a:ext cx="9841680" cy="4384440"/>
            <a:chOff x="83160" y="1080000"/>
            <a:chExt cx="9841680" cy="4384440"/>
          </a:xfrm>
        </p:grpSpPr>
        <p:sp>
          <p:nvSpPr>
            <p:cNvPr id="79" name=""/>
            <p:cNvSpPr/>
            <p:nvPr/>
          </p:nvSpPr>
          <p:spPr>
            <a:xfrm rot="15000">
              <a:off x="92520" y="1101240"/>
              <a:ext cx="9822600" cy="4341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0" name=""/>
            <p:cNvSpPr/>
            <p:nvPr/>
          </p:nvSpPr>
          <p:spPr>
            <a:xfrm>
              <a:off x="99720" y="1101240"/>
              <a:ext cx="9822960" cy="135612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ddabaa"/>
                </a:gs>
                <a:gs pos="50000">
                  <a:srgbClr val="d69e9d"/>
                </a:gs>
                <a:gs pos="100000">
                  <a:srgbClr val="d38c8b"/>
                </a:gs>
              </a:gsLst>
              <a:lin ang="5400000"/>
            </a:gradFill>
            <a:ln w="0">
              <a:noFill/>
            </a:ln>
            <a:scene3d>
              <a:camera prst="orthographicFront"/>
              <a:lightRig dir="t" rig="flat"/>
            </a:scene3d>
            <a:sp3d prstMaterial="dkEdge">
              <a:bevelT w="8200" h="38100"/>
            </a:sp3d>
          </p:spPr>
          <p:style>
            <a:lnRef idx="0"/>
            <a:fillRef idx="0"/>
            <a:effectRef idx="1"/>
            <a:fontRef idx="minor"/>
          </p:style>
          <p:txBody>
            <a:bodyPr numCol="1" spcCol="1440" lIns="2310480" rIns="41040" tIns="41040" bIns="41040" anchor="ctr">
              <a:noAutofit/>
            </a:bodyPr>
            <a:p>
              <a:pPr defTabSz="977760">
                <a:lnSpc>
                  <a:spcPct val="90000"/>
                </a:lnSpc>
                <a:spcAft>
                  <a:spcPts val="771"/>
                </a:spcAft>
                <a:tabLst>
                  <a:tab algn="l" pos="0"/>
                </a:tabLst>
              </a:pPr>
              <a:r>
                <a:rPr b="0" lang="ru-RU" sz="22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По оценкам ВОЗ, климатические изменения являются причиной примерно 150 тысяч преждевременных смертей в мире (Кужевская И.В. и др., 2015).</a:t>
              </a:r>
              <a:endParaRPr b="0" lang="ru-RU" sz="2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1" name=""/>
            <p:cNvSpPr/>
            <p:nvPr/>
          </p:nvSpPr>
          <p:spPr>
            <a:xfrm rot="15000">
              <a:off x="234000" y="1166400"/>
              <a:ext cx="1964160" cy="1189440"/>
            </a:xfrm>
            <a:prstGeom prst="roundRect">
              <a:avLst>
                <a:gd name="adj" fmla="val 10000"/>
              </a:avLst>
            </a:prstGeom>
            <a:blipFill rotWithShape="0">
              <a:blip r:embed="rId1"/>
              <a:srcRect/>
              <a:stretch/>
            </a:blipFill>
            <a:ln>
              <a:solidFill>
                <a:srgbClr val="ffffff"/>
              </a:solidFill>
            </a:ln>
          </p:spPr>
          <p:style>
            <a:lnRef idx="1"/>
            <a:fillRef idx="0"/>
            <a:effectRef idx="1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2" name=""/>
            <p:cNvSpPr/>
            <p:nvPr/>
          </p:nvSpPr>
          <p:spPr>
            <a:xfrm>
              <a:off x="92520" y="2593440"/>
              <a:ext cx="9822960" cy="135648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dbc9ac"/>
                </a:gs>
                <a:gs pos="50000">
                  <a:srgbClr val="d5c09f"/>
                </a:gs>
                <a:gs pos="100000">
                  <a:srgbClr val="d2b88d"/>
                </a:gs>
              </a:gsLst>
              <a:lin ang="5400000"/>
            </a:gradFill>
            <a:ln w="0">
              <a:noFill/>
            </a:ln>
            <a:scene3d>
              <a:camera prst="orthographicFront"/>
              <a:lightRig dir="t" rig="flat"/>
            </a:scene3d>
            <a:sp3d prstMaterial="dkEdge">
              <a:bevelT w="8200" h="38100"/>
            </a:sp3d>
          </p:spPr>
          <p:style>
            <a:lnRef idx="0"/>
            <a:fillRef idx="0"/>
            <a:effectRef idx="1"/>
            <a:fontRef idx="minor"/>
          </p:style>
          <p:txBody>
            <a:bodyPr numCol="1" spcCol="1440" lIns="2310480" rIns="41040" tIns="41040" bIns="41040" anchor="ctr">
              <a:noAutofit/>
            </a:bodyPr>
            <a:p>
              <a:pPr defTabSz="977760">
                <a:lnSpc>
                  <a:spcPct val="90000"/>
                </a:lnSpc>
                <a:spcAft>
                  <a:spcPts val="771"/>
                </a:spcAft>
                <a:tabLst>
                  <a:tab algn="l" pos="0"/>
                </a:tabLst>
              </a:pPr>
              <a:r>
                <a:rPr b="0" lang="ru-RU" sz="22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Одним из современных направлений исследований изменения температурного режима среды обитания является изучение температурных волн (кратковременных периодов экстремально жарких или холодных погодных отрезков). </a:t>
              </a:r>
              <a:endParaRPr b="0" lang="ru-RU" sz="2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3" name=""/>
            <p:cNvSpPr/>
            <p:nvPr/>
          </p:nvSpPr>
          <p:spPr>
            <a:xfrm rot="13800">
              <a:off x="227520" y="2615760"/>
              <a:ext cx="1964160" cy="1276920"/>
            </a:xfrm>
            <a:prstGeom prst="roundRect">
              <a:avLst>
                <a:gd name="adj" fmla="val 10000"/>
              </a:avLst>
            </a:prstGeom>
            <a:blipFill rotWithShape="0">
              <a:blip r:embed="rId2"/>
              <a:srcRect/>
              <a:stretch/>
            </a:blipFill>
            <a:ln>
              <a:solidFill>
                <a:srgbClr val="ffffff"/>
              </a:solidFill>
            </a:ln>
          </p:spPr>
          <p:style>
            <a:lnRef idx="1"/>
            <a:fillRef idx="0"/>
            <a:effectRef idx="1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4" name=""/>
            <p:cNvSpPr/>
            <p:nvPr/>
          </p:nvSpPr>
          <p:spPr>
            <a:xfrm>
              <a:off x="86760" y="4033080"/>
              <a:ext cx="9822960" cy="1356120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0">
                  <a:srgbClr val="cadaae"/>
                </a:gs>
                <a:gs pos="50000">
                  <a:srgbClr val="c0d3a1"/>
                </a:gs>
                <a:gs pos="100000">
                  <a:srgbClr val="b8d091"/>
                </a:gs>
              </a:gsLst>
              <a:lin ang="5400000"/>
            </a:gradFill>
            <a:ln w="0">
              <a:noFill/>
            </a:ln>
            <a:scene3d>
              <a:camera prst="orthographicFront"/>
              <a:lightRig dir="t" rig="flat"/>
            </a:scene3d>
            <a:sp3d prstMaterial="dkEdge">
              <a:bevelT w="8200" h="38100"/>
            </a:sp3d>
          </p:spPr>
          <p:style>
            <a:lnRef idx="0"/>
            <a:fillRef idx="0"/>
            <a:effectRef idx="1"/>
            <a:fontRef idx="minor"/>
          </p:style>
          <p:txBody>
            <a:bodyPr numCol="1" spcCol="1440" lIns="2310480" rIns="41040" tIns="41040" bIns="41040" anchor="ctr">
              <a:noAutofit/>
            </a:bodyPr>
            <a:p>
              <a:pPr defTabSz="977760">
                <a:lnSpc>
                  <a:spcPct val="90000"/>
                </a:lnSpc>
                <a:spcAft>
                  <a:spcPts val="771"/>
                </a:spcAft>
                <a:tabLst>
                  <a:tab algn="l" pos="0"/>
                </a:tabLst>
              </a:pPr>
              <a:r>
                <a:rPr b="0" lang="ru-RU" sz="2200" strike="noStrike" u="none">
                  <a:solidFill>
                    <a:schemeClr val="dk1"/>
                  </a:solidFill>
                  <a:effectLst/>
                  <a:uFillTx/>
                  <a:latin typeface="Calibri"/>
                </a:rPr>
                <a:t>Увеличение количества аномально жарких дней, которое отражается в повторяемости температурных волн, влияет на уровень смертности населения, особенно в старшей возрастной группе (Ревич Б.А. и др., 2006). </a:t>
              </a:r>
              <a:endParaRPr b="0" lang="ru-RU" sz="2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5" name=""/>
            <p:cNvSpPr/>
            <p:nvPr/>
          </p:nvSpPr>
          <p:spPr>
            <a:xfrm rot="15600">
              <a:off x="221760" y="4120920"/>
              <a:ext cx="1964520" cy="1254600"/>
            </a:xfrm>
            <a:prstGeom prst="roundRect">
              <a:avLst>
                <a:gd name="adj" fmla="val 10000"/>
              </a:avLst>
            </a:prstGeom>
            <a:blipFill rotWithShape="0">
              <a:blip r:embed="rId3"/>
              <a:srcRect/>
              <a:stretch/>
            </a:blipFill>
            <a:ln>
              <a:solidFill>
                <a:srgbClr val="ffffff"/>
              </a:solidFill>
            </a:ln>
          </p:spPr>
          <p:style>
            <a:lnRef idx="1"/>
            <a:fillRef idx="0"/>
            <a:effectRef idx="1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86" name="PlaceHolder 2"/>
          <p:cNvSpPr>
            <a:spLocks noGrp="1"/>
          </p:cNvSpPr>
          <p:nvPr>
            <p:ph type="sldNum" idx="43"/>
          </p:nvPr>
        </p:nvSpPr>
        <p:spPr>
          <a:xfrm>
            <a:off x="7119360" y="5256000"/>
            <a:ext cx="2266920" cy="30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Georgia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43997DE8-463C-4880-84BB-B15DC05E3A4E}" type="slidenum">
              <a:rPr b="0" lang="en-US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Georgia"/>
              </a:rPr>
              <a:t>1</a:t>
            </a:fld>
            <a:endParaRPr b="0" lang="ru-RU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93000" y="301680"/>
            <a:ext cx="8692560" cy="1094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04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Термический комфорт</a:t>
            </a:r>
            <a:br>
              <a:rPr sz="4400"/>
            </a:b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88" name="Схема 4"/>
          <p:cNvGrpSpPr/>
          <p:nvPr/>
        </p:nvGrpSpPr>
        <p:grpSpPr>
          <a:xfrm>
            <a:off x="454320" y="945720"/>
            <a:ext cx="9169200" cy="4436640"/>
            <a:chOff x="454320" y="945720"/>
            <a:chExt cx="9169200" cy="4436640"/>
          </a:xfrm>
        </p:grpSpPr>
        <p:sp>
          <p:nvSpPr>
            <p:cNvPr id="89" name=""/>
            <p:cNvSpPr/>
            <p:nvPr/>
          </p:nvSpPr>
          <p:spPr>
            <a:xfrm>
              <a:off x="454320" y="945720"/>
              <a:ext cx="9169200" cy="4436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0" name=""/>
            <p:cNvSpPr/>
            <p:nvPr/>
          </p:nvSpPr>
          <p:spPr>
            <a:xfrm>
              <a:off x="454320" y="945720"/>
              <a:ext cx="9169200" cy="10990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ddabaa"/>
                </a:gs>
                <a:gs pos="50000">
                  <a:srgbClr val="d69e9d"/>
                </a:gs>
                <a:gs pos="100000">
                  <a:srgbClr val="d38c8b"/>
                </a:gs>
              </a:gsLst>
              <a:lin ang="5400000"/>
            </a:gradFill>
            <a:ln w="0">
              <a:noFill/>
            </a:ln>
            <a:scene3d>
              <a:camera prst="orthographicFront"/>
              <a:lightRig dir="t" rig="flat"/>
            </a:scene3d>
            <a:sp3d prstMaterial="dkEdge">
              <a:bevelT w="8200" h="38100"/>
            </a:sp3d>
          </p:spPr>
          <p:style>
            <a:lnRef idx="0"/>
            <a:fillRef idx="0"/>
            <a:effectRef idx="1"/>
            <a:fontRef idx="minor"/>
          </p:style>
          <p:txBody>
            <a:bodyPr numCol="1" spcCol="1440" lIns="76320" rIns="76320" tIns="76320" bIns="76320" anchor="ctr">
              <a:noAutofit/>
            </a:bodyPr>
            <a:p>
              <a:pPr defTabSz="888840">
                <a:lnSpc>
                  <a:spcPct val="90000"/>
                </a:lnSpc>
                <a:spcAft>
                  <a:spcPts val="700"/>
                </a:spcAft>
                <a:tabLst>
                  <a:tab algn="l" pos="0"/>
                </a:tabLst>
              </a:pPr>
              <a:r>
                <a:rPr b="0" lang="ru-RU" sz="2000" strike="noStrike" u="none">
                  <a:solidFill>
                    <a:schemeClr val="dk1"/>
                  </a:solidFill>
                  <a:effectLst/>
                  <a:uFillTx/>
                  <a:latin typeface="Georgia"/>
                </a:rPr>
                <a:t>Условия комфортности климата базируются на понятии физиологического комфорта. Зона комфорта по метеорологическим условиям не стандартна для всех людей, она зависит от ряда условий (времени года, климатического пояса, возраста человека и так далее).</a:t>
              </a:r>
              <a:endPara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1" name=""/>
            <p:cNvSpPr/>
            <p:nvPr/>
          </p:nvSpPr>
          <p:spPr>
            <a:xfrm>
              <a:off x="454320" y="2058120"/>
              <a:ext cx="9169200" cy="10994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adaae"/>
                </a:gs>
                <a:gs pos="50000">
                  <a:srgbClr val="c0d3a1"/>
                </a:gs>
                <a:gs pos="100000">
                  <a:srgbClr val="b8d091"/>
                </a:gs>
              </a:gsLst>
              <a:lin ang="5400000"/>
            </a:gradFill>
            <a:ln w="0">
              <a:noFill/>
            </a:ln>
            <a:scene3d>
              <a:camera prst="orthographicFront"/>
              <a:lightRig dir="t" rig="flat"/>
            </a:scene3d>
            <a:sp3d prstMaterial="dkEdge">
              <a:bevelT w="8200" h="38100"/>
            </a:sp3d>
          </p:spPr>
          <p:style>
            <a:lnRef idx="0"/>
            <a:fillRef idx="0"/>
            <a:effectRef idx="1"/>
            <a:fontRef idx="minor"/>
          </p:style>
          <p:txBody>
            <a:bodyPr numCol="1" spcCol="1440" lIns="76320" rIns="76320" tIns="76320" bIns="76320" anchor="ctr">
              <a:noAutofit/>
            </a:bodyPr>
            <a:p>
              <a:pPr defTabSz="888840">
                <a:lnSpc>
                  <a:spcPct val="90000"/>
                </a:lnSpc>
                <a:spcAft>
                  <a:spcPts val="700"/>
                </a:spcAft>
                <a:tabLst>
                  <a:tab algn="l" pos="0"/>
                </a:tabLst>
              </a:pPr>
              <a:r>
                <a:rPr b="0" lang="ru-RU" sz="2000" strike="noStrike" u="none">
                  <a:solidFill>
                    <a:schemeClr val="dk1"/>
                  </a:solidFill>
                  <a:effectLst/>
                  <a:uFillTx/>
                  <a:latin typeface="Georgia"/>
                </a:rPr>
                <a:t>Термический комфорт – это состояние, в котором человек чувствует, что его тело находится в состоянии устойчивого теплового баланса.</a:t>
              </a:r>
              <a:endPara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2" name=""/>
            <p:cNvSpPr/>
            <p:nvPr/>
          </p:nvSpPr>
          <p:spPr>
            <a:xfrm>
              <a:off x="454320" y="3170880"/>
              <a:ext cx="9169200" cy="10990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cb1cc"/>
                </a:gs>
                <a:gs pos="50000">
                  <a:srgbClr val="b2a5c4"/>
                </a:gs>
                <a:gs pos="100000">
                  <a:srgbClr val="a696be"/>
                </a:gs>
              </a:gsLst>
              <a:lin ang="5400000"/>
            </a:gradFill>
            <a:ln w="0">
              <a:noFill/>
            </a:ln>
            <a:scene3d>
              <a:camera prst="orthographicFront"/>
              <a:lightRig dir="t" rig="flat"/>
            </a:scene3d>
            <a:sp3d prstMaterial="dkEdge">
              <a:bevelT w="8200" h="38100"/>
            </a:sp3d>
          </p:spPr>
          <p:style>
            <a:lnRef idx="0"/>
            <a:fillRef idx="0"/>
            <a:effectRef idx="1"/>
            <a:fontRef idx="minor"/>
          </p:style>
          <p:txBody>
            <a:bodyPr numCol="1" spcCol="1440" lIns="76320" rIns="76320" tIns="76320" bIns="76320" anchor="ctr">
              <a:noAutofit/>
            </a:bodyPr>
            <a:p>
              <a:pPr defTabSz="888840">
                <a:lnSpc>
                  <a:spcPct val="90000"/>
                </a:lnSpc>
                <a:spcAft>
                  <a:spcPts val="700"/>
                </a:spcAft>
                <a:tabLst>
                  <a:tab algn="l" pos="0"/>
                </a:tabLst>
              </a:pPr>
              <a:r>
                <a:rPr b="0" lang="ru-RU" sz="2000" strike="noStrike" u="none">
                  <a:solidFill>
                    <a:schemeClr val="dk1"/>
                  </a:solidFill>
                  <a:effectLst/>
                  <a:uFillTx/>
                  <a:latin typeface="Georgia"/>
                </a:rPr>
                <a:t>Оценка климатической комфортности имеет важное практическое значение: результаты расчетов необходимы для информирования населения о возможных неблагоприятных последствиях для здоровья от перегрева или от переохлаждения.</a:t>
              </a:r>
              <a:endPara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3" name=""/>
            <p:cNvSpPr/>
            <p:nvPr/>
          </p:nvSpPr>
          <p:spPr>
            <a:xfrm>
              <a:off x="454320" y="4282920"/>
              <a:ext cx="9169200" cy="10994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aad2e0"/>
                </a:gs>
                <a:gs pos="50000">
                  <a:srgbClr val="9ccada"/>
                </a:gs>
                <a:gs pos="100000">
                  <a:srgbClr val="8ac5d8"/>
                </a:gs>
              </a:gsLst>
              <a:lin ang="5400000"/>
            </a:gradFill>
            <a:ln w="0">
              <a:noFill/>
            </a:ln>
            <a:scene3d>
              <a:camera prst="orthographicFront"/>
              <a:lightRig dir="t" rig="flat"/>
            </a:scene3d>
            <a:sp3d prstMaterial="dkEdge">
              <a:bevelT w="8200" h="38100"/>
            </a:sp3d>
          </p:spPr>
          <p:style>
            <a:lnRef idx="0"/>
            <a:fillRef idx="0"/>
            <a:effectRef idx="1"/>
            <a:fontRef idx="minor"/>
          </p:style>
          <p:txBody>
            <a:bodyPr numCol="1" spcCol="1440" lIns="76320" rIns="76320" tIns="76320" bIns="76320" anchor="ctr">
              <a:noAutofit/>
            </a:bodyPr>
            <a:p>
              <a:pPr defTabSz="888840">
                <a:lnSpc>
                  <a:spcPct val="90000"/>
                </a:lnSpc>
                <a:spcAft>
                  <a:spcPts val="700"/>
                </a:spcAft>
                <a:tabLst>
                  <a:tab algn="l" pos="0"/>
                </a:tabLst>
              </a:pPr>
              <a:r>
                <a:rPr b="0" lang="ru-RU" sz="2000" strike="noStrike" u="none">
                  <a:solidFill>
                    <a:schemeClr val="dk1"/>
                  </a:solidFill>
                  <a:effectLst/>
                  <a:uFillTx/>
                  <a:latin typeface="Georgia"/>
                </a:rPr>
                <a:t>Для оценки тепловых комфортных условий используются биометеорологические индексы.</a:t>
              </a:r>
              <a:endPara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57932965-9A69-4DD0-A980-5484E414B660}" type="slidenum">
              <a:t>3</a:t>
            </a:fld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93000" y="301680"/>
            <a:ext cx="8692560" cy="1094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04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Волна тепла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95" name="Схема 5"/>
          <p:cNvGrpSpPr/>
          <p:nvPr/>
        </p:nvGrpSpPr>
        <p:grpSpPr>
          <a:xfrm>
            <a:off x="1526400" y="1048680"/>
            <a:ext cx="7025400" cy="4677840"/>
            <a:chOff x="1526400" y="1048680"/>
            <a:chExt cx="7025400" cy="4677840"/>
          </a:xfrm>
        </p:grpSpPr>
        <p:sp>
          <p:nvSpPr>
            <p:cNvPr id="96" name=""/>
            <p:cNvSpPr/>
            <p:nvPr/>
          </p:nvSpPr>
          <p:spPr>
            <a:xfrm>
              <a:off x="1526400" y="1048680"/>
              <a:ext cx="7025400" cy="4677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7" name=""/>
            <p:cNvSpPr/>
            <p:nvPr/>
          </p:nvSpPr>
          <p:spPr>
            <a:xfrm>
              <a:off x="1528920" y="1599840"/>
              <a:ext cx="3116880" cy="2325600"/>
            </a:xfrm>
            <a:prstGeom prst="round2SameRect">
              <a:avLst>
                <a:gd name="adj1" fmla="val 8000"/>
                <a:gd name="adj2" fmla="val 0"/>
              </a:avLst>
            </a:prstGeom>
            <a:solidFill>
              <a:schemeClr val="lt1">
                <a:alpha val="90000"/>
              </a:schemeClr>
            </a:solidFill>
            <a:ln>
              <a:solidFill>
                <a:srgbClr val="c0504d"/>
              </a:solidFill>
            </a:ln>
          </p:spPr>
          <p:style>
            <a:lnRef idx="1"/>
            <a:fillRef idx="0"/>
            <a:effectRef idx="0"/>
            <a:fontRef idx="minor"/>
          </p:style>
          <p:txBody>
            <a:bodyPr numCol="1" spcCol="1440" lIns="25560" rIns="25560" tIns="76320" bIns="25560" anchor="t">
              <a:noAutofit/>
            </a:bodyPr>
            <a:p>
              <a:pPr lvl="1" marL="228600" indent="-228600" algn="just" defTabSz="888840">
                <a:lnSpc>
                  <a:spcPct val="90000"/>
                </a:lnSpc>
                <a:spcAft>
                  <a:spcPts val="300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b="0" lang="ru-RU" sz="2000" strike="noStrike" u="none">
                  <a:solidFill>
                    <a:srgbClr val="000000"/>
                  </a:solidFill>
                  <a:effectLst/>
                  <a:uFillTx/>
                  <a:latin typeface="Georgia"/>
                </a:rPr>
                <a:t>Волна тепла - значительное потепление, связанное с адвекцией тёплой воздушной массы.</a:t>
              </a:r>
              <a:endPara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8" name=""/>
            <p:cNvSpPr/>
            <p:nvPr/>
          </p:nvSpPr>
          <p:spPr>
            <a:xfrm>
              <a:off x="1528920" y="3926880"/>
              <a:ext cx="3116880" cy="999360"/>
            </a:xfrm>
            <a:prstGeom prst="rect">
              <a:avLst/>
            </a:prstGeom>
            <a:gradFill rotWithShape="0">
              <a:gsLst>
                <a:gs pos="0">
                  <a:srgbClr val="ddabaa"/>
                </a:gs>
                <a:gs pos="50000">
                  <a:srgbClr val="d69e9d"/>
                </a:gs>
                <a:gs pos="100000">
                  <a:srgbClr val="d38c8b"/>
                </a:gs>
              </a:gsLst>
              <a:lin ang="5400000"/>
            </a:gradFill>
            <a:ln>
              <a:solidFill>
                <a:srgbClr val="c0504d"/>
              </a:solidFill>
            </a:ln>
          </p:spPr>
          <p:style>
            <a:lnRef idx="1"/>
            <a:fillRef idx="0"/>
            <a:effectRef idx="1"/>
            <a:fontRef idx="minor"/>
          </p:style>
          <p:txBody>
            <a:bodyPr numCol="1" spcCol="1440" lIns="118080" rIns="1154520" tIns="0" bIns="0" anchor="ctr">
              <a:noAutofit/>
            </a:bodyPr>
            <a:p>
              <a:pPr algn="ctr" defTabSz="1378080">
                <a:lnSpc>
                  <a:spcPct val="90000"/>
                </a:lnSpc>
                <a:spcAft>
                  <a:spcPts val="1086"/>
                </a:spcAft>
                <a:tabLst>
                  <a:tab algn="l" pos="0"/>
                </a:tabLst>
              </a:pPr>
              <a:r>
                <a:rPr b="0" lang="ru-RU" sz="3100" strike="noStrike" u="none">
                  <a:solidFill>
                    <a:schemeClr val="dk1"/>
                  </a:solidFill>
                  <a:effectLst/>
                  <a:uFillTx/>
                  <a:latin typeface="Georgia"/>
                </a:rPr>
                <a:t>В науке</a:t>
              </a:r>
              <a:endParaRPr b="0" lang="ru-RU" sz="31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9" name=""/>
            <p:cNvSpPr/>
            <p:nvPr/>
          </p:nvSpPr>
          <p:spPr>
            <a:xfrm>
              <a:off x="3813120" y="4085640"/>
              <a:ext cx="1090080" cy="1089720"/>
            </a:xfrm>
            <a:prstGeom prst="ellipse">
              <a:avLst/>
            </a:prstGeom>
            <a:blipFill rotWithShape="0">
              <a:blip r:embed="rId1"/>
              <a:srcRect/>
              <a:stretch/>
            </a:blipFill>
            <a:ln>
              <a:solidFill>
                <a:schemeClr val="accent2">
                  <a:tint val="40000"/>
                  <a:alpha val="90000"/>
                </a:schemeClr>
              </a:solidFill>
            </a:ln>
          </p:spPr>
          <p:style>
            <a:lnRef idx="1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0" name=""/>
            <p:cNvSpPr/>
            <p:nvPr/>
          </p:nvSpPr>
          <p:spPr>
            <a:xfrm>
              <a:off x="5175000" y="1599840"/>
              <a:ext cx="3116520" cy="2325600"/>
            </a:xfrm>
            <a:prstGeom prst="round2SameRect">
              <a:avLst>
                <a:gd name="adj1" fmla="val 8000"/>
                <a:gd name="adj2" fmla="val 0"/>
              </a:avLst>
            </a:prstGeom>
            <a:solidFill>
              <a:schemeClr val="lt1">
                <a:alpha val="90000"/>
              </a:schemeClr>
            </a:solidFill>
            <a:ln>
              <a:solidFill>
                <a:srgbClr val="9bbb59"/>
              </a:solidFill>
            </a:ln>
          </p:spPr>
          <p:style>
            <a:lnRef idx="1"/>
            <a:fillRef idx="0"/>
            <a:effectRef idx="0"/>
            <a:fontRef idx="minor"/>
          </p:style>
          <p:txBody>
            <a:bodyPr numCol="1" spcCol="1440" lIns="25560" rIns="25560" tIns="76320" bIns="25560" anchor="t">
              <a:noAutofit/>
            </a:bodyPr>
            <a:p>
              <a:pPr lvl="1" marL="228600" indent="-228600" algn="just" defTabSz="888840">
                <a:lnSpc>
                  <a:spcPct val="90000"/>
                </a:lnSpc>
                <a:spcAft>
                  <a:spcPts val="300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b="0" lang="ru-RU" sz="2000" strike="noStrike" u="none">
                  <a:solidFill>
                    <a:srgbClr val="000000"/>
                  </a:solidFill>
                  <a:effectLst/>
                  <a:uFillTx/>
                  <a:latin typeface="Georgia"/>
                </a:rPr>
                <a:t>Волна тепла - период, в который наблюдается чрезмерное напряжение терморегуляции организма, а также повышенный риск заболеваемости и смертности, особенно от заболеваний дыхательной и сердечно-сосудистой системы.</a:t>
              </a:r>
              <a:endPara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1" name=""/>
            <p:cNvSpPr/>
            <p:nvPr/>
          </p:nvSpPr>
          <p:spPr>
            <a:xfrm>
              <a:off x="5175000" y="3926880"/>
              <a:ext cx="3116520" cy="999360"/>
            </a:xfrm>
            <a:prstGeom prst="rect">
              <a:avLst/>
            </a:prstGeom>
            <a:gradFill rotWithShape="0">
              <a:gsLst>
                <a:gs pos="0">
                  <a:srgbClr val="cadaae"/>
                </a:gs>
                <a:gs pos="50000">
                  <a:srgbClr val="c0d3a1"/>
                </a:gs>
                <a:gs pos="100000">
                  <a:srgbClr val="b8d091"/>
                </a:gs>
              </a:gsLst>
              <a:lin ang="5400000"/>
            </a:gradFill>
            <a:ln>
              <a:solidFill>
                <a:srgbClr val="9bbb59"/>
              </a:solidFill>
            </a:ln>
          </p:spPr>
          <p:style>
            <a:lnRef idx="1"/>
            <a:fillRef idx="0"/>
            <a:effectRef idx="1"/>
            <a:fontRef idx="minor"/>
          </p:style>
          <p:txBody>
            <a:bodyPr numCol="1" spcCol="1440" lIns="118080" rIns="1154520" tIns="0" bIns="0" anchor="ctr">
              <a:noAutofit/>
            </a:bodyPr>
            <a:p>
              <a:pPr algn="ctr" defTabSz="1378080">
                <a:lnSpc>
                  <a:spcPct val="90000"/>
                </a:lnSpc>
                <a:spcAft>
                  <a:spcPts val="1086"/>
                </a:spcAft>
                <a:tabLst>
                  <a:tab algn="l" pos="0"/>
                </a:tabLst>
              </a:pPr>
              <a:r>
                <a:rPr b="0" lang="ru-RU" sz="3100" strike="noStrike" u="none">
                  <a:solidFill>
                    <a:schemeClr val="dk1"/>
                  </a:solidFill>
                  <a:effectLst/>
                  <a:uFillTx/>
                  <a:latin typeface="Georgia"/>
                </a:rPr>
                <a:t>С позиции здоровья человека</a:t>
              </a:r>
              <a:endParaRPr b="0" lang="ru-RU" sz="31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2" name=""/>
            <p:cNvSpPr/>
            <p:nvPr/>
          </p:nvSpPr>
          <p:spPr>
            <a:xfrm>
              <a:off x="7458840" y="4085640"/>
              <a:ext cx="1090080" cy="1089720"/>
            </a:xfrm>
            <a:prstGeom prst="ellipse">
              <a:avLst/>
            </a:prstGeom>
            <a:blipFill rotWithShape="0">
              <a:blip r:embed="rId2"/>
              <a:srcRect/>
              <a:stretch/>
            </a:blipFill>
            <a:ln>
              <a:solidFill>
                <a:schemeClr val="accent2">
                  <a:tint val="40000"/>
                  <a:alpha val="90000"/>
                </a:schemeClr>
              </a:solidFill>
            </a:ln>
          </p:spPr>
          <p:style>
            <a:lnRef idx="1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39777108-BD05-4F77-89AA-5C11B202A488}" type="slidenum">
              <a:t>4</a:t>
            </a:fld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Rectang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60" y="360"/>
            <a:ext cx="10076040" cy="5668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Georgia"/>
            </a:endParaRPr>
          </a:p>
        </p:txBody>
      </p:sp>
      <p:sp>
        <p:nvSpPr>
          <p:cNvPr id="104" name="Oval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4640" y="924840"/>
            <a:ext cx="3818160" cy="3818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Georgia"/>
            </a:endParaRPr>
          </a:p>
        </p:txBody>
      </p:sp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968040" y="1154520"/>
            <a:ext cx="2677680" cy="3359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04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rgbClr val="ffffff"/>
                </a:solidFill>
                <a:effectLst/>
                <a:uFillTx/>
                <a:latin typeface="Georgia"/>
              </a:rPr>
              <a:t>Критерий ВМО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" name="Arc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9809600">
            <a:off x="7178760" y="777960"/>
            <a:ext cx="2468880" cy="2469240"/>
          </a:xfrm>
          <a:prstGeom prst="arc">
            <a:avLst>
              <a:gd name="adj1" fmla="val 15817365"/>
              <a:gd name="adj2" fmla="val 1781380"/>
            </a:avLst>
          </a:prstGeom>
          <a:noFill/>
          <a:ln cap="rnd" w="127000">
            <a:solidFill>
              <a:srgbClr val="8064a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07" name="Ova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2040" y="3952800"/>
            <a:ext cx="450360" cy="45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439520" y="1261440"/>
            <a:ext cx="4575960" cy="3252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indent="0" algn="just" defTabSz="91404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Волной тепла называется превышение максимальной температуры в течение пяти последовательных дней и более на 5°С от средней максимальной величины за базовый период с 1961 по 1990 год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04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sldNum" idx="44"/>
          </p:nvPr>
        </p:nvSpPr>
        <p:spPr>
          <a:xfrm>
            <a:off x="7118640" y="5255280"/>
            <a:ext cx="2266560" cy="30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lstStyle>
            <a:lvl1pPr indent="0" algn="r" defTabSz="457200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Georgia"/>
              </a:defRPr>
            </a:lvl1pPr>
          </a:lstStyle>
          <a:p>
            <a:pPr indent="0" algn="r" defTabSz="457200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fld id="{1A5EB3B8-FBCE-4C92-8367-B10928216023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Georgia"/>
              </a:rPr>
              <a:t>5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60"/>
            <a:ext cx="10076040" cy="5668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Georgia"/>
            </a:endParaRPr>
          </a:p>
        </p:txBody>
      </p:sp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36400" y="460440"/>
            <a:ext cx="4282560" cy="138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04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ru-RU" sz="40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Вертикальное озеленение</a:t>
            </a:r>
            <a:endParaRPr b="0" lang="ru-RU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536400" y="1989360"/>
            <a:ext cx="4282560" cy="3076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228600" indent="-228600" algn="just" defTabSz="9140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effectLst/>
                <a:uFillTx/>
                <a:latin typeface="Georgia"/>
              </a:rPr>
              <a:t>Поскольку процессы урбанизации происходят очень стремительно, города превращаются в мегаполисы, а площади, занятые зелеными насаждениями, сокращаются до минимума. Проектировщики и архитекторы считают, что одним из решений является вертикальное озеленение фасадов (Лебедь, 2020).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just" defTabSz="91404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3" name="Рисунок 4" descr=""/>
          <p:cNvPicPr/>
          <p:nvPr/>
        </p:nvPicPr>
        <p:blipFill>
          <a:blip r:embed="rId1"/>
          <a:srcRect l="0" t="0" r="14292" b="0"/>
          <a:stretch/>
        </p:blipFill>
        <p:spPr>
          <a:xfrm rot="5400000">
            <a:off x="4763520" y="352080"/>
            <a:ext cx="5668560" cy="4961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4" name="PlaceHolder 3"/>
          <p:cNvSpPr>
            <a:spLocks noGrp="1"/>
          </p:cNvSpPr>
          <p:nvPr>
            <p:ph type="sldNum" idx="45"/>
          </p:nvPr>
        </p:nvSpPr>
        <p:spPr>
          <a:xfrm>
            <a:off x="8427240" y="5255280"/>
            <a:ext cx="958320" cy="300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lstStyle>
            <a:lvl1pPr indent="0" algn="r" defTabSz="457200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  <a:defRPr b="0" lang="ru-RU" sz="1200" strike="noStrike" u="none">
                <a:solidFill>
                  <a:srgbClr val="ffffff"/>
                </a:solidFill>
                <a:effectLst/>
                <a:uFillTx/>
                <a:latin typeface="Georgia"/>
              </a:defRPr>
            </a:lvl1pPr>
          </a:lstStyle>
          <a:p>
            <a:pPr indent="0" algn="r" defTabSz="457200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fld id="{5FE77BFB-D897-4682-90C4-5B9A6D6E43B5}" type="slidenum">
              <a:rPr b="0" lang="ru-RU" sz="1200" strike="noStrike" u="none">
                <a:solidFill>
                  <a:srgbClr val="ffffff"/>
                </a:solidFill>
                <a:effectLst/>
                <a:uFillTx/>
                <a:latin typeface="Georgia"/>
              </a:rPr>
              <a:t>6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"/>
          <p:cNvSpPr/>
          <p:nvPr/>
        </p:nvSpPr>
        <p:spPr>
          <a:xfrm>
            <a:off x="504000" y="227160"/>
            <a:ext cx="9072000" cy="94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ru-RU" sz="4400" strike="noStrike" u="none">
                <a:solidFill>
                  <a:srgbClr val="000000"/>
                </a:solidFill>
                <a:effectLst/>
                <a:uFillTx/>
                <a:latin typeface="Calibri"/>
                <a:ea typeface="Microsoft YaHei"/>
              </a:rPr>
              <a:t>Физическое загрязнение.Основные факторы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6" name=""/>
          <p:cNvSpPr/>
          <p:nvPr/>
        </p:nvSpPr>
        <p:spPr>
          <a:xfrm>
            <a:off x="504000" y="1323000"/>
            <a:ext cx="9072000" cy="374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80000"/>
              </a:lnSpc>
              <a:spcBef>
                <a:spcPts val="689"/>
              </a:spcBef>
              <a:spcAft>
                <a:spcPts val="11"/>
              </a:spcAft>
              <a:tabLst>
                <a:tab algn="l" pos="0"/>
              </a:tabLst>
            </a:pPr>
            <a:r>
              <a:rPr b="0" lang="ru-RU" sz="2700" strike="noStrike" u="none">
                <a:solidFill>
                  <a:srgbClr val="000000"/>
                </a:solidFill>
                <a:effectLst/>
                <a:uFillTx/>
                <a:latin typeface="Calibri"/>
                <a:ea typeface="Microsoft YaHei"/>
              </a:rPr>
              <a:t>  Шум - </a:t>
            </a: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Calibri"/>
                <a:ea typeface="Microsoft YaHei"/>
              </a:rPr>
              <a:t>Шум может служить источником раздражения в широких пределах уровня своего воздействия, а также может вызывать и такие отрицательные последствия для здоровья, как нарушение покоя и сна, стресс, повышенное кровяное давление и ишемическую болезнь сердца.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561"/>
              </a:spcBef>
              <a:spcAft>
                <a:spcPts val="11"/>
              </a:spcAft>
              <a:tabLst>
                <a:tab algn="l" pos="0"/>
              </a:tabLst>
            </a:pPr>
            <a:r>
              <a:rPr b="0" lang="ru-RU" sz="2700" strike="noStrike" u="none">
                <a:solidFill>
                  <a:srgbClr val="000000"/>
                </a:solidFill>
                <a:effectLst/>
                <a:uFillTx/>
                <a:latin typeface="Calibri"/>
                <a:ea typeface="Microsoft YaHei"/>
              </a:rPr>
              <a:t>Излучение - </a:t>
            </a:r>
            <a:r>
              <a:rPr b="0" lang="ru-RU" sz="2200" strike="noStrike" u="non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излучение радиоактивных соединений и материалов, продукцию, испускающую радиочастоты или ультрафиолетовое излучение (УФ). </a:t>
            </a:r>
            <a:endParaRPr b="0" lang="ru-RU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689"/>
              </a:spcBef>
              <a:spcAft>
                <a:spcPts val="11"/>
              </a:spcAft>
              <a:tabLst>
                <a:tab algn="l" pos="0"/>
              </a:tabLst>
            </a:pPr>
            <a:r>
              <a:rPr b="0" lang="ru-RU" sz="2700" strike="noStrike" u="none">
                <a:solidFill>
                  <a:srgbClr val="000000"/>
                </a:solidFill>
                <a:effectLst/>
                <a:uFillTx/>
                <a:latin typeface="Calibri"/>
                <a:ea typeface="Microsoft YaHei"/>
              </a:rPr>
              <a:t> </a:t>
            </a:r>
            <a:endParaRPr b="0" lang="ru-RU" sz="2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80000"/>
              </a:lnSpc>
              <a:spcBef>
                <a:spcPts val="689"/>
              </a:spcBef>
              <a:spcAft>
                <a:spcPts val="11"/>
              </a:spcAft>
              <a:tabLst>
                <a:tab algn="l" pos="0"/>
              </a:tabLst>
            </a:pPr>
            <a:r>
              <a:rPr b="0" lang="ru-RU" sz="2700" strike="noStrike" u="none">
                <a:solidFill>
                  <a:srgbClr val="000000"/>
                </a:solidFill>
                <a:effectLst/>
                <a:uFillTx/>
                <a:latin typeface="Calibri"/>
                <a:ea typeface="Microsoft YaHei"/>
              </a:rPr>
              <a:t>   </a:t>
            </a:r>
            <a:endParaRPr b="0" lang="ru-RU" sz="2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7" name=""/>
          <p:cNvSpPr/>
          <p:nvPr/>
        </p:nvSpPr>
        <p:spPr>
          <a:xfrm>
            <a:off x="396720" y="3256200"/>
            <a:ext cx="9627480" cy="342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2800" strike="noStrike" u="none">
                <a:solidFill>
                  <a:srgbClr val="000000"/>
                </a:solidFill>
                <a:effectLst/>
                <a:uFillTx/>
                <a:latin typeface="Calibri"/>
                <a:ea typeface="Microsoft YaHei"/>
              </a:rPr>
              <a:t>Твердые частицы</a:t>
            </a:r>
            <a:r>
              <a:rPr b="0" lang="ru-RU" sz="3000" strike="noStrike" u="none">
                <a:solidFill>
                  <a:srgbClr val="000000"/>
                </a:solidFill>
                <a:effectLst/>
                <a:uFillTx/>
                <a:latin typeface="Calibri"/>
                <a:ea typeface="Microsoft YaHei"/>
              </a:rPr>
              <a:t>- </a:t>
            </a: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Calibri"/>
                <a:ea typeface="Microsoft YaHei"/>
              </a:rPr>
              <a:t>основной фактор, вызывающий отрицательные последствия для здоровья - сами частицы как физические объекты (и их количество) или их химический состав (или же сочетание того и другого).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Calibri"/>
                <a:ea typeface="Microsoft YaHei"/>
              </a:rPr>
              <a:t> </a:t>
            </a:r>
            <a:r>
              <a:rPr b="0" lang="ru-RU" sz="2800" strike="noStrike" u="none">
                <a:solidFill>
                  <a:srgbClr val="000000"/>
                </a:solidFill>
                <a:effectLst/>
                <a:uFillTx/>
                <a:latin typeface="Calibri"/>
                <a:ea typeface="Microsoft YaHei"/>
              </a:rPr>
              <a:t>Вибрация, Электромагнитное излучение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tabLst>
                <a:tab algn="l" pos="0"/>
              </a:tabLst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Calibri"/>
                <a:ea typeface="Microsoft YaHei"/>
              </a:rPr>
              <a:t>Вклад шума в факторную нагрузку составляет    47,7%. Вибрационный фактор – 25 %, Электромагнитные поля частотой 50 Гц – 9%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tabLst>
                <a:tab algn="l" pos="0"/>
              </a:tabLst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Calibri"/>
                <a:ea typeface="Microsoft YaHei"/>
              </a:rPr>
              <a:t>Госдоклад о состоянии ОС в РФ, 2017 г. 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814"/>
              </a:spcBef>
              <a:spcAft>
                <a:spcPts val="11"/>
              </a:spcAft>
              <a:tabLst>
                <a:tab algn="l" pos="0"/>
              </a:tabLst>
            </a:pP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>
              <a:lnSpc>
                <a:spcPct val="100000"/>
              </a:lnSpc>
              <a:tabLst>
                <a:tab algn="l" pos="0"/>
              </a:tabLst>
            </a:pP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"/>
          <p:cNvSpPr/>
          <p:nvPr/>
        </p:nvSpPr>
        <p:spPr>
          <a:xfrm>
            <a:off x="504000" y="227160"/>
            <a:ext cx="9072000" cy="94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br>
              <a:rPr sz="2400"/>
            </a:br>
            <a:br>
              <a:rPr sz="2400"/>
            </a:br>
            <a:r>
              <a:rPr b="1" lang="ru-RU" sz="2400" strike="noStrike" u="none">
                <a:solidFill>
                  <a:srgbClr val="000000"/>
                </a:solidFill>
                <a:effectLst/>
                <a:uFillTx/>
                <a:latin typeface="Calibri"/>
                <a:ea typeface="Microsoft YaHei"/>
              </a:rPr>
              <a:t>Структура и динамика общего количества объектов, являющихся источниками физических факторов неионизирующей природы, выявленных на территории  РФ</a:t>
            </a:r>
            <a:br>
              <a:rPr sz="2400"/>
            </a:b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9" name="" descr=""/>
          <p:cNvPicPr/>
          <p:nvPr/>
        </p:nvPicPr>
        <p:blipFill>
          <a:blip r:embed="rId1"/>
          <a:stretch/>
        </p:blipFill>
        <p:spPr>
          <a:xfrm>
            <a:off x="-61560" y="1785960"/>
            <a:ext cx="10129320" cy="3726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"/>
          <p:cNvSpPr/>
          <p:nvPr/>
        </p:nvSpPr>
        <p:spPr>
          <a:xfrm>
            <a:off x="435600" y="0"/>
            <a:ext cx="9140400" cy="117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br>
              <a:rPr sz="2000"/>
            </a:br>
            <a:r>
              <a:rPr b="1" lang="ru-RU" sz="2400" strike="noStrike" u="none">
                <a:solidFill>
                  <a:srgbClr val="000000"/>
                </a:solidFill>
                <a:effectLst/>
                <a:uFillTx/>
                <a:latin typeface="Calibri"/>
                <a:ea typeface="Microsoft YaHei"/>
              </a:rPr>
              <a:t>Динамика значений удельного веса количества предприятий, воздействие которых по физическим факторам не соответствует санитарным нормам по физическим факторам, 2012-2017 гг.</a:t>
            </a:r>
            <a:br>
              <a:rPr sz="2400"/>
            </a:b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1" name="" descr=""/>
          <p:cNvPicPr/>
          <p:nvPr/>
        </p:nvPicPr>
        <p:blipFill>
          <a:blip r:embed="rId1"/>
          <a:stretch/>
        </p:blipFill>
        <p:spPr>
          <a:xfrm>
            <a:off x="0" y="1346400"/>
            <a:ext cx="9803520" cy="3988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  <a:solidFill>
          <a:schemeClr val="phClr"/>
        </a:soli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63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  <a:solidFill>
          <a:schemeClr val="phClr"/>
        </a:soli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63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Application>LibreOffice/25.2.5.2$Windows_X86_64 LibreOffice_project/03d19516eb2e1dd5d4ccd751a0d6f35f35e08022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2025-07-30T15:07:48Z</dcterms:created>
  <dc:creator/>
  <dc:description/>
  <dc:language>ru-RU</dc:language>
  <cp:lastModifiedBy/>
  <dcterms:modified xsi:type="dcterms:W3CDTF">2025-09-01T21:02:30Z</dcterms:modified>
  <cp:revision>7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