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10" r:id="rId1"/>
    <p:sldMasterId id="2147485822" r:id="rId2"/>
    <p:sldMasterId id="2147485834" r:id="rId3"/>
    <p:sldMasterId id="2147485846" r:id="rId4"/>
    <p:sldMasterId id="2147485858" r:id="rId5"/>
    <p:sldMasterId id="2147485870" r:id="rId6"/>
    <p:sldMasterId id="2147485882" r:id="rId7"/>
    <p:sldMasterId id="2147485912" r:id="rId8"/>
    <p:sldMasterId id="2147485924" r:id="rId9"/>
  </p:sldMasterIdLst>
  <p:notesMasterIdLst>
    <p:notesMasterId r:id="rId36"/>
  </p:notesMasterIdLst>
  <p:handoutMasterIdLst>
    <p:handoutMasterId r:id="rId37"/>
  </p:handoutMasterIdLst>
  <p:sldIdLst>
    <p:sldId id="409" r:id="rId10"/>
    <p:sldId id="752" r:id="rId11"/>
    <p:sldId id="695" r:id="rId12"/>
    <p:sldId id="696" r:id="rId13"/>
    <p:sldId id="705" r:id="rId14"/>
    <p:sldId id="694" r:id="rId15"/>
    <p:sldId id="702" r:id="rId16"/>
    <p:sldId id="701" r:id="rId17"/>
    <p:sldId id="711" r:id="rId18"/>
    <p:sldId id="697" r:id="rId19"/>
    <p:sldId id="698" r:id="rId20"/>
    <p:sldId id="751" r:id="rId21"/>
    <p:sldId id="634" r:id="rId22"/>
    <p:sldId id="691" r:id="rId23"/>
    <p:sldId id="716" r:id="rId24"/>
    <p:sldId id="636" r:id="rId25"/>
    <p:sldId id="714" r:id="rId26"/>
    <p:sldId id="712" r:id="rId27"/>
    <p:sldId id="739" r:id="rId28"/>
    <p:sldId id="740" r:id="rId29"/>
    <p:sldId id="732" r:id="rId30"/>
    <p:sldId id="735" r:id="rId31"/>
    <p:sldId id="737" r:id="rId32"/>
    <p:sldId id="753" r:id="rId33"/>
    <p:sldId id="418" r:id="rId34"/>
    <p:sldId id="75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D1E6B5"/>
    <a:srgbClr val="000066"/>
    <a:srgbClr val="CCFFCC"/>
    <a:srgbClr val="CCFF99"/>
    <a:srgbClr val="99FF99"/>
    <a:srgbClr val="99FF66"/>
    <a:srgbClr val="A51316"/>
    <a:srgbClr val="D6009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178" autoAdjust="0"/>
  </p:normalViewPr>
  <p:slideViewPr>
    <p:cSldViewPr>
      <p:cViewPr varScale="1">
        <p:scale>
          <a:sx n="100" d="100"/>
          <a:sy n="100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0446DE07-4C4A-4267-B7AD-CCF3EDDD0C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440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/>
              <a:t>Образец текста</a:t>
            </a:r>
          </a:p>
          <a:p>
            <a:pPr lvl="1"/>
            <a:r>
              <a:rPr lang="en-US" altLang="ru-RU" noProof="0"/>
              <a:t>Второй уровень</a:t>
            </a:r>
          </a:p>
          <a:p>
            <a:pPr lvl="2"/>
            <a:r>
              <a:rPr lang="en-US" altLang="ru-RU" noProof="0"/>
              <a:t>Третий уровень</a:t>
            </a:r>
          </a:p>
          <a:p>
            <a:pPr lvl="3"/>
            <a:r>
              <a:rPr lang="en-US" altLang="ru-RU" noProof="0"/>
              <a:t>Четвертый уровень</a:t>
            </a:r>
          </a:p>
          <a:p>
            <a:pPr lvl="4"/>
            <a:r>
              <a:rPr lang="en-US" altLang="ru-RU" noProof="0"/>
              <a:t>Пятый уровень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85E1493-07A7-4DF4-90B4-F6B014BF51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353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3F8F58-5DFE-457A-9D2C-E0A3E1EA85A2}" type="slidenum">
              <a:rPr lang="en-GB" altLang="ru-RU" smtClean="0"/>
              <a:pPr>
                <a:spcBef>
                  <a:spcPct val="0"/>
                </a:spcBef>
              </a:pPr>
              <a:t>5</a:t>
            </a:fld>
            <a:endParaRPr lang="en-GB" alt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7B757-BD72-41D9-8009-76C447A879DC}" type="slidenum">
              <a:rPr lang="en-GB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9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756512-3949-42F2-B480-B76CAF8D093B}" type="slidenum">
              <a:rPr lang="en-GB" altLang="ru-RU" smtClean="0"/>
              <a:pPr>
                <a:spcBef>
                  <a:spcPct val="0"/>
                </a:spcBef>
              </a:pPr>
              <a:t>9</a:t>
            </a:fld>
            <a:endParaRPr lang="en-GB" alt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4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24075" y="754063"/>
            <a:ext cx="2549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401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2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24075" y="754063"/>
            <a:ext cx="2549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401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1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A590A7-208C-4CC5-BFF1-47523F285B2D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9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BAABA-D37D-4EFF-A3E9-0AF0219058A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1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4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5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1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4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9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0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45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6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54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6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13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6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5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36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8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9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8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36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96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75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79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7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32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0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40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1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1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55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67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22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59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9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23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74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3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67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81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7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92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8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89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61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85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23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68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48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96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88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84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989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76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44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2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7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2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1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5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956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2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16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42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97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38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223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471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698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152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331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494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42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67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609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64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060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730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450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23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3B8-0F52-4487-8B69-D17C2C046D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0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08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04-C2FE-49BB-86C4-71D2D7424E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055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E2D5-BC6A-44C3-964A-9AC75C42B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377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40D-A2F8-4029-9E5D-1694F385AC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371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28C-B40C-48E8-A1F1-593CAB86C1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5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D368-7B57-461F-9AF7-F91E1DF468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488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B653-607B-47E8-A339-70F3237242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251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525-42B7-4F95-8201-78439E1803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46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0E87-01AD-46A8-9CA2-FF211CF7C1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34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C701-923C-4B1C-BF53-51D81C6D8B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6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46C-2AAC-45A4-A0C5-041B88DD44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9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1" r:id="rId1"/>
    <p:sldLayoutId id="2147485812" r:id="rId2"/>
    <p:sldLayoutId id="2147485813" r:id="rId3"/>
    <p:sldLayoutId id="2147485814" r:id="rId4"/>
    <p:sldLayoutId id="2147485815" r:id="rId5"/>
    <p:sldLayoutId id="2147485816" r:id="rId6"/>
    <p:sldLayoutId id="2147485817" r:id="rId7"/>
    <p:sldLayoutId id="2147485818" r:id="rId8"/>
    <p:sldLayoutId id="2147485819" r:id="rId9"/>
    <p:sldLayoutId id="2147485820" r:id="rId10"/>
    <p:sldLayoutId id="21474858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3" r:id="rId1"/>
    <p:sldLayoutId id="2147485824" r:id="rId2"/>
    <p:sldLayoutId id="2147485825" r:id="rId3"/>
    <p:sldLayoutId id="2147485826" r:id="rId4"/>
    <p:sldLayoutId id="2147485827" r:id="rId5"/>
    <p:sldLayoutId id="2147485828" r:id="rId6"/>
    <p:sldLayoutId id="2147485829" r:id="rId7"/>
    <p:sldLayoutId id="2147485830" r:id="rId8"/>
    <p:sldLayoutId id="2147485831" r:id="rId9"/>
    <p:sldLayoutId id="2147485832" r:id="rId10"/>
    <p:sldLayoutId id="21474858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5" r:id="rId1"/>
    <p:sldLayoutId id="2147485836" r:id="rId2"/>
    <p:sldLayoutId id="2147485837" r:id="rId3"/>
    <p:sldLayoutId id="2147485838" r:id="rId4"/>
    <p:sldLayoutId id="2147485839" r:id="rId5"/>
    <p:sldLayoutId id="2147485840" r:id="rId6"/>
    <p:sldLayoutId id="2147485841" r:id="rId7"/>
    <p:sldLayoutId id="2147485842" r:id="rId8"/>
    <p:sldLayoutId id="2147485843" r:id="rId9"/>
    <p:sldLayoutId id="2147485844" r:id="rId10"/>
    <p:sldLayoutId id="21474858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7" r:id="rId1"/>
    <p:sldLayoutId id="2147485848" r:id="rId2"/>
    <p:sldLayoutId id="2147485849" r:id="rId3"/>
    <p:sldLayoutId id="2147485850" r:id="rId4"/>
    <p:sldLayoutId id="2147485851" r:id="rId5"/>
    <p:sldLayoutId id="2147485852" r:id="rId6"/>
    <p:sldLayoutId id="2147485853" r:id="rId7"/>
    <p:sldLayoutId id="2147485854" r:id="rId8"/>
    <p:sldLayoutId id="2147485855" r:id="rId9"/>
    <p:sldLayoutId id="2147485856" r:id="rId10"/>
    <p:sldLayoutId id="21474858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7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9" r:id="rId1"/>
    <p:sldLayoutId id="2147485860" r:id="rId2"/>
    <p:sldLayoutId id="2147485861" r:id="rId3"/>
    <p:sldLayoutId id="2147485862" r:id="rId4"/>
    <p:sldLayoutId id="2147485863" r:id="rId5"/>
    <p:sldLayoutId id="2147485864" r:id="rId6"/>
    <p:sldLayoutId id="2147485865" r:id="rId7"/>
    <p:sldLayoutId id="2147485866" r:id="rId8"/>
    <p:sldLayoutId id="2147485867" r:id="rId9"/>
    <p:sldLayoutId id="2147485868" r:id="rId10"/>
    <p:sldLayoutId id="21474858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1" r:id="rId1"/>
    <p:sldLayoutId id="2147485872" r:id="rId2"/>
    <p:sldLayoutId id="2147485873" r:id="rId3"/>
    <p:sldLayoutId id="2147485874" r:id="rId4"/>
    <p:sldLayoutId id="2147485875" r:id="rId5"/>
    <p:sldLayoutId id="2147485876" r:id="rId6"/>
    <p:sldLayoutId id="2147485877" r:id="rId7"/>
    <p:sldLayoutId id="2147485878" r:id="rId8"/>
    <p:sldLayoutId id="2147485879" r:id="rId9"/>
    <p:sldLayoutId id="2147485880" r:id="rId10"/>
    <p:sldLayoutId id="21474858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3" r:id="rId1"/>
    <p:sldLayoutId id="2147485884" r:id="rId2"/>
    <p:sldLayoutId id="2147485885" r:id="rId3"/>
    <p:sldLayoutId id="2147485886" r:id="rId4"/>
    <p:sldLayoutId id="2147485887" r:id="rId5"/>
    <p:sldLayoutId id="2147485888" r:id="rId6"/>
    <p:sldLayoutId id="2147485889" r:id="rId7"/>
    <p:sldLayoutId id="2147485890" r:id="rId8"/>
    <p:sldLayoutId id="2147485891" r:id="rId9"/>
    <p:sldLayoutId id="2147485892" r:id="rId10"/>
    <p:sldLayoutId id="21474858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4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14" r:id="rId2"/>
    <p:sldLayoutId id="2147485915" r:id="rId3"/>
    <p:sldLayoutId id="2147485916" r:id="rId4"/>
    <p:sldLayoutId id="2147485917" r:id="rId5"/>
    <p:sldLayoutId id="2147485918" r:id="rId6"/>
    <p:sldLayoutId id="2147485919" r:id="rId7"/>
    <p:sldLayoutId id="2147485920" r:id="rId8"/>
    <p:sldLayoutId id="2147485921" r:id="rId9"/>
    <p:sldLayoutId id="2147485922" r:id="rId10"/>
    <p:sldLayoutId id="21474859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70873C-EF4C-4013-B685-CA0A344D8834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3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roleva@cs.msu.s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255713" y="1720850"/>
            <a:ext cx="6340623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2060"/>
                </a:solidFill>
              </a:rPr>
              <a:t>Биологическое разнообразие как феномен природы и область заботы человека: </a:t>
            </a:r>
            <a:r>
              <a:rPr lang="ru-RU" altLang="ru-RU" i="1" dirty="0">
                <a:solidFill>
                  <a:srgbClr val="002060"/>
                </a:solidFill>
              </a:rPr>
              <a:t>географические аспекты</a:t>
            </a:r>
            <a:endParaRPr lang="ru-RU" alt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0" y="9525"/>
            <a:ext cx="9278938" cy="6848475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50"/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7504" y="188640"/>
            <a:ext cx="9018742" cy="15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 dirty="0"/>
              <a:t>Летняя</a:t>
            </a:r>
            <a:r>
              <a:rPr lang="en-US" sz="2400" dirty="0"/>
              <a:t> </a:t>
            </a:r>
            <a:r>
              <a:rPr lang="ru-RU" sz="2400" dirty="0"/>
              <a:t>школа учителей географии </a:t>
            </a:r>
          </a:p>
          <a:p>
            <a:pPr algn="ctr">
              <a:buNone/>
            </a:pPr>
            <a:r>
              <a:rPr lang="ru-RU" sz="2400" i="1" dirty="0">
                <a:solidFill>
                  <a:srgbClr val="002060"/>
                </a:solidFill>
              </a:rPr>
              <a:t>Национальный проект «Экологическое благополучие»: роль географии в решении экологических проблем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3226336" y="4149080"/>
            <a:ext cx="2497791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Елена Григорьевна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кафедра биогеографии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50" dirty="0">
              <a:solidFill>
                <a:schemeClr val="accent2"/>
              </a:solidFill>
            </a:endParaRPr>
          </a:p>
        </p:txBody>
      </p:sp>
      <p:sp>
        <p:nvSpPr>
          <p:cNvPr id="16391" name="TextBox 3"/>
          <p:cNvSpPr txBox="1">
            <a:spLocks noChangeArrowheads="1"/>
          </p:cNvSpPr>
          <p:nvPr/>
        </p:nvSpPr>
        <p:spPr bwMode="auto">
          <a:xfrm>
            <a:off x="3298345" y="5229200"/>
            <a:ext cx="22521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koroleva@cs.msu.ru</a:t>
            </a:r>
            <a:r>
              <a:rPr lang="en-US" altLang="ru-RU" sz="1200" dirty="0">
                <a:latin typeface="Arial" panose="020B0604020202020204" pitchFamily="34" charset="0"/>
              </a:rPr>
              <a:t> </a:t>
            </a:r>
            <a:endParaRPr lang="ru-RU" altLang="ru-RU" sz="12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5489"/>
            <a:ext cx="2551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«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57C51-1581-47B7-BFA7-51CACEEC05F6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150393" y="3429000"/>
            <a:ext cx="65630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В 1992 году в Рио-де-Жанейро принята Международная глобальная стратегия сохранения биоразнообразия, целью которой стала ликвидация условий исчезновения видов. Конвенция о биологическом разнообразии</a:t>
            </a:r>
            <a:endParaRPr lang="ru-RU" sz="240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23528" y="908720"/>
            <a:ext cx="83632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Понятие </a:t>
            </a:r>
            <a:r>
              <a:rPr lang="ru-RU" altLang="ru-RU" sz="2400" i="1" dirty="0">
                <a:solidFill>
                  <a:srgbClr val="000066"/>
                </a:solidFill>
              </a:rPr>
              <a:t>биоразнообразие</a:t>
            </a:r>
            <a:r>
              <a:rPr lang="ru-RU" altLang="ru-RU" sz="2400" i="1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получило широкое распространение после Стокгольмской конференции ООН по окружающей среде 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(1972 г.).Охрана живой природы должна стать приоритетной при любой деятельности человека на Земле</a:t>
            </a: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0" y="1"/>
            <a:ext cx="9036050" cy="6669088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7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036495" cy="7317431"/>
          </a:xfrm>
          <a:noFill/>
          <a:ln w="38100">
            <a:noFill/>
          </a:ln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план в области сохранения и устойчивого использования биоразнообразия</a:t>
            </a:r>
            <a:endParaRPr lang="ru-RU" sz="2400" b="1" i="0" u="none" strike="noStrike" baseline="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EF35B-6EF3-10D5-B0FD-462967AB70AB}"/>
              </a:ext>
            </a:extLst>
          </p:cNvPr>
          <p:cNvSpPr txBox="1"/>
          <p:nvPr/>
        </p:nvSpPr>
        <p:spPr>
          <a:xfrm>
            <a:off x="395536" y="191683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595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</a:t>
            </a: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Ведение борьбы с основными причинами и косвенными механизмами утраты биоразнообразия;</a:t>
            </a:r>
          </a:p>
          <a:p>
            <a:pPr marL="0" marR="940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2. Снижение нагрузок и прямых факторов воздействия на биоразнообразие;</a:t>
            </a:r>
          </a:p>
          <a:p>
            <a:pPr marL="0" marR="587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3. Охрана экосистем, видов и генетического разнообразия;</a:t>
            </a:r>
          </a:p>
          <a:p>
            <a:pPr marL="0" marR="2550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4. Увеличение объема выгод, приносимых биоразнообразием и экосистемными услугами;</a:t>
            </a:r>
          </a:p>
          <a:p>
            <a:pPr marL="0" marR="390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5. Средства активизации осуществления всех других целей в рамках Стратегического плана</a:t>
            </a:r>
            <a:endParaRPr kumimoji="0" lang="ru-RU" altLang="ru-RU" sz="2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9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AD146-8829-4D52-8638-839C913C10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67544" y="1412776"/>
            <a:ext cx="8136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</a:t>
            </a:r>
            <a: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География биоразнообразия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0"/>
            <a:ext cx="9036050" cy="6742113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23528" y="1876091"/>
            <a:ext cx="8352928" cy="18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lvl="0" defTabSz="6858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4725591" algn="l"/>
              </a:tabLst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Объекты изучения:</a:t>
            </a:r>
            <a:r>
              <a:rPr kumimoji="0" lang="en-GB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растения, позвоночные и беспозвоночные животные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Tx/>
              <a:buNone/>
              <a:tabLst/>
            </a:pPr>
            <a:endParaRPr lang="ru-RU" sz="2400" i="1" dirty="0">
              <a:solidFill>
                <a:srgbClr val="800000"/>
              </a:solidFill>
              <a:latin typeface="Arial"/>
              <a:cs typeface="Arial" charset="0"/>
            </a:endParaRPr>
          </a:p>
          <a:p>
            <a:pPr lvl="0" indent="171450" defTabSz="6858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  <a:tabLst>
                <a:tab pos="4725591" algn="l"/>
              </a:tabLst>
            </a:pPr>
            <a:endParaRPr lang="ru-RU" sz="1500" dirty="0">
              <a:solidFill>
                <a:srgbClr val="000099"/>
              </a:solidFill>
              <a:latin typeface="Arial"/>
              <a:cs typeface="Arial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altLang="ru-RU" sz="28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7950" y="188913"/>
            <a:ext cx="8928100" cy="655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7" name="Picture 2" descr="сканирование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/>
          <a:stretch>
            <a:fillRect/>
          </a:stretch>
        </p:blipFill>
        <p:spPr bwMode="auto">
          <a:xfrm>
            <a:off x="270077" y="2865314"/>
            <a:ext cx="3972222" cy="283364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4895809"/>
            <a:ext cx="440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altLang="ru-RU" sz="1800" dirty="0">
                <a:solidFill>
                  <a:srgbClr val="000066"/>
                </a:solidFill>
              </a:rPr>
              <a:t>Разнообразие сосудистых растений</a:t>
            </a:r>
          </a:p>
        </p:txBody>
      </p:sp>
      <p:pic>
        <p:nvPicPr>
          <p:cNvPr id="9" name="Picture 2" descr="сканирование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/>
          <a:stretch>
            <a:fillRect/>
          </a:stretch>
        </p:blipFill>
        <p:spPr bwMode="auto">
          <a:xfrm>
            <a:off x="4511774" y="2872238"/>
            <a:ext cx="3986534" cy="284240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2935" y="4886718"/>
            <a:ext cx="4373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Разнообразие наземных животных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50" y="188913"/>
            <a:ext cx="8928100" cy="461665"/>
          </a:xfrm>
          <a:prstGeom prst="rect">
            <a:avLst/>
          </a:prstGeom>
          <a:solidFill>
            <a:srgbClr val="FFCC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География биоразнообразия</a:t>
            </a: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21756"/>
            <a:ext cx="8654518" cy="87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buClr>
                <a:srgbClr val="000066"/>
              </a:buClr>
              <a:defRPr/>
            </a:pPr>
            <a:r>
              <a:rPr lang="ru-RU" altLang="ru-RU" sz="1800" dirty="0">
                <a:solidFill>
                  <a:srgbClr val="000000"/>
                </a:solidFill>
                <a:latin typeface="Verdana" panose="020B0604030504040204" pitchFamily="34" charset="0"/>
              </a:rPr>
              <a:t>оформилась в самостоятельный раздел рамках международной программы 1989-1997 гг.</a:t>
            </a:r>
            <a:endParaRPr lang="ru-RU" altLang="ru-RU" sz="1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08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5F91B12-5874-41D2-980C-9AD04C514367}" type="slidenum">
              <a:rPr lang="en-US" altLang="ru-RU" sz="1200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14</a:t>
            </a:fld>
            <a:endParaRPr lang="en-US" altLang="ru-RU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68313" y="-6958013"/>
            <a:ext cx="90725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Однако высокая концентрация населения – это лишь внешнее проявление процесса урбанизации. Ее сопровождают многие глобальные эколо-гические проблемы: нарушение биогеохимических циклов, климата, утрата биоразнообразия, био-логические инвазии и пр. Из этого следует особая значимость городов в формировании условий жизни не только для большей части человечества, но и для всех живых существ на планете. Стреми-тельное распространение городских экосистем на планете можно рассматривать как качественно новый этап развития жизни на Земле. Хотя долгое время городская среда считалась недостойной на-учных исследований в силу своей “искусственности”, сейчас ученые рассматривают города как естественные лаборатории, где можно и нужно решать не только прикладные сугубо градострои-тельные, но и фундаментальные экологические задачи. В начале 1990-х гг. городская экология при-обрела статус самостоятельной науки. В России на актуальность проблем городской экологии уче-ные обратили внимание еще в 60–70-е годы XX века, но до сих пор ею занимаются лишь единичные исследователи</a:t>
            </a:r>
            <a:r>
              <a:rPr lang="ru-RU" altLang="ru-RU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450" y="3573463"/>
            <a:ext cx="58324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spc="3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spc="3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pc="1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389" y="178172"/>
            <a:ext cx="8219259" cy="2624381"/>
          </a:xfrm>
          <a:prstGeom prst="roundRect">
            <a:avLst>
              <a:gd name="adj" fmla="val 23213"/>
            </a:avLst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9263" eaLnBrk="1" hangingPunct="1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400" i="1" dirty="0">
                <a:latin typeface="Verdana" panose="020B0604030504040204" pitchFamily="34" charset="0"/>
                <a:ea typeface="Verdana" panose="020B0604030504040204" pitchFamily="34" charset="0"/>
              </a:rPr>
              <a:t>В изучении  биоразнообразия очень важно определение и выявление очагов видового разнообразия</a:t>
            </a:r>
            <a:endParaRPr lang="en-GB" altLang="ru-RU" sz="2400" i="1" kern="0" dirty="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6777" y="2970969"/>
            <a:ext cx="8332458" cy="1536516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9263" eaLnBrk="1" hangingPunct="1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32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 задача географическая </a:t>
            </a:r>
            <a:endParaRPr lang="ru-RU" altLang="ru-RU" sz="3200" i="1" kern="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977" y="4902954"/>
            <a:ext cx="8219258" cy="1776874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 dirty="0">
                <a:latin typeface="Verdana" panose="020B0604030504040204" pitchFamily="34" charset="0"/>
                <a:ea typeface="Verdana" panose="020B0604030504040204" pitchFamily="34" charset="0"/>
              </a:rPr>
              <a:t>Она заключается в оценке величины разнообразия, ранга географических выделов, выявлении и картографировании центров разнообразия</a:t>
            </a:r>
            <a:endParaRPr lang="en-GB" altLang="ru-RU" sz="2400" i="1" kern="0" dirty="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4282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B84DFA-901B-4598-8DD7-0CD7B387DB3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2"/>
          <a:stretch>
            <a:fillRect/>
          </a:stretch>
        </p:blipFill>
        <p:spPr bwMode="auto">
          <a:xfrm>
            <a:off x="179388" y="1412875"/>
            <a:ext cx="87487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00066"/>
                </a:solidFill>
                <a:cs typeface="Arial" panose="020B0604020202020204" pitchFamily="34" charset="0"/>
              </a:rPr>
              <a:t>Шесть основных центров</a:t>
            </a:r>
            <a:r>
              <a:rPr lang="en-US" altLang="ru-RU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000066"/>
                </a:solidFill>
                <a:cs typeface="Arial" panose="020B0604020202020204" pitchFamily="34" charset="0"/>
              </a:rPr>
              <a:t>таксономического разнообразия</a:t>
            </a:r>
            <a:r>
              <a:rPr lang="ru-RU" altLang="ru-RU" sz="2400" b="1" dirty="0">
                <a:solidFill>
                  <a:srgbClr val="000066"/>
                </a:solidFill>
                <a:cs typeface="Arial" panose="020B0604020202020204" pitchFamily="34" charset="0"/>
              </a:rPr>
              <a:t>  </a:t>
            </a:r>
            <a:r>
              <a:rPr lang="ru-RU" altLang="ru-RU" sz="1800" b="1" i="1" dirty="0">
                <a:solidFill>
                  <a:srgbClr val="000066"/>
                </a:solidFill>
                <a:cs typeface="Arial" panose="020B0604020202020204" pitchFamily="34" charset="0"/>
              </a:rPr>
              <a:t>(</a:t>
            </a:r>
            <a:r>
              <a:rPr lang="ru-RU" altLang="ru-RU" sz="1800" b="1" i="1" dirty="0">
                <a:cs typeface="Arial" panose="020B0604020202020204" pitchFamily="34" charset="0"/>
              </a:rPr>
              <a:t>с максимальным видовым разнообразием, большинство из которых расположено в горных районах)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3643313"/>
            <a:ext cx="1928812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err="1">
                <a:cs typeface="Arial" pitchFamily="34" charset="0"/>
              </a:rPr>
              <a:t>Чоко</a:t>
            </a:r>
            <a:r>
              <a:rPr lang="ru-RU" sz="1400" i="1" dirty="0">
                <a:cs typeface="Arial" pitchFamily="34" charset="0"/>
              </a:rPr>
              <a:t> (Коста-Рика</a:t>
            </a:r>
            <a:r>
              <a:rPr lang="ru-RU" sz="1400" b="1" dirty="0">
                <a:cs typeface="Arial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88" y="4929188"/>
            <a:ext cx="1928812" cy="42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cs typeface="Arial" pitchFamily="34" charset="0"/>
              </a:rPr>
              <a:t>Тропические восточные Анды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88" y="4357688"/>
            <a:ext cx="2071687" cy="42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cs typeface="Arial" pitchFamily="34" charset="0"/>
              </a:rPr>
              <a:t>Атлантическое побережье Бразилии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0" y="2714625"/>
            <a:ext cx="1928813" cy="42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cs typeface="Arial" pitchFamily="34" charset="0"/>
              </a:rPr>
              <a:t>Восточные Гималаи (район </a:t>
            </a:r>
            <a:r>
              <a:rPr lang="ru-RU" sz="1400" i="1" dirty="0" err="1">
                <a:cs typeface="Arial" pitchFamily="34" charset="0"/>
              </a:rPr>
              <a:t>Юньнань</a:t>
            </a:r>
            <a:r>
              <a:rPr lang="ru-RU" sz="1400" b="1" dirty="0">
                <a:cs typeface="Arial" pitchFamily="34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43688" y="4143375"/>
            <a:ext cx="185737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cs typeface="Arial" pitchFamily="34" charset="0"/>
              </a:rPr>
              <a:t>Северное Борнео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50" y="3786188"/>
            <a:ext cx="1928813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err="1">
                <a:cs typeface="Arial" pitchFamily="34" charset="0"/>
              </a:rPr>
              <a:t>Папуа-Новая</a:t>
            </a:r>
            <a:r>
              <a:rPr lang="ru-RU" sz="1400" i="1" dirty="0">
                <a:cs typeface="Arial" pitchFamily="34" charset="0"/>
              </a:rPr>
              <a:t> Гвинея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107950" y="231775"/>
            <a:ext cx="8928100" cy="6510338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0315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83568" y="260648"/>
            <a:ext cx="819299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lvl="0" defTabSz="6858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GB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Lucida Sans Unicode" panose="020B0602030504020204" pitchFamily="34" charset="0"/>
              </a:rPr>
              <a:t>«</a:t>
            </a:r>
            <a:r>
              <a:rPr lang="ru-RU" altLang="ru-RU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Горячие» точки биоразнообразия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7950" y="188913"/>
            <a:ext cx="8928100" cy="6553200"/>
          </a:xfrm>
          <a:prstGeom prst="rect">
            <a:avLst/>
          </a:prstGeom>
          <a:noFill/>
          <a:ln w="7632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1" name="Picture 2" descr="http://nature-time.ru/wp-content/uploads/2014/07/Ka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36680"/>
            <a:ext cx="5111832" cy="352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892490"/>
            <a:ext cx="8553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ru-RU" sz="18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dirty="0">
                <a:latin typeface="+mj-lt"/>
                <a:cs typeface="Calibri" panose="020F0502020204030204" pitchFamily="34" charset="0"/>
              </a:rPr>
              <a:t>регионы, которые обладают наибольшим биоразнообразием (по меньшей мере 1500 эндемичных видов) и находятся под угрозой исчезновения (утрата по меньшей мере 70 % естественной растительности</a:t>
            </a:r>
            <a:r>
              <a:rPr lang="ru-RU" sz="18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8513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7AFDAB-0D41-497D-9C86-41C0303D927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84976" cy="403187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sz="2000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Концепция «горячих» точек биоразнообразия была предложена Норманом Майерсом (</a:t>
            </a:r>
            <a:r>
              <a:rPr lang="ru-RU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Norman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Myers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) в его публикациях в журнале «Эколог» (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ru-RU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Environmentalist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eaLnBrk="1" hangingPunct="1">
              <a:defRPr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Это ответ на вопрос: Какие территории наиболее важны для сохранения биоразнообразия? </a:t>
            </a: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</a:rPr>
              <a:t>Первый список (1999) был составлен для некоммерческой организации </a:t>
            </a:r>
            <a:r>
              <a:rPr lang="ru-RU" sz="2000" b="0" i="1" dirty="0" err="1">
                <a:latin typeface="Verdana" panose="020B0604030504040204" pitchFamily="34" charset="0"/>
                <a:ea typeface="Verdana" panose="020B0604030504040204" pitchFamily="34" charset="0"/>
              </a:rPr>
              <a:t>Conservation</a:t>
            </a:r>
            <a:r>
              <a:rPr lang="ru-RU" sz="2000" b="0" i="1" dirty="0">
                <a:latin typeface="Verdana" panose="020B0604030504040204" pitchFamily="34" charset="0"/>
                <a:ea typeface="Verdana" panose="020B0604030504040204" pitchFamily="34" charset="0"/>
              </a:rPr>
              <a:t> International</a:t>
            </a: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теперь ведущей в изучении «горячих» точек биоразнообразия .</a:t>
            </a:r>
            <a:r>
              <a:rPr lang="ru-RU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7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127001"/>
            <a:ext cx="9143999" cy="113877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Verdana" panose="020B0604030504040204" pitchFamily="34" charset="0"/>
              </a:rPr>
              <a:t>Изменение биоразнообразия в зонально-широтном ряду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Verdana" panose="020B0604030504040204" pitchFamily="34" charset="0"/>
              </a:rPr>
              <a:t>(роль лимитирующих факторов)</a:t>
            </a:r>
            <a:endParaRPr lang="en-US" altLang="ru-RU" sz="2000" b="1" i="1" dirty="0">
              <a:latin typeface="Verdana" panose="020B0604030504040204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50825" y="3141663"/>
            <a:ext cx="223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Тундра:</a:t>
            </a:r>
            <a:r>
              <a:rPr lang="ru-RU" altLang="ru-RU" sz="1800" b="1" dirty="0">
                <a:solidFill>
                  <a:srgbClr val="800000"/>
                </a:solidFill>
              </a:rPr>
              <a:t> недостаток тепла</a:t>
            </a:r>
          </a:p>
        </p:txBody>
      </p:sp>
      <p:sp>
        <p:nvSpPr>
          <p:cNvPr id="65542" name="AutoShape 7"/>
          <p:cNvSpPr>
            <a:spLocks noChangeArrowheads="1"/>
          </p:cNvSpPr>
          <p:nvPr/>
        </p:nvSpPr>
        <p:spPr bwMode="auto">
          <a:xfrm rot="5340000">
            <a:off x="431801" y="2455862"/>
            <a:ext cx="1079500" cy="288925"/>
          </a:xfrm>
          <a:prstGeom prst="rightArrow">
            <a:avLst>
              <a:gd name="adj1" fmla="val 50000"/>
              <a:gd name="adj2" fmla="val 934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5543" name="AutoShape 10"/>
          <p:cNvSpPr>
            <a:spLocks noChangeArrowheads="1"/>
          </p:cNvSpPr>
          <p:nvPr/>
        </p:nvSpPr>
        <p:spPr bwMode="auto">
          <a:xfrm rot="5340000">
            <a:off x="1692276" y="2779712"/>
            <a:ext cx="1727200" cy="288925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5544" name="AutoShape 11"/>
          <p:cNvSpPr>
            <a:spLocks noChangeArrowheads="1"/>
          </p:cNvSpPr>
          <p:nvPr/>
        </p:nvSpPr>
        <p:spPr bwMode="auto">
          <a:xfrm rot="5340000">
            <a:off x="2844006" y="3283744"/>
            <a:ext cx="2735263" cy="288925"/>
          </a:xfrm>
          <a:prstGeom prst="rightArrow">
            <a:avLst>
              <a:gd name="adj1" fmla="val 50000"/>
              <a:gd name="adj2" fmla="val 2366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79613" y="3933825"/>
            <a:ext cx="22336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Тайга: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800000"/>
                </a:solidFill>
              </a:rPr>
              <a:t>низкое богатство почв</a:t>
            </a: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3348038" y="4797425"/>
            <a:ext cx="2233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Степи</a:t>
            </a:r>
            <a:r>
              <a:rPr lang="ru-RU" altLang="ru-RU" sz="1800" b="1" dirty="0">
                <a:solidFill>
                  <a:schemeClr val="bg2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800000"/>
                </a:solidFill>
              </a:rPr>
              <a:t>недостаток влаги</a:t>
            </a:r>
          </a:p>
        </p:txBody>
      </p:sp>
      <p:sp>
        <p:nvSpPr>
          <p:cNvPr id="65547" name="AutoShape 14"/>
          <p:cNvSpPr>
            <a:spLocks noChangeArrowheads="1"/>
          </p:cNvSpPr>
          <p:nvPr/>
        </p:nvSpPr>
        <p:spPr bwMode="auto">
          <a:xfrm rot="5340000">
            <a:off x="3959225" y="3752850"/>
            <a:ext cx="3673475" cy="288925"/>
          </a:xfrm>
          <a:prstGeom prst="rightArrow">
            <a:avLst>
              <a:gd name="adj1" fmla="val 50000"/>
              <a:gd name="adj2" fmla="val 317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5548" name="Text Box 15"/>
          <p:cNvSpPr txBox="1">
            <a:spLocks noChangeArrowheads="1"/>
          </p:cNvSpPr>
          <p:nvPr/>
        </p:nvSpPr>
        <p:spPr bwMode="auto">
          <a:xfrm>
            <a:off x="5004048" y="5736292"/>
            <a:ext cx="17281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Пустыни: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800000"/>
                </a:solidFill>
              </a:rPr>
              <a:t>высокие температуры</a:t>
            </a:r>
            <a:endParaRPr lang="ru-RU" altLang="ru-RU" sz="1800" b="1" baseline="-25000" dirty="0">
              <a:solidFill>
                <a:srgbClr val="800000"/>
              </a:solidFill>
            </a:endParaRPr>
          </a:p>
        </p:txBody>
      </p:sp>
      <p:sp>
        <p:nvSpPr>
          <p:cNvPr id="65549" name="Text Box 18"/>
          <p:cNvSpPr txBox="1">
            <a:spLocks noChangeArrowheads="1"/>
          </p:cNvSpPr>
          <p:nvPr/>
        </p:nvSpPr>
        <p:spPr bwMode="auto">
          <a:xfrm>
            <a:off x="250825" y="1308101"/>
            <a:ext cx="874871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Градиенты теплообеспеченности и континентальности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2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E8A1A-7E01-48A1-ACEE-1737A1F4A83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07504" y="1484783"/>
            <a:ext cx="8857109" cy="3695500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990000"/>
              </a:buClr>
              <a:buFont typeface="Verdana" panose="020B0604030504040204" pitchFamily="34" charset="0"/>
              <a:buNone/>
            </a:pPr>
            <a:r>
              <a:rPr lang="ru-RU" altLang="ru-RU" sz="2600" i="1" dirty="0"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К настоящему времени сложилось представление, что биоразнообразие – это </a:t>
            </a:r>
            <a:r>
              <a:rPr lang="ru-RU" altLang="ru-RU" sz="2600" i="1" dirty="0">
                <a:solidFill>
                  <a:srgbClr val="00006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переменная величина, </a:t>
            </a:r>
            <a:r>
              <a:rPr lang="ru-RU" altLang="ru-RU" sz="2600" i="1" dirty="0"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параметры которой зависят от ценотических, экологических и антропогенных </a:t>
            </a:r>
            <a:r>
              <a:rPr lang="ru-RU" altLang="ru-RU" sz="2600" i="1" dirty="0">
                <a:solidFill>
                  <a:srgbClr val="00006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факторов; динамического состояния </a:t>
            </a:r>
            <a:r>
              <a:rPr lang="ru-RU" altLang="ru-RU" sz="2600" i="1" dirty="0"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экосистем, а также от особенностей </a:t>
            </a:r>
            <a:r>
              <a:rPr lang="ru-RU" altLang="ru-RU" sz="2600" i="1" dirty="0">
                <a:solidFill>
                  <a:srgbClr val="00006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исторического развития </a:t>
            </a:r>
            <a:r>
              <a:rPr lang="ru-RU" altLang="ru-RU" sz="2600" i="1" dirty="0" err="1"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биоты</a:t>
            </a:r>
            <a:r>
              <a:rPr lang="ru-RU" altLang="ru-RU" sz="2600" i="1" dirty="0"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и географической среды региона в целом</a:t>
            </a:r>
            <a:endParaRPr lang="en-GB" altLang="ru-RU" sz="2400" i="1" dirty="0"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990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AD146-8829-4D52-8638-839C913C102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67544" y="1412776"/>
            <a:ext cx="81367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i="1" dirty="0">
                <a:solidFill>
                  <a:srgbClr val="000066"/>
                </a:solidFill>
                <a:latin typeface="Verdana" panose="020B0604030504040204" pitchFamily="34" charset="0"/>
              </a:rPr>
              <a:t>Понятие </a:t>
            </a:r>
            <a: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биологического разнообразия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0"/>
            <a:ext cx="9036050" cy="6742113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8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70535-FA7B-42F9-BE57-D04BFB8D307B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492500" y="3068638"/>
            <a:ext cx="565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5A376-2205-D0DB-E8AE-FD6BB4DB204F}"/>
              </a:ext>
            </a:extLst>
          </p:cNvPr>
          <p:cNvSpPr txBox="1"/>
          <p:nvPr/>
        </p:nvSpPr>
        <p:spPr>
          <a:xfrm>
            <a:off x="899592" y="1838326"/>
            <a:ext cx="8001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Географические основы сохранения биоразнообразия</a:t>
            </a:r>
            <a:endParaRPr kumimoji="0" lang="ru-RU" altLang="ru-RU" sz="3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993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212725" y="33338"/>
            <a:ext cx="8715375" cy="1357312"/>
          </a:xfrm>
          <a:noFill/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Общие меры по  сохранению и устойчивому использованию биоразнообразия</a:t>
            </a: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4248150" cy="4629150"/>
          </a:xfrm>
          <a:solidFill>
            <a:srgbClr val="DDDDDD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16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Создание национальных стратегий, планов, программ </a:t>
            </a:r>
          </a:p>
          <a:p>
            <a:pPr marL="0" indent="0" eaLnBrk="1" hangingPunct="1">
              <a:buNone/>
            </a:pPr>
            <a:endParaRPr lang="ru-RU" altLang="ru-RU" sz="16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ru-RU" altLang="ru-RU" sz="16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Внедрение мер по сохранению биоразнообразия в планы экономики и социальной сферы</a:t>
            </a:r>
          </a:p>
          <a:p>
            <a:pPr marL="0" indent="0" eaLnBrk="1" hangingPunct="1">
              <a:buNone/>
            </a:pPr>
            <a:endParaRPr lang="ru-RU" altLang="ru-RU" sz="1600" i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3).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Определение тех компонентов биоразнообразия, которые имеют ключевое значение для его сохранения и их мониторинг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4). Определение процессов и видов деятельности, негативно влияющих на сохранение и использование биоразнообразия</a:t>
            </a:r>
          </a:p>
          <a:p>
            <a:pPr marL="0" indent="0" eaLnBrk="1" hangingPunct="1">
              <a:buNone/>
            </a:pPr>
            <a:endParaRPr lang="ru-RU" altLang="ru-RU" sz="2400" i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52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70906"/>
            <a:ext cx="2728912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3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E1BC98-D0D5-4632-A2E9-7461B5BEE3D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79512" y="266046"/>
            <a:ext cx="867556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>
                <a:latin typeface="Verdana" panose="020B0604030504040204" pitchFamily="34" charset="0"/>
              </a:rPr>
              <a:t>Биоразнообразие планеты является ее важнейшим невосполнимым ресурсом, который необходимо охранять</a:t>
            </a: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1763713" y="1700213"/>
            <a:ext cx="547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/>
              <a:t>Охрана осуществляется на:</a:t>
            </a: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107950" y="2708275"/>
            <a:ext cx="3743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/>
              <a:t>Популяционно-видовом уровне</a:t>
            </a:r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6084888" y="2708275"/>
            <a:ext cx="2713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ru-RU" altLang="ru-RU" sz="2400" b="1" i="1" dirty="0" err="1"/>
              <a:t>Экосистемном</a:t>
            </a:r>
            <a:r>
              <a:rPr lang="ru-RU" altLang="ru-RU" sz="2400" b="1" i="1" dirty="0"/>
              <a:t> уровне</a:t>
            </a:r>
            <a:endParaRPr lang="ru-RU" altLang="ru-RU" sz="1800" dirty="0"/>
          </a:p>
        </p:txBody>
      </p:sp>
      <p:sp>
        <p:nvSpPr>
          <p:cNvPr id="105479" name="Text Box 6"/>
          <p:cNvSpPr txBox="1">
            <a:spLocks noChangeArrowheads="1"/>
          </p:cNvSpPr>
          <p:nvPr/>
        </p:nvSpPr>
        <p:spPr bwMode="auto">
          <a:xfrm>
            <a:off x="179512" y="3645024"/>
            <a:ext cx="439090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b="1" i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Выявляем виды, нуждающиеся в охране</a:t>
            </a:r>
          </a:p>
        </p:txBody>
      </p:sp>
      <p:sp>
        <p:nvSpPr>
          <p:cNvPr id="105481" name="Text Box 8"/>
          <p:cNvSpPr txBox="1">
            <a:spLocks noChangeArrowheads="1"/>
          </p:cNvSpPr>
          <p:nvPr/>
        </p:nvSpPr>
        <p:spPr bwMode="auto">
          <a:xfrm>
            <a:off x="5436096" y="3539272"/>
            <a:ext cx="35999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 особо охраняемых природных территорий, экологических сетей и экологических каркасов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b="1" i="1" dirty="0">
              <a:solidFill>
                <a:srgbClr val="000066"/>
              </a:solidFill>
            </a:endParaRPr>
          </a:p>
        </p:txBody>
      </p:sp>
      <p:sp>
        <p:nvSpPr>
          <p:cNvPr id="105486" name="Line 13"/>
          <p:cNvSpPr>
            <a:spLocks noChangeShapeType="1"/>
          </p:cNvSpPr>
          <p:nvPr/>
        </p:nvSpPr>
        <p:spPr bwMode="auto">
          <a:xfrm flipH="1">
            <a:off x="2339975" y="2205038"/>
            <a:ext cx="1871663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7" name="Line 14"/>
          <p:cNvSpPr>
            <a:spLocks noChangeShapeType="1"/>
          </p:cNvSpPr>
          <p:nvPr/>
        </p:nvSpPr>
        <p:spPr bwMode="auto">
          <a:xfrm>
            <a:off x="4787900" y="2205038"/>
            <a:ext cx="2160588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9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DE225A-B642-4CBD-AFC4-AD248D95AB7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8351837" cy="1739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На биосферном уровне важнейшей задачей сохранения биоразнообразия являются развитие и совершенствование глобальной сети биосферных резерватов, а также других охраняемых историко-культурно-природных территорий международного значения для поддержания биосферных процессов и функционирования биосферы</a:t>
            </a:r>
          </a:p>
        </p:txBody>
      </p:sp>
      <p:pic>
        <p:nvPicPr>
          <p:cNvPr id="1075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7559675" cy="473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107950" y="188913"/>
            <a:ext cx="8928100" cy="6553200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52022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54D21-69EA-7EC8-ADEB-8E199212394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Примерные темы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6D063-8B7F-1FAC-020B-D9AA9C1BE47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dirty="0"/>
              <a:t>География разнообразия –составление </a:t>
            </a:r>
            <a:r>
              <a:rPr lang="ru-RU" i="1" dirty="0"/>
              <a:t>карты;</a:t>
            </a:r>
          </a:p>
          <a:p>
            <a:r>
              <a:rPr lang="ru-RU" dirty="0"/>
              <a:t>День биоразнообразия (экскурсия, полевые наблюдения);</a:t>
            </a:r>
          </a:p>
          <a:p>
            <a:r>
              <a:rPr lang="ru-RU" dirty="0"/>
              <a:t>Измерение биоразнообразия фрагментированных природных участков в </a:t>
            </a:r>
            <a:r>
              <a:rPr lang="ru-RU" dirty="0" err="1"/>
              <a:t>урбо</a:t>
            </a:r>
            <a:r>
              <a:rPr lang="ru-RU" dirty="0"/>
              <a:t>- и агроландшафтах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D37F1D-D59A-F0BA-D772-C0BE8580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18504-C2FE-49BB-86C4-71D2D7424E17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96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Заголовок 1"/>
          <p:cNvSpPr>
            <a:spLocks noGrp="1"/>
          </p:cNvSpPr>
          <p:nvPr>
            <p:ph type="title"/>
          </p:nvPr>
        </p:nvSpPr>
        <p:spPr>
          <a:xfrm>
            <a:off x="628650" y="404813"/>
            <a:ext cx="7886700" cy="828675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 лекции использована литература</a:t>
            </a:r>
            <a:r>
              <a:rPr lang="ru-RU" altLang="ru-RU" sz="3600" dirty="0"/>
              <a:t>:</a:t>
            </a:r>
          </a:p>
        </p:txBody>
      </p:sp>
      <p:sp>
        <p:nvSpPr>
          <p:cNvPr id="218115" name="Объект 2"/>
          <p:cNvSpPr>
            <a:spLocks noGrp="1"/>
          </p:cNvSpPr>
          <p:nvPr>
            <p:ph idx="1"/>
          </p:nvPr>
        </p:nvSpPr>
        <p:spPr>
          <a:xfrm>
            <a:off x="628650" y="1412875"/>
            <a:ext cx="7886700" cy="4764088"/>
          </a:xfrm>
          <a:solidFill>
            <a:srgbClr val="DDDDDD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1800" b="1" i="1" dirty="0"/>
              <a:t>Основная: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Примак Р.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География и мониторинг биоразнообразия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книга 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). 2002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Основы сохранения биоразнообразия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книга 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).2002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Социально-экономические и правовые основы сохранения биоразнообразия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книга 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). 2002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Биогеография с основами экологии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пособие. М.: МГУ, 2019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EBF04-4D30-4E4F-B32E-CEC8A5716DD3}" type="slidenum">
              <a:rPr lang="en-US" altLang="ru-RU"/>
              <a:pPr>
                <a:defRPr/>
              </a:pPr>
              <a:t>25</a:t>
            </a:fld>
            <a:endParaRPr lang="en-US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18A63-A00C-0FAE-7D8D-8D6CE684A54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400" dirty="0"/>
              <a:t>Дополнительные источники по инвазивным видам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130AD-0669-8CC5-A110-E3055585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/>
          <a:lstStyle/>
          <a:p>
            <a:pPr marL="228600" indent="-228600">
              <a:buAutoNum type="arabicParenR"/>
            </a:pPr>
            <a:r>
              <a:rPr lang="ru-RU" sz="1200" b="1" i="1" dirty="0"/>
              <a:t>Петрова И. Ф., Королева Е. Г.</a:t>
            </a:r>
            <a:r>
              <a:rPr lang="ru-RU" sz="1200" b="1" dirty="0"/>
              <a:t> ОЦЕНКА ОПАСНОСТИ РАСПРОСТРАНЕНИЯ БОРЩЕВИКА СОСНОВСКОГО В РОССИИ // </a:t>
            </a:r>
            <a:r>
              <a:rPr lang="ru-RU" sz="1200" b="1" i="1" dirty="0"/>
              <a:t>Известия Российской академии наук. Серия географическая</a:t>
            </a:r>
            <a:r>
              <a:rPr lang="ru-RU" sz="1200" b="1" dirty="0"/>
              <a:t>.  2022. Т. 86, № 5.  С. 788–798</a:t>
            </a:r>
            <a:r>
              <a:rPr lang="ru-RU" sz="1200" dirty="0"/>
              <a:t>. </a:t>
            </a:r>
          </a:p>
          <a:p>
            <a:pPr marL="0" indent="0">
              <a:buNone/>
            </a:pPr>
            <a:r>
              <a:rPr lang="ru-RU" sz="1200" b="1" i="1" dirty="0"/>
              <a:t>Аннотация. </a:t>
            </a:r>
            <a:r>
              <a:rPr lang="ru-RU" sz="1200" dirty="0"/>
              <a:t>Инвазивный вид борщевик Сосновского (</a:t>
            </a:r>
            <a:r>
              <a:rPr lang="ru-RU" sz="1200" i="1" dirty="0" err="1"/>
              <a:t>Heracleum</a:t>
            </a:r>
            <a:r>
              <a:rPr lang="ru-RU" sz="1200" i="1" dirty="0"/>
              <a:t> </a:t>
            </a:r>
            <a:r>
              <a:rPr lang="ru-RU" sz="1200" i="1" dirty="0" err="1"/>
              <a:t>sosnowskyi</a:t>
            </a:r>
            <a:r>
              <a:rPr lang="ru-RU" sz="1200" i="1" dirty="0"/>
              <a:t> </a:t>
            </a:r>
            <a:r>
              <a:rPr lang="ru-RU" sz="1200" i="1" dirty="0" err="1"/>
              <a:t>Manden</a:t>
            </a:r>
            <a:r>
              <a:rPr lang="ru-RU" sz="1200" dirty="0"/>
              <a:t>.) в настоящее время представляет опасность для здоровья, жизнедеятельности населения и экономики многих регионов России. Инвазивный потенциал этого вида не реализован. С высокой степенью вероятности это может привести к еще более масштабному распространению в десятках российских регионов. Для изучения особенностей актуального распространения борщевика Сосновского и тенденций расширения его ареала в будущем проведен эколого-географический анализ современного обилия, потенциала распространения и степени опасности вида на территории России. Современное и прогнозируемое распространение борщевика в регионах России показано на авторских картах, отражающих распространение и обилие вида, опасность его распространения в стране и в Центральном федеральном округе при разных сценариях развития социально-экономических условий.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900" i="1" dirty="0"/>
              <a:t>2</a:t>
            </a:r>
            <a:r>
              <a:rPr lang="ru-RU" sz="1200" i="1" dirty="0"/>
              <a:t>) </a:t>
            </a:r>
            <a:r>
              <a:rPr lang="ru-RU" sz="1200" b="1" i="1" dirty="0"/>
              <a:t>Петрова И. Ф., Королева Е. Г.</a:t>
            </a:r>
            <a:r>
              <a:rPr lang="ru-RU" sz="1200" b="1" dirty="0"/>
              <a:t> Инвазионная опасность чужеродных растений: опыт оценки и картографирования на территории России // Вопросы географии. Сборник 156. Современная биогеография Северной Евразии. Москва: ООО ИМА-ПРЕСС, 2023.  С. 232–243.</a:t>
            </a:r>
          </a:p>
          <a:p>
            <a:pPr marL="0" indent="0">
              <a:buNone/>
            </a:pPr>
            <a:r>
              <a:rPr lang="ru-RU" sz="1200" b="1" i="1" dirty="0"/>
              <a:t>Аннотация</a:t>
            </a:r>
            <a:r>
              <a:rPr lang="ru-RU" sz="1200" dirty="0"/>
              <a:t>. Разработаны и апробированы методики балльной интегральной оценки опасности </a:t>
            </a:r>
            <a:r>
              <a:rPr lang="ru-RU" sz="1200" dirty="0" err="1"/>
              <a:t>инвазийных</a:t>
            </a:r>
            <a:r>
              <a:rPr lang="ru-RU" sz="1200" dirty="0"/>
              <a:t> видов растений, на основе которых проведено картографирование инвазионной опасности на территории России. Наибольшее внимание уделено группе из 200 видов (трансформеров), отличающихся наиболее высокой скоростью распространения и негативным влиянием на биоразнообразие, экосистемы и человека. Интегральная оценка опасности включает в себя количественные показатели </a:t>
            </a:r>
            <a:r>
              <a:rPr lang="ru-RU" sz="1200" dirty="0" err="1"/>
              <a:t>инвазийных</a:t>
            </a:r>
            <a:r>
              <a:rPr lang="ru-RU" sz="1200" dirty="0"/>
              <a:t> видов, характеристики их современного обилия и потенциальные риски для биоты и человека. На основе выполненных расчётов с помощью картографических методов проведена дифференциация территории России по инвазионной опасности чужеродных растений и выделены регионы с высокой степенью 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60096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219947-8E67-453B-8E06-12B0BFD9750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55650" y="188913"/>
            <a:ext cx="7850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i="1" dirty="0">
                <a:solidFill>
                  <a:srgbClr val="000066"/>
                </a:solidFill>
                <a:latin typeface="Verdana" panose="020B0604030504040204" pitchFamily="34" charset="0"/>
              </a:rPr>
              <a:t>Биологическое разнообразие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11560" y="2132856"/>
            <a:ext cx="828161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счет того, что различные организмы приспосабливались к условиям жизни по-разному, в ходе эволюции сформировалось </a:t>
            </a:r>
            <a:r>
              <a:rPr lang="ru-RU" altLang="ru-RU" sz="20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биологическое разнообразие (биоразнообразие)</a:t>
            </a:r>
            <a:r>
              <a:rPr lang="ru-RU" altLang="ru-RU" sz="18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18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ru-RU" alt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совокупность видов всех организмов.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В широком смысле относится к разнообразию всего живого мира, являясь в какой-то мере синонимом понятия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«жизнь на Земле»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i="1" dirty="0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0"/>
            <a:ext cx="9036050" cy="6742113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2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34AB7-A299-4916-8478-0BA5E1C7FDB9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51520" y="496212"/>
            <a:ext cx="86409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Словосочетание </a:t>
            </a:r>
            <a:r>
              <a:rPr lang="ru-RU" altLang="ru-RU" sz="2400" dirty="0">
                <a:solidFill>
                  <a:srgbClr val="000066"/>
                </a:solidFill>
              </a:rPr>
              <a:t>«биологическое разнообразие»</a:t>
            </a:r>
            <a:r>
              <a:rPr lang="ru-RU" altLang="ru-RU" sz="2000" dirty="0">
                <a:solidFill>
                  <a:srgbClr val="000000"/>
                </a:solidFill>
              </a:rPr>
              <a:t> впервые применил энтомолог </a:t>
            </a:r>
            <a:r>
              <a:rPr lang="ru-RU" altLang="ru-RU" sz="2400" dirty="0"/>
              <a:t>Генри </a:t>
            </a:r>
            <a:r>
              <a:rPr lang="ru-RU" altLang="ru-RU" sz="2400" dirty="0" err="1"/>
              <a:t>Бейтс</a:t>
            </a:r>
            <a:r>
              <a:rPr lang="ru-RU" altLang="ru-RU" sz="2000" dirty="0"/>
              <a:t> (</a:t>
            </a:r>
            <a:r>
              <a:rPr lang="en-US" altLang="ru-RU" sz="2000" i="1" dirty="0">
                <a:cs typeface="Times New Roman" panose="02020603050405020304" pitchFamily="18" charset="0"/>
              </a:rPr>
              <a:t>Henry Walter Bates</a:t>
            </a:r>
            <a:r>
              <a:rPr lang="ru-RU" altLang="ru-RU" sz="2000" dirty="0">
                <a:cs typeface="Times New Roman" panose="02020603050405020304" pitchFamily="18" charset="0"/>
              </a:rPr>
              <a:t>)</a:t>
            </a:r>
            <a:r>
              <a:rPr lang="en-US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в </a:t>
            </a:r>
            <a:r>
              <a:rPr lang="ru-RU" altLang="ru-RU" sz="2000" dirty="0"/>
              <a:t>1892 г. в работе «Натуралист на Амазонке», 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249486" y="755710"/>
            <a:ext cx="6800921" cy="3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  <p:pic>
        <p:nvPicPr>
          <p:cNvPr id="32774" name="Picture 5" descr="Натуралист на Амазон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5" y="2263815"/>
            <a:ext cx="2423348" cy="381606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0" y="0"/>
            <a:ext cx="9144000" cy="6669089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1418" y="4477871"/>
            <a:ext cx="3421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/>
              <a:t>Рассказ о приключениях, животных, зарисовки из жизни местных жителей, а также об особенностях экваториальной природы за 11 лет путешествия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222110" y="4585017"/>
            <a:ext cx="249308" cy="316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2" descr="http://upload.wikimedia.org/wikipedia/commons/0/02/Amazonriverbasin_base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84" y="3334544"/>
            <a:ext cx="2140608" cy="26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4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7D2601-B528-4701-8710-EAD84CA1081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dirty="0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4484688" y="23495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51520" y="157163"/>
            <a:ext cx="86409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33399"/>
              </a:buClr>
              <a:buFont typeface="Verdana" panose="020B0604030504040204" pitchFamily="34" charset="0"/>
              <a:buNone/>
              <a:defRPr/>
            </a:pPr>
            <a:r>
              <a:rPr lang="ru-RU" altLang="ru-RU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Lucida Sans Unicode" panose="020B0602030504020204" pitchFamily="34" charset="0"/>
              </a:rPr>
              <a:t>Современная трактовка</a:t>
            </a:r>
            <a:endParaRPr lang="en-GB" altLang="ru-RU" sz="24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036050" cy="6669088"/>
          </a:xfrm>
          <a:prstGeom prst="rect">
            <a:avLst/>
          </a:prstGeom>
          <a:noFill/>
          <a:ln w="7632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96753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cs typeface="Times New Roman" panose="02020603050405020304" pitchFamily="18" charset="0"/>
              </a:rPr>
              <a:t>Биоразнообразие – это совокупность:</a:t>
            </a:r>
          </a:p>
          <a:p>
            <a:pPr eaLnBrk="1" hangingPunct="1"/>
            <a:r>
              <a:rPr lang="ru-RU" altLang="ru-RU" sz="2400" dirty="0">
                <a:cs typeface="Times New Roman" panose="02020603050405020304" pitchFamily="18" charset="0"/>
              </a:rPr>
              <a:t> 1) всех </a:t>
            </a:r>
            <a:r>
              <a:rPr lang="ru-RU" altLang="ru-RU" sz="2400" i="1" dirty="0">
                <a:cs typeface="Times New Roman" panose="02020603050405020304" pitchFamily="18" charset="0"/>
              </a:rPr>
              <a:t>организмов</a:t>
            </a:r>
            <a:r>
              <a:rPr lang="ru-RU" altLang="ru-RU" sz="2400" dirty="0">
                <a:cs typeface="Times New Roman" panose="02020603050405020304" pitchFamily="18" charset="0"/>
              </a:rPr>
              <a:t> на Земле; </a:t>
            </a:r>
          </a:p>
          <a:p>
            <a:pPr eaLnBrk="1" hangingPunct="1"/>
            <a:r>
              <a:rPr lang="ru-RU" altLang="ru-RU" sz="2400" dirty="0">
                <a:cs typeface="Times New Roman" panose="02020603050405020304" pitchFamily="18" charset="0"/>
              </a:rPr>
              <a:t> 2) всех формируемых с их участием </a:t>
            </a:r>
            <a:r>
              <a:rPr lang="ru-RU" altLang="ru-RU" sz="2400" i="1" dirty="0">
                <a:cs typeface="Times New Roman" panose="02020603050405020304" pitchFamily="18" charset="0"/>
              </a:rPr>
              <a:t>экосистем;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2400" dirty="0">
                <a:cs typeface="Times New Roman" panose="02020603050405020304" pitchFamily="18" charset="0"/>
              </a:rPr>
              <a:t>3) всех </a:t>
            </a:r>
            <a:r>
              <a:rPr lang="ru-RU" altLang="ru-RU" sz="2400" i="1" dirty="0">
                <a:cs typeface="Times New Roman" panose="02020603050405020304" pitchFamily="18" charset="0"/>
              </a:rPr>
              <a:t>взаимодействий</a:t>
            </a:r>
            <a:r>
              <a:rPr lang="ru-RU" altLang="ru-RU" sz="2400" dirty="0">
                <a:cs typeface="Times New Roman" panose="02020603050405020304" pitchFamily="18" charset="0"/>
              </a:rPr>
              <a:t> организмов внутри экосистем 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80821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Уровни биоразнообразия: 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экосистемный(ландшафтный) 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таксономический(видовой)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генетический (геномный) </a:t>
            </a:r>
          </a:p>
        </p:txBody>
      </p:sp>
    </p:spTree>
    <p:extLst>
      <p:ext uri="{BB962C8B-B14F-4D97-AF65-F5344CB8AC3E}">
        <p14:creationId xmlns:p14="http://schemas.microsoft.com/office/powerpoint/2010/main" val="103648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AD146-8829-4D52-8638-839C913C102C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67544" y="1412776"/>
            <a:ext cx="81367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lang="ru-RU" altLang="ru-RU" sz="3600" i="1" dirty="0">
                <a:solidFill>
                  <a:srgbClr val="000066"/>
                </a:solidFill>
                <a:latin typeface="Verdana" panose="020B0604030504040204" pitchFamily="34" charset="0"/>
              </a:rPr>
              <a:t>Параметры биологического разнообразия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0"/>
            <a:ext cx="9036050" cy="6742113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6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F5974-2D36-4C38-8B44-EF4D22C6785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989138"/>
            <a:ext cx="871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FontTx/>
              <a:buNone/>
            </a:pPr>
            <a:r>
              <a:rPr lang="en-GB" altLang="ru-RU" sz="2400" i="1">
                <a:solidFill>
                  <a:srgbClr val="000000"/>
                </a:solidFill>
              </a:rPr>
              <a:t>На основании этого </a:t>
            </a:r>
            <a:r>
              <a:rPr lang="ru-RU" altLang="ru-RU" sz="2400" i="1">
                <a:solidFill>
                  <a:srgbClr val="000000"/>
                </a:solidFill>
              </a:rPr>
              <a:t>различают</a:t>
            </a:r>
            <a:r>
              <a:rPr lang="en-GB" altLang="ru-RU" sz="2400" i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850" y="3141663"/>
            <a:ext cx="3095625" cy="1104900"/>
          </a:xfrm>
          <a:prstGeom prst="rect">
            <a:avLst/>
          </a:prstGeom>
          <a:solidFill>
            <a:srgbClr val="FFCCFF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00"/>
              </a:buClr>
              <a:buFontTx/>
              <a:buNone/>
            </a:pPr>
            <a:r>
              <a:rPr lang="ru-RU" altLang="ru-RU" dirty="0">
                <a:solidFill>
                  <a:srgbClr val="000066"/>
                </a:solidFill>
              </a:rPr>
              <a:t>Генетическое разнообразие</a:t>
            </a:r>
            <a:endParaRPr lang="en-GB" altLang="ru-RU" dirty="0">
              <a:solidFill>
                <a:srgbClr val="000066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627313" y="4581525"/>
            <a:ext cx="3384550" cy="1104900"/>
          </a:xfrm>
          <a:prstGeom prst="rect">
            <a:avLst/>
          </a:prstGeom>
          <a:solidFill>
            <a:srgbClr val="FFCCFF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00"/>
              </a:buClr>
              <a:buFontTx/>
              <a:buNone/>
            </a:pPr>
            <a:r>
              <a:rPr lang="ru-RU" altLang="ru-RU" i="1" dirty="0">
                <a:solidFill>
                  <a:srgbClr val="000066"/>
                </a:solidFill>
              </a:rPr>
              <a:t>Видовое разнообразие</a:t>
            </a:r>
            <a:endParaRPr lang="en-GB" altLang="ru-RU" i="1" dirty="0">
              <a:solidFill>
                <a:srgbClr val="000066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35600" y="3068638"/>
            <a:ext cx="3494088" cy="1104900"/>
          </a:xfrm>
          <a:prstGeom prst="rect">
            <a:avLst/>
          </a:prstGeom>
          <a:solidFill>
            <a:srgbClr val="FFCCFF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00"/>
              </a:buClr>
              <a:buFontTx/>
              <a:buNone/>
            </a:pPr>
            <a:r>
              <a:rPr lang="ru-RU" altLang="ru-RU" i="1" dirty="0">
                <a:solidFill>
                  <a:srgbClr val="000066"/>
                </a:solidFill>
              </a:rPr>
              <a:t>Экосистемное разнообразие</a:t>
            </a:r>
            <a:endParaRPr lang="en-GB" altLang="ru-RU" i="1" dirty="0">
              <a:solidFill>
                <a:srgbClr val="000066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331913" y="2492375"/>
            <a:ext cx="93662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924300" y="3141663"/>
            <a:ext cx="935038" cy="1152525"/>
          </a:xfrm>
          <a:prstGeom prst="downArrow">
            <a:avLst>
              <a:gd name="adj1" fmla="val 50000"/>
              <a:gd name="adj2" fmla="val 30815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516688" y="2420938"/>
            <a:ext cx="935037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395288" y="476250"/>
            <a:ext cx="8497887" cy="1387176"/>
          </a:xfrm>
          <a:prstGeom prst="rect">
            <a:avLst/>
          </a:prstGeom>
          <a:noFill/>
          <a:ln w="2857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6600"/>
              </a:buClr>
              <a:buFont typeface="Verdana" panose="020B0604030504040204" pitchFamily="34" charset="0"/>
              <a:buNone/>
            </a:pPr>
            <a:r>
              <a:rPr lang="ru-RU" altLang="ru-RU" sz="2400" i="1" dirty="0">
                <a:solidFill>
                  <a:srgbClr val="000066"/>
                </a:solidFill>
                <a:latin typeface="Verdana" panose="020B0604030504040204" pitchFamily="34" charset="0"/>
              </a:rPr>
              <a:t>Уровни биоразнообразия </a:t>
            </a:r>
            <a:r>
              <a:rPr lang="ru-RU" altLang="ru-RU" sz="2000" dirty="0">
                <a:latin typeface="Verdana" panose="020B0604030504040204" pitchFamily="34" charset="0"/>
              </a:rPr>
              <a:t>соответствуют трем основным иерархически зависимым уровням организации жизни на планете</a:t>
            </a:r>
            <a:r>
              <a:rPr lang="ru-RU" altLang="ru-RU" sz="2000" i="1" dirty="0">
                <a:latin typeface="Verdana" panose="020B0604030504040204" pitchFamily="34" charset="0"/>
              </a:rPr>
              <a:t> (генетическому, таксономическому и экологическому)</a:t>
            </a:r>
            <a:endParaRPr lang="en-GB" altLang="ru-RU" sz="2400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559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5B98A-25C8-4C14-8A8C-6D2469B43AFF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56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249237" y="260351"/>
            <a:ext cx="84375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измерить биоразнообразие? </a:t>
            </a:r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683059" y="3068960"/>
            <a:ext cx="770485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На ландшафтном уровне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kumimoji="0" lang="el-GR" alt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β </a:t>
            </a:r>
            <a:r>
              <a:rPr lang="ru-RU" altLang="ru-RU" sz="2000" i="1" dirty="0">
                <a:latin typeface="Verdana" panose="020B0604030504040204" pitchFamily="34" charset="0"/>
                <a:ea typeface="Verdana" panose="020B0604030504040204" pitchFamily="34" charset="0"/>
              </a:rPr>
              <a:t>-разнообразие </a:t>
            </a:r>
            <a:r>
              <a:rPr lang="ru-RU" altLang="ru-RU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(число видов в сообществах по градиенту среды)</a:t>
            </a:r>
            <a:endParaRPr lang="ru-RU" altLang="ru-RU" sz="18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800" i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800" i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400" i="1" dirty="0">
                <a:latin typeface="Verdana" panose="020B0604030504040204" pitchFamily="34" charset="0"/>
                <a:ea typeface="Verdana" panose="020B0604030504040204" pitchFamily="34" charset="0"/>
              </a:rPr>
              <a:t>На региональном уровне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kumimoji="0" lang="el-GR" alt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γ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ru-RU" altLang="ru-RU" sz="2000" i="1" dirty="0">
                <a:latin typeface="Verdana" panose="020B0604030504040204" pitchFamily="34" charset="0"/>
                <a:ea typeface="Verdana" panose="020B0604030504040204" pitchFamily="34" charset="0"/>
              </a:rPr>
              <a:t>–разнообразие </a:t>
            </a:r>
            <a:r>
              <a:rPr lang="ru-RU" altLang="ru-RU" sz="24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altLang="ru-RU" sz="18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разнообразие в обширных регионах)</a:t>
            </a:r>
            <a:endParaRPr lang="ru-RU" altLang="ru-RU" sz="2000" i="1" dirty="0">
              <a:solidFill>
                <a:srgbClr val="000000"/>
              </a:solidFill>
            </a:endParaRP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107950" y="153987"/>
            <a:ext cx="9036050" cy="6721475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721F2-458E-58DF-35FE-46E030909A19}"/>
              </a:ext>
            </a:extLst>
          </p:cNvPr>
          <p:cNvSpPr txBox="1"/>
          <p:nvPr/>
        </p:nvSpPr>
        <p:spPr>
          <a:xfrm>
            <a:off x="611560" y="1700808"/>
            <a:ext cx="7920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На ценотическом уровне  </a:t>
            </a:r>
            <a:r>
              <a:rPr kumimoji="0" lang="el-GR" alt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α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-разнообразие 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число видов на единицу площади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67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90BE8-DDDD-482D-AD6E-2381851766F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" y="2492896"/>
            <a:ext cx="8964488" cy="1941173"/>
          </a:xfrm>
          <a:prstGeom prst="rect">
            <a:avLst/>
          </a:prstGeom>
          <a:noFill/>
          <a:ln w="2857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500"/>
              </a:spcBef>
              <a:buClr>
                <a:srgbClr val="000000"/>
              </a:buClr>
              <a:buFontTx/>
              <a:buNone/>
            </a:pPr>
            <a:r>
              <a:rPr lang="ru-RU" altLang="ru-RU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Разнообразие организмов можно также разделить на </a:t>
            </a:r>
            <a:r>
              <a:rPr lang="ru-RU" altLang="ru-RU" sz="2400" b="1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таксономическое </a:t>
            </a:r>
            <a:r>
              <a:rPr lang="ru-RU" altLang="ru-RU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(группировка по родству), и </a:t>
            </a:r>
            <a:r>
              <a:rPr lang="ru-RU" altLang="ru-RU" sz="2400" b="1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типологическое</a:t>
            </a:r>
            <a:r>
              <a:rPr lang="ru-RU" altLang="ru-RU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 (группировки жизненным формам, экологии, жизненным стратегиям и т.д.). </a:t>
            </a:r>
            <a:endParaRPr lang="en-GB" altLang="ru-RU" sz="1800" dirty="0">
              <a:latin typeface="Verdana" panose="020B060403050404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817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6171</TotalTime>
  <Words>1383</Words>
  <Application>Microsoft Office PowerPoint</Application>
  <PresentationFormat>Экран (4:3)</PresentationFormat>
  <Paragraphs>144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Arial</vt:lpstr>
      <vt:lpstr>Arial Unicode MS</vt:lpstr>
      <vt:lpstr>Calibri</vt:lpstr>
      <vt:lpstr>Times New Roman</vt:lpstr>
      <vt:lpstr>Verdana</vt:lpstr>
      <vt:lpstr>Wingdings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меры по  сохранению и устойчивому использованию биоразнообразия</vt:lpstr>
      <vt:lpstr>Презентация PowerPoint</vt:lpstr>
      <vt:lpstr>Презентация PowerPoint</vt:lpstr>
      <vt:lpstr>Примерные темы заданий</vt:lpstr>
      <vt:lpstr>В лекции использована литература:</vt:lpstr>
      <vt:lpstr>Дополнительные источники по инвазивным видам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BIOGEO</cp:lastModifiedBy>
  <cp:revision>578</cp:revision>
  <dcterms:created xsi:type="dcterms:W3CDTF">2005-11-13T12:08:18Z</dcterms:created>
  <dcterms:modified xsi:type="dcterms:W3CDTF">2025-09-15T07:51:39Z</dcterms:modified>
</cp:coreProperties>
</file>