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93" r:id="rId3"/>
    <p:sldId id="257" r:id="rId4"/>
    <p:sldId id="269" r:id="rId5"/>
    <p:sldId id="455" r:id="rId6"/>
    <p:sldId id="445" r:id="rId7"/>
    <p:sldId id="268" r:id="rId8"/>
    <p:sldId id="272" r:id="rId9"/>
    <p:sldId id="267" r:id="rId10"/>
    <p:sldId id="273" r:id="rId11"/>
    <p:sldId id="274" r:id="rId12"/>
    <p:sldId id="266" r:id="rId13"/>
    <p:sldId id="444" r:id="rId14"/>
    <p:sldId id="417" r:id="rId15"/>
    <p:sldId id="447" r:id="rId16"/>
    <p:sldId id="449" r:id="rId17"/>
    <p:sldId id="271" r:id="rId18"/>
    <p:sldId id="315" r:id="rId19"/>
    <p:sldId id="456" r:id="rId20"/>
    <p:sldId id="457" r:id="rId21"/>
    <p:sldId id="317" r:id="rId22"/>
    <p:sldId id="458" r:id="rId23"/>
    <p:sldId id="459" r:id="rId24"/>
    <p:sldId id="322" r:id="rId25"/>
    <p:sldId id="279" r:id="rId26"/>
    <p:sldId id="288" r:id="rId27"/>
    <p:sldId id="265" r:id="rId28"/>
    <p:sldId id="270" r:id="rId29"/>
    <p:sldId id="287" r:id="rId30"/>
    <p:sldId id="294" r:id="rId31"/>
    <p:sldId id="295" r:id="rId32"/>
    <p:sldId id="280" r:id="rId33"/>
    <p:sldId id="296" r:id="rId34"/>
    <p:sldId id="281" r:id="rId35"/>
    <p:sldId id="283" r:id="rId36"/>
    <p:sldId id="284" r:id="rId37"/>
    <p:sldId id="285" r:id="rId38"/>
    <p:sldId id="286" r:id="rId39"/>
    <p:sldId id="431" r:id="rId40"/>
    <p:sldId id="318" r:id="rId41"/>
    <p:sldId id="316" r:id="rId42"/>
    <p:sldId id="29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E45032E-0C88-4AA6-9B7C-36EDC1AE1C22}">
          <p14:sldIdLst>
            <p14:sldId id="256"/>
            <p14:sldId id="293"/>
            <p14:sldId id="257"/>
            <p14:sldId id="269"/>
            <p14:sldId id="455"/>
            <p14:sldId id="445"/>
            <p14:sldId id="268"/>
            <p14:sldId id="272"/>
            <p14:sldId id="267"/>
            <p14:sldId id="273"/>
            <p14:sldId id="274"/>
            <p14:sldId id="266"/>
            <p14:sldId id="444"/>
            <p14:sldId id="417"/>
            <p14:sldId id="447"/>
            <p14:sldId id="449"/>
            <p14:sldId id="271"/>
            <p14:sldId id="315"/>
            <p14:sldId id="456"/>
            <p14:sldId id="457"/>
            <p14:sldId id="317"/>
            <p14:sldId id="458"/>
            <p14:sldId id="459"/>
            <p14:sldId id="322"/>
            <p14:sldId id="279"/>
            <p14:sldId id="288"/>
            <p14:sldId id="265"/>
            <p14:sldId id="270"/>
            <p14:sldId id="287"/>
            <p14:sldId id="294"/>
            <p14:sldId id="295"/>
            <p14:sldId id="280"/>
            <p14:sldId id="296"/>
            <p14:sldId id="281"/>
            <p14:sldId id="283"/>
            <p14:sldId id="284"/>
            <p14:sldId id="285"/>
            <p14:sldId id="286"/>
            <p14:sldId id="431"/>
            <p14:sldId id="318"/>
            <p14:sldId id="316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64450" autoAdjust="0"/>
  </p:normalViewPr>
  <p:slideViewPr>
    <p:cSldViewPr snapToGrid="0">
      <p:cViewPr varScale="1">
        <p:scale>
          <a:sx n="67" d="100"/>
          <a:sy n="67" d="100"/>
        </p:scale>
        <p:origin x="2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iev_RA\Dropbox\&#1051;&#1077;&#1082;&#1094;&#1080;&#1080;\2018%20&#1043;&#1077;&#1086;&#1093;&#1088;&#1086;&#1085;&#1086;&#1083;&#1086;&#1075;&#1080;&#1103;\&#1051;&#1077;&#1082;&#1094;&#1080;&#1103;%204\Decay%20Cur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811169129356"/>
          <c:y val="4.3398783594331046E-2"/>
          <c:w val="0.84551751194311742"/>
          <c:h val="0.82390104977830525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Лист1!$A$6:$A$106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Лист1!$C$6:$C$106</c:f>
              <c:numCache>
                <c:formatCode>0.000</c:formatCode>
                <c:ptCount val="101"/>
                <c:pt idx="0">
                  <c:v>1</c:v>
                </c:pt>
                <c:pt idx="1">
                  <c:v>0.93303299153680741</c:v>
                </c:pt>
                <c:pt idx="2">
                  <c:v>0.87055056329612412</c:v>
                </c:pt>
                <c:pt idx="3">
                  <c:v>0.81225239635623547</c:v>
                </c:pt>
                <c:pt idx="4">
                  <c:v>0.75785828325519911</c:v>
                </c:pt>
                <c:pt idx="5">
                  <c:v>0.70710678118654757</c:v>
                </c:pt>
                <c:pt idx="6">
                  <c:v>0.6597539553864471</c:v>
                </c:pt>
                <c:pt idx="7">
                  <c:v>0.61557220667245816</c:v>
                </c:pt>
                <c:pt idx="8">
                  <c:v>0.57434917749851755</c:v>
                </c:pt>
                <c:pt idx="9">
                  <c:v>0.53588673126814657</c:v>
                </c:pt>
                <c:pt idx="10">
                  <c:v>0.5</c:v>
                </c:pt>
                <c:pt idx="11">
                  <c:v>0.46651649576840365</c:v>
                </c:pt>
                <c:pt idx="12">
                  <c:v>0.43527528164806206</c:v>
                </c:pt>
                <c:pt idx="13">
                  <c:v>0.40612619817811774</c:v>
                </c:pt>
                <c:pt idx="14">
                  <c:v>0.37892914162759955</c:v>
                </c:pt>
                <c:pt idx="15">
                  <c:v>0.35355339059327379</c:v>
                </c:pt>
                <c:pt idx="16">
                  <c:v>0.32987697769322361</c:v>
                </c:pt>
                <c:pt idx="17">
                  <c:v>0.30778610333622908</c:v>
                </c:pt>
                <c:pt idx="18">
                  <c:v>0.28717458874925877</c:v>
                </c:pt>
                <c:pt idx="19">
                  <c:v>0.26794336563407328</c:v>
                </c:pt>
                <c:pt idx="20">
                  <c:v>0.25</c:v>
                </c:pt>
                <c:pt idx="21">
                  <c:v>0.23325824788420185</c:v>
                </c:pt>
                <c:pt idx="22">
                  <c:v>0.217637640824031</c:v>
                </c:pt>
                <c:pt idx="23">
                  <c:v>0.20306309908905892</c:v>
                </c:pt>
                <c:pt idx="24">
                  <c:v>0.18946457081379975</c:v>
                </c:pt>
                <c:pt idx="25">
                  <c:v>0.17677669529663689</c:v>
                </c:pt>
                <c:pt idx="26">
                  <c:v>0.16493848884661177</c:v>
                </c:pt>
                <c:pt idx="27">
                  <c:v>0.15389305166811451</c:v>
                </c:pt>
                <c:pt idx="28">
                  <c:v>0.14358729437462942</c:v>
                </c:pt>
                <c:pt idx="29">
                  <c:v>0.13397168281703667</c:v>
                </c:pt>
                <c:pt idx="30">
                  <c:v>0.12500000000000003</c:v>
                </c:pt>
                <c:pt idx="31">
                  <c:v>0.11662912394210094</c:v>
                </c:pt>
                <c:pt idx="32">
                  <c:v>0.10881882041201553</c:v>
                </c:pt>
                <c:pt idx="33">
                  <c:v>0.10153154954452946</c:v>
                </c:pt>
                <c:pt idx="34">
                  <c:v>9.4732285406899888E-2</c:v>
                </c:pt>
                <c:pt idx="35">
                  <c:v>8.8388347648318447E-2</c:v>
                </c:pt>
                <c:pt idx="36">
                  <c:v>8.2469244423305901E-2</c:v>
                </c:pt>
                <c:pt idx="37">
                  <c:v>7.6946525834057283E-2</c:v>
                </c:pt>
                <c:pt idx="38">
                  <c:v>7.1793647187314694E-2</c:v>
                </c:pt>
                <c:pt idx="39">
                  <c:v>6.6985841408518335E-2</c:v>
                </c:pt>
                <c:pt idx="40">
                  <c:v>6.25E-2</c:v>
                </c:pt>
                <c:pt idx="41">
                  <c:v>5.8314561971050491E-2</c:v>
                </c:pt>
                <c:pt idx="42">
                  <c:v>5.4409410206007765E-2</c:v>
                </c:pt>
                <c:pt idx="43">
                  <c:v>5.0765774772264724E-2</c:v>
                </c:pt>
                <c:pt idx="44">
                  <c:v>4.7366142703449923E-2</c:v>
                </c:pt>
                <c:pt idx="45">
                  <c:v>4.4194173824159223E-2</c:v>
                </c:pt>
                <c:pt idx="46">
                  <c:v>4.1234622211652965E-2</c:v>
                </c:pt>
                <c:pt idx="47">
                  <c:v>3.8473262917028635E-2</c:v>
                </c:pt>
                <c:pt idx="48">
                  <c:v>3.5896823593657347E-2</c:v>
                </c:pt>
                <c:pt idx="49">
                  <c:v>3.3492920704259146E-2</c:v>
                </c:pt>
                <c:pt idx="50">
                  <c:v>3.125E-2</c:v>
                </c:pt>
                <c:pt idx="51">
                  <c:v>2.9157280985525245E-2</c:v>
                </c:pt>
                <c:pt idx="52">
                  <c:v>2.7204705103003879E-2</c:v>
                </c:pt>
                <c:pt idx="53">
                  <c:v>2.5382887386132359E-2</c:v>
                </c:pt>
                <c:pt idx="54">
                  <c:v>2.3683071351724958E-2</c:v>
                </c:pt>
                <c:pt idx="55">
                  <c:v>2.2097086912079608E-2</c:v>
                </c:pt>
                <c:pt idx="56">
                  <c:v>2.0617311105826482E-2</c:v>
                </c:pt>
                <c:pt idx="57">
                  <c:v>1.9236631458514317E-2</c:v>
                </c:pt>
                <c:pt idx="58">
                  <c:v>1.794841179682868E-2</c:v>
                </c:pt>
                <c:pt idx="59">
                  <c:v>1.6746460352129587E-2</c:v>
                </c:pt>
                <c:pt idx="60">
                  <c:v>1.5625000000000007E-2</c:v>
                </c:pt>
                <c:pt idx="61">
                  <c:v>1.4578640492762621E-2</c:v>
                </c:pt>
                <c:pt idx="62">
                  <c:v>1.3602352551501945E-2</c:v>
                </c:pt>
                <c:pt idx="63">
                  <c:v>1.2691443693066184E-2</c:v>
                </c:pt>
                <c:pt idx="64">
                  <c:v>1.1841535675862489E-2</c:v>
                </c:pt>
                <c:pt idx="65">
                  <c:v>1.1048543456039809E-2</c:v>
                </c:pt>
                <c:pt idx="66">
                  <c:v>1.0308655552913239E-2</c:v>
                </c:pt>
                <c:pt idx="67">
                  <c:v>9.6183157292571621E-3</c:v>
                </c:pt>
                <c:pt idx="68">
                  <c:v>8.9742058984143384E-3</c:v>
                </c:pt>
                <c:pt idx="69">
                  <c:v>8.3732301760647936E-3</c:v>
                </c:pt>
                <c:pt idx="70">
                  <c:v>7.8125000000000017E-3</c:v>
                </c:pt>
                <c:pt idx="71">
                  <c:v>7.2893202463813096E-3</c:v>
                </c:pt>
                <c:pt idx="72">
                  <c:v>6.8011762757509715E-3</c:v>
                </c:pt>
                <c:pt idx="73">
                  <c:v>6.3457218465330914E-3</c:v>
                </c:pt>
                <c:pt idx="74">
                  <c:v>5.9207678379312439E-3</c:v>
                </c:pt>
                <c:pt idx="75">
                  <c:v>5.5242717280199038E-3</c:v>
                </c:pt>
                <c:pt idx="76">
                  <c:v>5.1543277764566197E-3</c:v>
                </c:pt>
                <c:pt idx="77">
                  <c:v>4.8091578646285802E-3</c:v>
                </c:pt>
                <c:pt idx="78">
                  <c:v>4.4871029492071692E-3</c:v>
                </c:pt>
                <c:pt idx="79">
                  <c:v>4.1866150880323959E-3</c:v>
                </c:pt>
                <c:pt idx="80">
                  <c:v>3.9062500000000009E-3</c:v>
                </c:pt>
                <c:pt idx="81">
                  <c:v>3.6446601231906548E-3</c:v>
                </c:pt>
                <c:pt idx="82">
                  <c:v>3.4005881378754883E-3</c:v>
                </c:pt>
                <c:pt idx="83">
                  <c:v>3.1728609232665426E-3</c:v>
                </c:pt>
                <c:pt idx="84">
                  <c:v>2.9603839189656215E-3</c:v>
                </c:pt>
                <c:pt idx="85">
                  <c:v>2.7621358640099515E-3</c:v>
                </c:pt>
                <c:pt idx="86">
                  <c:v>2.5771638882283094E-3</c:v>
                </c:pt>
                <c:pt idx="87">
                  <c:v>2.4045789323142918E-3</c:v>
                </c:pt>
                <c:pt idx="88">
                  <c:v>2.2435514746035824E-3</c:v>
                </c:pt>
                <c:pt idx="89">
                  <c:v>2.093307544016198E-3</c:v>
                </c:pt>
                <c:pt idx="90">
                  <c:v>1.953125E-3</c:v>
                </c:pt>
                <c:pt idx="91">
                  <c:v>1.8223300615953272E-3</c:v>
                </c:pt>
                <c:pt idx="92">
                  <c:v>1.7002940689377442E-3</c:v>
                </c:pt>
                <c:pt idx="93">
                  <c:v>1.5864304616332711E-3</c:v>
                </c:pt>
                <c:pt idx="94">
                  <c:v>1.4801919594828108E-3</c:v>
                </c:pt>
                <c:pt idx="95">
                  <c:v>1.3810679320049757E-3</c:v>
                </c:pt>
                <c:pt idx="96">
                  <c:v>1.2885819441141547E-3</c:v>
                </c:pt>
                <c:pt idx="97">
                  <c:v>1.2022894661571459E-3</c:v>
                </c:pt>
                <c:pt idx="98">
                  <c:v>1.121775737301791E-3</c:v>
                </c:pt>
                <c:pt idx="99">
                  <c:v>1.0466537720080988E-3</c:v>
                </c:pt>
                <c:pt idx="100">
                  <c:v>9.765625E-4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FF-4A52-99E9-DFD5E34BB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281280"/>
        <c:axId val="133283200"/>
      </c:scatterChart>
      <c:valAx>
        <c:axId val="133281280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t, T</a:t>
                </a:r>
                <a:r>
                  <a:rPr lang="en-US" baseline="-25000" dirty="0"/>
                  <a:t>1/2</a:t>
                </a:r>
                <a:endParaRPr lang="ru-RU" baseline="-25000" dirty="0"/>
              </a:p>
            </c:rich>
          </c:tx>
          <c:layout>
            <c:manualLayout>
              <c:xMode val="edge"/>
              <c:yMode val="edge"/>
              <c:x val="0.50015600118505354"/>
              <c:y val="0.926446241728018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/>
        </c:spPr>
        <c:crossAx val="133283200"/>
        <c:crosses val="autoZero"/>
        <c:crossBetween val="midCat"/>
      </c:valAx>
      <c:valAx>
        <c:axId val="13328320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A/A</a:t>
                </a:r>
                <a:r>
                  <a:rPr lang="en-US" baseline="-25000" dirty="0"/>
                  <a:t>0</a:t>
                </a:r>
                <a:endParaRPr lang="ru-RU" baseline="-25000" dirty="0"/>
              </a:p>
            </c:rich>
          </c:tx>
          <c:layout>
            <c:manualLayout>
              <c:xMode val="edge"/>
              <c:yMode val="edge"/>
              <c:x val="1.5196922564159538E-2"/>
              <c:y val="0.42003622784672356"/>
            </c:manualLayout>
          </c:layout>
          <c:overlay val="0"/>
        </c:title>
        <c:numFmt formatCode="0.000" sourceLinked="1"/>
        <c:majorTickMark val="out"/>
        <c:minorTickMark val="none"/>
        <c:tickLblPos val="nextTo"/>
        <c:spPr>
          <a:ln w="12700"/>
        </c:spPr>
        <c:crossAx val="133281280"/>
        <c:crosses val="autoZero"/>
        <c:crossBetween val="midCat"/>
        <c:majorUnit val="0.25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154D0-BF8A-46D0-A98B-096B5A6ED154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27C3F-EB62-446B-9185-B0FE56590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5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5%D0%BC%D0%B5%D1%82%D0%B0%D0%BB%D0%BB%D1%8B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A5%D0%B8%D0%BC%D0%B8%D1%87%D0%B5%D1%81%D0%BA%D0%B8%D0%B5_%D1%81%D0%BE%D0%B5%D0%B4%D0%B8%D0%BD%D0%B5%D0%BD%D0%B8%D1%8F" TargetMode="External"/><Relationship Id="rId4" Type="http://schemas.openxmlformats.org/officeDocument/2006/relationships/hyperlink" Target="https://ru.wikipedia.org/wiki/%D0%9E%D0%BA%D0%B8%D1%81%D0%BB%D0%B8%D1%82%D0%B5%D0%BB%D1%8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Бертраме</a:t>
            </a:r>
            <a:r>
              <a:rPr lang="ru-RU" dirty="0"/>
              <a:t> </a:t>
            </a:r>
            <a:r>
              <a:rPr lang="ru-RU" dirty="0" err="1"/>
              <a:t>Болтвуд</a:t>
            </a:r>
            <a:r>
              <a:rPr lang="ru-RU" dirty="0"/>
              <a:t> (американец) был первым, кто предложил использовать радиоактивный распад для определения возраста горных пород и минералов, что стало основой для современных методов радиометрического датирования. </a:t>
            </a:r>
            <a:r>
              <a:rPr lang="ru-RU" dirty="0" err="1"/>
              <a:t>Болтвуд</a:t>
            </a:r>
            <a:r>
              <a:rPr lang="ru-RU" dirty="0"/>
              <a:t> обнаружил, что свинец является конечным продуктом радиоактивного распада урана 1905 году</a:t>
            </a:r>
          </a:p>
          <a:p>
            <a:r>
              <a:rPr lang="ru-RU" dirty="0"/>
              <a:t>Артур Холмс (Англия) был одним из первых ученых, кто использовал радиоактивный распад для определения возраста горных пород и минералов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достижения Артура Холмса включают: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Разработку геологической шкалы времени, основанной на радиоактивном распаде.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Конвекция в мантии: Это процесс, при котором горячее вещество в мантии Земли поднимается к поверхности, а более холодное опускается вниз. Это создает циркуляцию материала в мантии.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Механизм движения континентов: Холмс предположил, что эти конвекционные потоки в мантии могут быть достаточно сильными, чтобы двигать континенты на поверхности Земли.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Объяснение дрейфа континентов: Эта теория предложила механизм, объясняющий, как континенты могут двигаться по поверхности Земли, что было важным шагом в развитии теории тектоники плит.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идея Холмса была революционной для своего времени и заложила основу для современного понимания движения литосферных плит и формирования континентов.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Резерфорд (Англия) </a:t>
            </a:r>
            <a:r>
              <a:rPr lang="ru-RU" dirty="0"/>
              <a:t>Определение периода полураспада радия: Это открытие позволило более точно оценивать возраст геологических образований.</a:t>
            </a:r>
          </a:p>
          <a:p>
            <a:r>
              <a:rPr lang="ru-RU" dirty="0"/>
              <a:t>Разработка уран-свинцового метода датирования: Этот метод стал одним из наиболее точных для определения возраста древних пород.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Патерсон: </a:t>
            </a:r>
            <a:r>
              <a:rPr lang="ru-RU" dirty="0"/>
              <a:t>Определение возраста Земли: В 1956 году Паттерсон установил возраст Земли в 4,55 миллиарда лет, используя уран-свинцовый метод датирования метеоритов.</a:t>
            </a:r>
          </a:p>
          <a:p>
            <a:r>
              <a:rPr lang="ru-RU" dirty="0"/>
              <a:t>Усовершенствование методов изотопного датирования: Паттерсон значительно улучшил точность и надежность уран-свинцового метода датирования.</a:t>
            </a:r>
          </a:p>
          <a:p>
            <a:r>
              <a:rPr lang="ru-RU" dirty="0"/>
              <a:t>Исследование загрязнения свинцом: Его работы по изучению концентрации свинца в окружающей среде привели к важным экологическим открытиям.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28D5-7B99-4428-8B2D-63AD9A70CC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4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C1FC97-FC43-4C22-A394-CCA66BE66FDC}" type="slidenum">
              <a:rPr lang="ru-RU" altLang="ru-RU" smtClean="0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4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380A71-D0AF-4DDB-9FBE-CB46D6BFC506}" type="slidenum">
              <a:rPr lang="ru-RU" altLang="ru-RU" smtClean="0"/>
              <a:pPr>
                <a:spcBef>
                  <a:spcPct val="0"/>
                </a:spcBef>
              </a:pPr>
              <a:t>23</a:t>
            </a:fld>
            <a:endParaRPr lang="ru-RU" altLang="ru-R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Аэрозольные изотопы йода являются ключевыми звеньями атмосферной циркуляции йода как в атмосферных, так и в ядерных науках, однако их источники, временные изменения и механизм переноса все еще недостаточно хорошо изучены</a:t>
            </a:r>
          </a:p>
          <a:p>
            <a:r>
              <a:rPr lang="ru-RU" dirty="0"/>
              <a:t>Йод является одним из активных галогенных элементов и участвует во многих атмосферных химических реакциях (например, разрушение озона и образование новых частиц из конденсирующихся йодсодержащих паров), привлекая в последние годы все большее внимание не только к науке об атмосфере, но и к экологии (</a:t>
            </a:r>
            <a:r>
              <a:rPr lang="ru-RU" dirty="0" err="1"/>
              <a:t>Saiz-Lopez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2012).</a:t>
            </a:r>
          </a:p>
          <a:p>
            <a:r>
              <a:rPr lang="ru-RU" dirty="0"/>
              <a:t>Наряду с атмосферной циркуляцией стабильного 127I, долгоживущий радиоактивный 129I с периодом полураспада 15,7 млн лет также имеет значение для глобального переноса, поскольку является основным продуктом деления с выходом 0,7 % в атомной промышленности.</a:t>
            </a:r>
          </a:p>
          <a:p>
            <a:r>
              <a:rPr lang="ru-RU" dirty="0"/>
              <a:t>Реагируют почти со всеми простыми веществами, кроме некоторых </a:t>
            </a:r>
            <a:r>
              <a:rPr lang="ru-RU" dirty="0">
                <a:hlinkClick r:id="rId3" tooltip="Неметаллы"/>
              </a:rPr>
              <a:t>неметаллов</a:t>
            </a:r>
            <a:r>
              <a:rPr lang="ru-RU" dirty="0"/>
              <a:t>. Все галогены — энергичные </a:t>
            </a:r>
            <a:r>
              <a:rPr lang="ru-RU" dirty="0">
                <a:hlinkClick r:id="rId4" tooltip="Окислитель"/>
              </a:rPr>
              <a:t>окислители</a:t>
            </a:r>
            <a:r>
              <a:rPr lang="ru-RU" dirty="0"/>
              <a:t>, поэтому встречаются в природе только в виде </a:t>
            </a:r>
            <a:r>
              <a:rPr lang="ru-RU" dirty="0">
                <a:hlinkClick r:id="rId5" tooltip="Химические соединения"/>
              </a:rPr>
              <a:t>соединений</a:t>
            </a:r>
            <a:r>
              <a:rPr lang="ru-RU" dirty="0"/>
              <a:t>. С увеличением порядкового номера химическая активность галогенов уменьшается, химическая активность галогенид-ионов F</a:t>
            </a:r>
            <a:r>
              <a:rPr lang="ru-RU" baseline="30000" dirty="0"/>
              <a:t>−</a:t>
            </a:r>
            <a:r>
              <a:rPr lang="ru-RU" dirty="0"/>
              <a:t>, </a:t>
            </a:r>
            <a:r>
              <a:rPr lang="ru-RU" dirty="0" err="1"/>
              <a:t>Cl</a:t>
            </a:r>
            <a:r>
              <a:rPr lang="ru-RU" baseline="30000" dirty="0"/>
              <a:t>−</a:t>
            </a:r>
            <a:r>
              <a:rPr lang="ru-RU" dirty="0"/>
              <a:t>, </a:t>
            </a:r>
            <a:r>
              <a:rPr lang="ru-RU" dirty="0" err="1"/>
              <a:t>Br</a:t>
            </a:r>
            <a:r>
              <a:rPr lang="ru-RU" baseline="30000" dirty="0"/>
              <a:t>−</a:t>
            </a:r>
            <a:r>
              <a:rPr lang="ru-RU" dirty="0"/>
              <a:t>, I</a:t>
            </a:r>
            <a:r>
              <a:rPr lang="ru-RU" baseline="30000" dirty="0"/>
              <a:t>−</a:t>
            </a:r>
            <a:r>
              <a:rPr lang="ru-RU" dirty="0"/>
              <a:t>, </a:t>
            </a:r>
            <a:r>
              <a:rPr lang="ru-RU" dirty="0" err="1"/>
              <a:t>At</a:t>
            </a:r>
            <a:r>
              <a:rPr lang="ru-RU" baseline="30000" dirty="0"/>
              <a:t>−</a:t>
            </a:r>
            <a:r>
              <a:rPr lang="ru-RU" dirty="0"/>
              <a:t> уменьшается.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328D5-7B99-4428-8B2D-63AD9A70CCD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3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2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5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8" y="6295250"/>
            <a:ext cx="9180000" cy="59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" y="-16000"/>
            <a:ext cx="9180000" cy="113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9512" y="6410153"/>
            <a:ext cx="58402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4904" y="6413080"/>
            <a:ext cx="21336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F470BA24-9B13-4503-B0B9-3FB290420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2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F9B5A-9A7E-4516-A0B7-AFEB6DD545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454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5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4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46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7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2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20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6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4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97A27-1182-45E3-BE4A-5D03C031EAA1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2AD2F-9F08-4B90-B33C-DEFE0F7E6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6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chart" Target="../charts/chart1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5900" y="1303635"/>
            <a:ext cx="6731000" cy="230832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РАДИОНУКЛИДЫ КАК ТРАССЕРЫ ПРИРОДНЫХ И АНТРОПОГЕННЫХ ПРОЦЕССОВ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DFDFFC-036B-4AE1-BC3F-DC5527F5C949}"/>
              </a:ext>
            </a:extLst>
          </p:cNvPr>
          <p:cNvSpPr/>
          <p:nvPr/>
        </p:nvSpPr>
        <p:spPr>
          <a:xfrm>
            <a:off x="2441448" y="4915007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Викторовна Кузьменкова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научн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сотрудник кафедры радиохимии химического факультета,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к.г.н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2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F92BEF-04E9-4967-9A0D-DCE8371AD02D}"/>
              </a:ext>
            </a:extLst>
          </p:cNvPr>
          <p:cNvSpPr/>
          <p:nvPr/>
        </p:nvSpPr>
        <p:spPr>
          <a:xfrm>
            <a:off x="4586621" y="1026076"/>
            <a:ext cx="4416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возраста осадков на основе содержания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использовалась модель постоянного потока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Abril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Corbett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Walsh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2015):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– возраст осадка, лет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(∞) - рассчитана исходя из сглаженной функции распределение активности по глубине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(х)  – удельная активность горизонта, Бк/м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– постоянная радиоактивного распада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80757DF-B8A8-45F1-9EFB-A6CCC468E18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99995" y="2322568"/>
          <a:ext cx="1589523" cy="8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r:id="rId3" imgW="863225" imgH="431613" progId="Equation.3">
                  <p:embed/>
                </p:oleObj>
              </mc:Choice>
              <mc:Fallback>
                <p:oleObj r:id="rId3" imgW="863225" imgH="431613" progId="Equation.3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AAB45905-2BE9-4E22-B501-C79F6F72D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9995" y="2322568"/>
                        <a:ext cx="1589523" cy="820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2DF0DCC-5163-4493-9ADE-51221C66D834}"/>
              </a:ext>
            </a:extLst>
          </p:cNvPr>
          <p:cNvSpPr txBox="1">
            <a:spLocks/>
          </p:cNvSpPr>
          <p:nvPr/>
        </p:nvSpPr>
        <p:spPr>
          <a:xfrm>
            <a:off x="618540" y="146866"/>
            <a:ext cx="7886700" cy="4513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избыточного </a:t>
            </a:r>
            <a:r>
              <a:rPr lang="ru-RU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темпов осадконакопления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D27562-6A30-46BC-B757-F24DDAA62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7" y="1307609"/>
            <a:ext cx="4416273" cy="336531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18B4C5B-2562-4563-9B95-0583AA6B3B9A}"/>
              </a:ext>
            </a:extLst>
          </p:cNvPr>
          <p:cNvSpPr/>
          <p:nvPr/>
        </p:nvSpPr>
        <p:spPr>
          <a:xfrm>
            <a:off x="4552746" y="4489353"/>
            <a:ext cx="915366" cy="5577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CE6838-A3B9-4BC7-A6D3-273D2F174F8C}"/>
              </a:ext>
            </a:extLst>
          </p:cNvPr>
          <p:cNvSpPr/>
          <p:nvPr/>
        </p:nvSpPr>
        <p:spPr>
          <a:xfrm>
            <a:off x="0" y="5294361"/>
            <a:ext cx="50919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постоянного осадконакопления</a:t>
            </a:r>
          </a:p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постоянного потока </a:t>
            </a:r>
          </a:p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постоянной начальной концентрации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ADB7C3-172F-4981-85C8-81CF291A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99" y="332169"/>
            <a:ext cx="3998744" cy="6193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575304-58AF-484D-8562-8A4A0093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952" y="291375"/>
            <a:ext cx="4099548" cy="62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685" y="833852"/>
            <a:ext cx="324318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Космогенный </a:t>
            </a:r>
            <a:r>
              <a:rPr lang="ru-RU" sz="14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>
              <a:spcAft>
                <a:spcPts val="0"/>
              </a:spcAft>
            </a:pP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Около 75% 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образуется в стратосфере, однако время пребывания его в стратосфере (около 1 года) велико по сравнению с периодом полураспада. Поэтому 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поступающий с выпадениями, имеет в основном тропосферное происхождение. Тем не менее, возможны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импульсные поступления стратосферного воздуха в тропосферу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вызывающие резкое повышение содержания космогенных радионуклидов. Как правило, такие процессы происходят весной или летом. Таким образом, 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другие космогенные радионуклиды являются индикаторами поступления компонентов стратосферы – озона, продуктов деления, некоторых продуктов вулканической активности. </a:t>
            </a:r>
          </a:p>
        </p:txBody>
      </p:sp>
      <p:pic>
        <p:nvPicPr>
          <p:cNvPr id="4098" name="Picture 2" descr="особенности тропосферы,стратосферы,верхнего слоя земли. - Школьные  Знания.com">
            <a:extLst>
              <a:ext uri="{FF2B5EF4-FFF2-40B4-BE49-F238E27FC236}">
                <a16:creationId xmlns:a16="http://schemas.microsoft.com/office/drawing/2014/main" id="{4E2529D0-2DB9-4755-83EA-E0698CFD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65" y="576111"/>
            <a:ext cx="493395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56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0D00AD-4194-48BC-B9F3-53AD41C4291D}"/>
              </a:ext>
            </a:extLst>
          </p:cNvPr>
          <p:cNvSpPr/>
          <p:nvPr/>
        </p:nvSpPr>
        <p:spPr>
          <a:xfrm>
            <a:off x="308345" y="1081694"/>
            <a:ext cx="38786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u="sng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Принцип: </a:t>
            </a:r>
            <a:r>
              <a:rPr lang="ru-RU" sz="1400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основан на том, что живые организмы поглощают углерод-14 из атмосферы, а после смерти организма его количество начинает уменьшаться с известной скоростью.</a:t>
            </a:r>
          </a:p>
          <a:p>
            <a:pPr algn="just"/>
            <a:r>
              <a:rPr lang="ru-RU" sz="1400" u="sng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 </a:t>
            </a:r>
            <a:r>
              <a:rPr lang="ru-RU" sz="1400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датирования археологических находок, геологических отложений и других органических материалов возрастом до примерно 50 000 лет.</a:t>
            </a:r>
          </a:p>
          <a:p>
            <a:pPr algn="just"/>
            <a:r>
              <a:rPr lang="ru-RU" sz="1400" u="sng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Точность: </a:t>
            </a:r>
            <a:r>
              <a:rPr lang="ru-RU" sz="1400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позволяет определить возраст с точностью до нескольких десятилетий для относительно молодых образцов.</a:t>
            </a:r>
          </a:p>
          <a:p>
            <a:pPr algn="just"/>
            <a:r>
              <a:rPr lang="ru-RU" sz="1400" u="sng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Ограничения: </a:t>
            </a:r>
            <a:r>
              <a:rPr lang="ru-RU" sz="1400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не подходит для датирования неорганических материалов и образцов старше 50 000 лет из-за слишком малого количества оставшегося углерода-14.</a:t>
            </a:r>
            <a:endParaRPr lang="ru-RU" sz="1400" b="0" i="0" dirty="0">
              <a:solidFill>
                <a:srgbClr val="48474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49048D-5E81-48DC-8FDF-E64431CF8959}"/>
              </a:ext>
            </a:extLst>
          </p:cNvPr>
          <p:cNvSpPr/>
          <p:nvPr/>
        </p:nvSpPr>
        <p:spPr>
          <a:xfrm>
            <a:off x="980388" y="160892"/>
            <a:ext cx="320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84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Радиоуглеродное датирование </a:t>
            </a:r>
            <a:endParaRPr lang="ru-RU" dirty="0"/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9A5DF1B4-1877-4CE7-A444-C0F48E7B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9" y="4621124"/>
            <a:ext cx="1357385" cy="19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7BAE64-AABE-4FAD-A488-D78562E13D65}"/>
              </a:ext>
            </a:extLst>
          </p:cNvPr>
          <p:cNvSpPr/>
          <p:nvPr/>
        </p:nvSpPr>
        <p:spPr>
          <a:xfrm>
            <a:off x="1741418" y="5233577"/>
            <a:ext cx="2460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Уиллард</a:t>
            </a:r>
            <a:r>
              <a:rPr lang="ru-RU" sz="1600" b="1" dirty="0">
                <a:solidFill>
                  <a:srgbClr val="202122"/>
                </a:solidFill>
                <a:latin typeface="Arial" panose="020B0604020202020204" pitchFamily="34" charset="0"/>
              </a:rPr>
              <a:t> Франк Либби</a:t>
            </a:r>
            <a:endParaRPr lang="ru-RU" sz="1600" dirty="0"/>
          </a:p>
        </p:txBody>
      </p:sp>
      <p:pic>
        <p:nvPicPr>
          <p:cNvPr id="8196" name="Picture 4" descr="https://sun9-38.userapi.com/s/v1/ig2/IDOGqzJ0ezbICd807bSqTsJk8VBKqGY3CYT66nQn7f3VszgCMlicl-tl3r2RKdaL6ZmiLL5E6I9aVDjWBhRwLOdR.jpg?quality=96&amp;as=32x44,48x65,72x98,108x147,160x218,240x327,360x490,480x654,540x735,640x872,720x981,1080x1471,1280x1743,1440x1961,1586x2160&amp;from=bu&amp;u=tPGL7jRe8C5gDB37dfoXBzy657FYGbdlLIgI0RuwIJc&amp;cs=593x807">
            <a:extLst>
              <a:ext uri="{FF2B5EF4-FFF2-40B4-BE49-F238E27FC236}">
                <a16:creationId xmlns:a16="http://schemas.microsoft.com/office/drawing/2014/main" id="{A9BA0565-822E-4223-8739-2C8629029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6"/>
          <a:stretch/>
        </p:blipFill>
        <p:spPr bwMode="auto">
          <a:xfrm>
            <a:off x="4583330" y="624722"/>
            <a:ext cx="4463882" cy="566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6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E2D25E-9533-4BF0-9649-F432D37D85CF}"/>
              </a:ext>
            </a:extLst>
          </p:cNvPr>
          <p:cNvSpPr/>
          <p:nvPr/>
        </p:nvSpPr>
        <p:spPr>
          <a:xfrm>
            <a:off x="417697" y="1286562"/>
            <a:ext cx="8524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ядерных взрывах за счет нейтронной активации азота в атмосферном воздухе за период 1945–1980 гг. образовалось 2,2 · 1017 Бк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что примерно в 1,6 раза больше равновесной активности 14С природного происхождения в тропосфере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A1150B-ABBB-485F-9F88-1C8F05D4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7" y="2283010"/>
            <a:ext cx="8524686" cy="31289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48E180-8581-4C09-B0D4-083D5918F9FE}"/>
              </a:ext>
            </a:extLst>
          </p:cNvPr>
          <p:cNvSpPr/>
          <p:nvPr/>
        </p:nvSpPr>
        <p:spPr>
          <a:xfrm>
            <a:off x="520995" y="5346591"/>
            <a:ext cx="8313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начала </a:t>
            </a:r>
            <a:r>
              <a:rPr lang="ru-RU" sz="1400" baseline="30000" dirty="0">
                <a:solidFill>
                  <a:srgbClr val="33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400" dirty="0">
                <a:solidFill>
                  <a:srgbClr val="33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шкалы основателем метода У.Ф. Либби был принят 1950 г. н.э.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3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F67344-20EE-4339-8964-48D1B7A62FA6}"/>
              </a:ext>
            </a:extLst>
          </p:cNvPr>
          <p:cNvSpPr/>
          <p:nvPr/>
        </p:nvSpPr>
        <p:spPr>
          <a:xfrm>
            <a:off x="981526" y="160892"/>
            <a:ext cx="401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изотопной масс-спектрометрии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77CEC7-8630-4687-B8B3-635E8E8E8F8F}"/>
              </a:ext>
            </a:extLst>
          </p:cNvPr>
          <p:cNvSpPr/>
          <p:nvPr/>
        </p:nvSpPr>
        <p:spPr>
          <a:xfrm>
            <a:off x="322627" y="1103048"/>
            <a:ext cx="84987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вещества окисляются до образования углекислого газа (остальные оксиды удаляются), затем полученный газ ионизируется и на высокой скорости проходит через магнитную камеру, где заряженные молекулы отклоняются от исходной траектории. Чем больше отклонение - тем легче молекула, и тем меньше в ней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Подсчитав соотношение слабо отклонившихся и сильно отклонившихся молекул, можно определить, какова концентрация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 образце с высокой точностью. Этот метод позволяет датировать образцы с массой всего несколько миллиграммов в диапазоне до 60 000 лет</a:t>
            </a:r>
          </a:p>
        </p:txBody>
      </p:sp>
      <p:pic>
        <p:nvPicPr>
          <p:cNvPr id="10242" name="Picture 2" descr="Научные исследования произведений - Ускорительная масс-спектрометрия">
            <a:extLst>
              <a:ext uri="{FF2B5EF4-FFF2-40B4-BE49-F238E27FC236}">
                <a16:creationId xmlns:a16="http://schemas.microsoft.com/office/drawing/2014/main" id="{CE33F0D4-2D27-40D4-80BE-61506904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63" y="2491096"/>
            <a:ext cx="5166871" cy="37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3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Туринская плащаница">
            <a:extLst>
              <a:ext uri="{FF2B5EF4-FFF2-40B4-BE49-F238E27FC236}">
                <a16:creationId xmlns:a16="http://schemas.microsoft.com/office/drawing/2014/main" id="{E6F895A5-9F8F-454D-B119-B54870EA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0" y="724675"/>
            <a:ext cx="709612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3DA38E-A885-438E-9272-5591ACFDFC37}"/>
              </a:ext>
            </a:extLst>
          </p:cNvPr>
          <p:cNvSpPr/>
          <p:nvPr/>
        </p:nvSpPr>
        <p:spPr>
          <a:xfrm>
            <a:off x="981526" y="160892"/>
            <a:ext cx="2364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Туринская плащаница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02B30B-9E51-4FB4-A328-2A8488D9D714}"/>
              </a:ext>
            </a:extLst>
          </p:cNvPr>
          <p:cNvSpPr/>
          <p:nvPr/>
        </p:nvSpPr>
        <p:spPr>
          <a:xfrm>
            <a:off x="233916" y="5507407"/>
            <a:ext cx="86761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радиоуглеродного датирования установили происхождение Плащаницы между 1260 годами нашей эры и 1390 годами нашей эры, примерно в то время, когда она впервые </a:t>
            </a:r>
            <a:r>
              <a:rPr lang="ru-RU" sz="1400" dirty="0" err="1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задокументированно</a:t>
            </a:r>
            <a:r>
              <a:rPr lang="ru-RU" sz="14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появилась во Франции в 1350-х годах.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6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E5D6370-D62B-4220-BFEE-AB77763AA811}"/>
              </a:ext>
            </a:extLst>
          </p:cNvPr>
          <p:cNvSpPr txBox="1">
            <a:spLocks/>
          </p:cNvSpPr>
          <p:nvPr/>
        </p:nvSpPr>
        <p:spPr>
          <a:xfrm>
            <a:off x="445467" y="306784"/>
            <a:ext cx="7663083" cy="614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радионуклиды как трассеры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3A78D4-9B06-4450-B780-7B19FB0CC724}"/>
              </a:ext>
            </a:extLst>
          </p:cNvPr>
          <p:cNvSpPr/>
          <p:nvPr/>
        </p:nvSpPr>
        <p:spPr>
          <a:xfrm>
            <a:off x="580848" y="1338810"/>
            <a:ext cx="72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Вода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758544-0EA4-4105-890A-60B259AF2B27}"/>
              </a:ext>
            </a:extLst>
          </p:cNvPr>
          <p:cNvSpPr/>
          <p:nvPr/>
        </p:nvSpPr>
        <p:spPr>
          <a:xfrm>
            <a:off x="580848" y="1988644"/>
            <a:ext cx="946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Воздух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3D7F21-F706-4F82-87BA-917DC877A629}"/>
              </a:ext>
            </a:extLst>
          </p:cNvPr>
          <p:cNvSpPr/>
          <p:nvPr/>
        </p:nvSpPr>
        <p:spPr>
          <a:xfrm>
            <a:off x="580848" y="2638478"/>
            <a:ext cx="84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Почва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85558-137A-4A99-89D7-3950566A6772}"/>
              </a:ext>
            </a:extLst>
          </p:cNvPr>
          <p:cNvSpPr txBox="1"/>
          <p:nvPr/>
        </p:nvSpPr>
        <p:spPr>
          <a:xfrm>
            <a:off x="6128200" y="1157647"/>
            <a:ext cx="2434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благодаря деятельности человека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Как устроены атомные электростанции — Naked Science">
            <a:extLst>
              <a:ext uri="{FF2B5EF4-FFF2-40B4-BE49-F238E27FC236}">
                <a16:creationId xmlns:a16="http://schemas.microsoft.com/office/drawing/2014/main" id="{141AC0A9-5374-448A-8681-3E9F8A33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92" y="2515339"/>
            <a:ext cx="4841549" cy="35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1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s1VOkSlfHAc/hqdefault.jpg">
            <a:extLst>
              <a:ext uri="{FF2B5EF4-FFF2-40B4-BE49-F238E27FC236}">
                <a16:creationId xmlns:a16="http://schemas.microsoft.com/office/drawing/2014/main" id="{31D432ED-0183-4B73-B279-51BB1522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2" y="1229790"/>
            <a:ext cx="3214688" cy="24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1B2598-3AA4-4367-9630-EB5609F54493}"/>
              </a:ext>
            </a:extLst>
          </p:cNvPr>
          <p:cNvSpPr txBox="1"/>
          <p:nvPr/>
        </p:nvSpPr>
        <p:spPr>
          <a:xfrm>
            <a:off x="100597" y="1087354"/>
            <a:ext cx="6228183" cy="2421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latinLnBrk="1" hangingPunct="0"/>
            <a:r>
              <a:rPr lang="ru-RU" sz="2800" u="sng" dirty="0">
                <a:solidFill>
                  <a:srgbClr val="000000"/>
                </a:solidFill>
                <a:sym typeface="Helvetica Light"/>
              </a:rPr>
              <a:t>Источники:</a:t>
            </a:r>
          </a:p>
          <a:p>
            <a:pPr marL="401822" indent="-401822" latinLnBrk="1" hangingPunct="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</a:rPr>
              <a:t>Ядерные взрывы</a:t>
            </a:r>
          </a:p>
          <a:p>
            <a:pPr algn="l" rtl="0" latinLnBrk="1" hangingPunct="0"/>
            <a:r>
              <a:rPr lang="ru-RU" sz="2800" dirty="0">
                <a:solidFill>
                  <a:srgbClr val="000000"/>
                </a:solidFill>
              </a:rPr>
              <a:t>(глобальные выпадения)</a:t>
            </a:r>
          </a:p>
          <a:p>
            <a:pPr latinLnBrk="1" hangingPunct="0"/>
            <a:endParaRPr lang="en-US" sz="2800" dirty="0">
              <a:solidFill>
                <a:srgbClr val="000000"/>
              </a:solidFill>
              <a:sym typeface="Helvetica Light"/>
            </a:endParaRPr>
          </a:p>
          <a:p>
            <a:pPr algn="l" rtl="0" latinLnBrk="1" hangingPunct="0"/>
            <a:endParaRPr lang="ru-RU" sz="2800" dirty="0">
              <a:solidFill>
                <a:srgbClr val="000000"/>
              </a:solidFill>
            </a:endParaRPr>
          </a:p>
          <a:p>
            <a:pPr marL="401822" indent="-401822" latinLnBrk="1" hangingPunct="0">
              <a:buFont typeface="Arial" panose="020B0604020202020204" pitchFamily="34" charset="0"/>
              <a:buChar char="•"/>
            </a:pPr>
            <a:endParaRPr lang="ru-RU" sz="1266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63663-5205-4993-A20F-D923679D9021}"/>
              </a:ext>
            </a:extLst>
          </p:cNvPr>
          <p:cNvSpPr txBox="1"/>
          <p:nvPr/>
        </p:nvSpPr>
        <p:spPr>
          <a:xfrm>
            <a:off x="206347" y="2388976"/>
            <a:ext cx="5513555" cy="2798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401822" indent="-401822" latinLnBrk="1" hangingPunct="0">
              <a:buFont typeface="Arial" panose="020B0604020202020204" pitchFamily="34" charset="0"/>
              <a:buChar char="•"/>
            </a:pPr>
            <a:r>
              <a:rPr lang="ru-RU" sz="2531" dirty="0">
                <a:solidFill>
                  <a:srgbClr val="000000"/>
                </a:solidFill>
              </a:rPr>
              <a:t>Деятельность предприятия </a:t>
            </a:r>
          </a:p>
          <a:p>
            <a:pPr algn="l" rtl="0" latinLnBrk="1" hangingPunct="0"/>
            <a:r>
              <a:rPr lang="ru-RU" sz="2531" dirty="0">
                <a:solidFill>
                  <a:srgbClr val="000000"/>
                </a:solidFill>
              </a:rPr>
              <a:t>ядерно-топливного цикла</a:t>
            </a:r>
            <a:endParaRPr lang="en-US" sz="2531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2531" dirty="0">
                <a:solidFill>
                  <a:srgbClr val="000000"/>
                </a:solidFill>
              </a:rPr>
              <a:t>+ </a:t>
            </a:r>
            <a:r>
              <a:rPr lang="ru-RU" sz="2531" dirty="0">
                <a:solidFill>
                  <a:srgbClr val="000000"/>
                </a:solidFill>
              </a:rPr>
              <a:t>аварийные ситуации на них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ru-RU" sz="2531" dirty="0">
                <a:solidFill>
                  <a:srgbClr val="000000"/>
                </a:solidFill>
              </a:rPr>
              <a:t> Ядерное наследие </a:t>
            </a:r>
          </a:p>
          <a:p>
            <a:pPr algn="l" rtl="0" latinLnBrk="1" hangingPunct="0"/>
            <a:r>
              <a:rPr lang="ru-RU" sz="2531" dirty="0">
                <a:solidFill>
                  <a:srgbClr val="000000"/>
                </a:solidFill>
              </a:rPr>
              <a:t>(Маяк, СХК, Снежинск)</a:t>
            </a:r>
          </a:p>
          <a:p>
            <a:pPr marL="457200" indent="-457200" algn="l" rtl="0" latinLnBrk="1" hangingPunct="0">
              <a:buFont typeface="Arial" panose="020B0604020202020204" pitchFamily="34" charset="0"/>
              <a:buChar char="•"/>
            </a:pPr>
            <a:r>
              <a:rPr lang="ru-RU" sz="2531" dirty="0">
                <a:solidFill>
                  <a:srgbClr val="000000"/>
                </a:solidFill>
              </a:rPr>
              <a:t> </a:t>
            </a:r>
            <a:r>
              <a:rPr lang="ru-RU" sz="2531" u="sng" dirty="0">
                <a:solidFill>
                  <a:srgbClr val="000000"/>
                </a:solidFill>
              </a:rPr>
              <a:t>Инциденты с потерей ЯМ и РВ</a:t>
            </a:r>
            <a:endParaRPr lang="en-US" sz="2531" u="sng" dirty="0">
              <a:solidFill>
                <a:srgbClr val="000000"/>
              </a:solidFill>
            </a:endParaRPr>
          </a:p>
          <a:p>
            <a:pPr algn="l" rtl="0" latinLnBrk="1" hangingPunct="0"/>
            <a:endParaRPr lang="ru-RU" sz="2531" u="sng" dirty="0">
              <a:solidFill>
                <a:srgbClr val="000000"/>
              </a:solidFill>
            </a:endParaRPr>
          </a:p>
        </p:txBody>
      </p:sp>
      <p:pic>
        <p:nvPicPr>
          <p:cNvPr id="5" name="Picture 4" descr="http://www.atomic-energy.ru/files/images/2013/09/aes_temelin%5B1%5D.jpg">
            <a:extLst>
              <a:ext uri="{FF2B5EF4-FFF2-40B4-BE49-F238E27FC236}">
                <a16:creationId xmlns:a16="http://schemas.microsoft.com/office/drawing/2014/main" id="{C02E99BB-5007-40F6-98A7-74B30EB3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40" y="4067625"/>
            <a:ext cx="3381931" cy="22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C0128B-0E8F-442F-89B3-DC55203552BB}"/>
              </a:ext>
            </a:extLst>
          </p:cNvPr>
          <p:cNvSpPr/>
          <p:nvPr/>
        </p:nvSpPr>
        <p:spPr>
          <a:xfrm>
            <a:off x="1473460" y="-13883"/>
            <a:ext cx="8556576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75" dirty="0"/>
              <a:t>Техногенные радионуклиды</a:t>
            </a:r>
          </a:p>
        </p:txBody>
      </p:sp>
    </p:spTree>
    <p:extLst>
      <p:ext uri="{BB962C8B-B14F-4D97-AF65-F5344CB8AC3E}">
        <p14:creationId xmlns:p14="http://schemas.microsoft.com/office/powerpoint/2010/main" val="4067889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C0D4-367D-483B-8C5C-5294D7A8EDFC}" type="slidenum">
              <a:rPr lang="ru-RU" smtClean="0"/>
              <a:t>19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9100" y="1200866"/>
            <a:ext cx="3441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Средний уровень радиационного фона по Москве - 11 микрорентген в час. </a:t>
            </a:r>
            <a:br>
              <a:rPr lang="ru-RU" sz="15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В Москве находятся 11 исследовательских ядерных реакторов, более двух тысяч организаций, использующих более 150 тысяч источников ионизирующего излучения из которых 124 тысячи имеют истекший срок эксплуатации. Ежегодно в городе выявляют от 50 до 80 источников излучения, многие из которых требуют проведения серьезных дезактивационных работ.</a:t>
            </a:r>
          </a:p>
        </p:txBody>
      </p:sp>
      <p:pic>
        <p:nvPicPr>
          <p:cNvPr id="6146" name="Picture 2" descr="Карта радиоактивных источников Москв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1200867"/>
            <a:ext cx="4492625" cy="45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9100" y="5068937"/>
            <a:ext cx="39243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Зелёные точки - участки радиационного загрязнения площадью не менее 100 км. метров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D3C2C7-D123-49D8-ABD4-22D0B3CD83EC}"/>
              </a:ext>
            </a:extLst>
          </p:cNvPr>
          <p:cNvSpPr/>
          <p:nvPr/>
        </p:nvSpPr>
        <p:spPr>
          <a:xfrm>
            <a:off x="3713321" y="-5756"/>
            <a:ext cx="2452588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75" dirty="0"/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3249364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C312D2-480F-49E2-8FFD-645A05CC2E63}"/>
              </a:ext>
            </a:extLst>
          </p:cNvPr>
          <p:cNvSpPr txBox="1"/>
          <p:nvPr/>
        </p:nvSpPr>
        <p:spPr>
          <a:xfrm>
            <a:off x="6516216" y="12687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Техногенные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E9534-3C75-40A1-828D-7E6C7C79ADA3}"/>
              </a:ext>
            </a:extLst>
          </p:cNvPr>
          <p:cNvSpPr txBox="1"/>
          <p:nvPr/>
        </p:nvSpPr>
        <p:spPr>
          <a:xfrm>
            <a:off x="323528" y="1299932"/>
            <a:ext cx="2317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Первичные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409CA-6616-43DC-934E-56DE1FF2BD1D}"/>
              </a:ext>
            </a:extLst>
          </p:cNvPr>
          <p:cNvSpPr txBox="1"/>
          <p:nvPr/>
        </p:nvSpPr>
        <p:spPr>
          <a:xfrm>
            <a:off x="3203848" y="1299932"/>
            <a:ext cx="287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Times New Roman" panose="02020603050405020304" pitchFamily="18" charset="0"/>
              </a:rPr>
              <a:t>Космогенные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A942D6-68BD-4F67-B4F5-EAD5183F631C}"/>
              </a:ext>
            </a:extLst>
          </p:cNvPr>
          <p:cNvSpPr/>
          <p:nvPr/>
        </p:nvSpPr>
        <p:spPr>
          <a:xfrm>
            <a:off x="2915816" y="1860215"/>
            <a:ext cx="3384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 образуются в атмосфере при взаимодействии космического излучения с ядрами атомов азота, кислорода и аргона, и поступают на земную поверхность с атмосферными осадками</a:t>
            </a:r>
          </a:p>
          <a:p>
            <a:pPr algn="just"/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aseline="30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algn="ctr"/>
            <a:r>
              <a:rPr lang="en-US" baseline="30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B3E83-7EB4-40A3-B090-4C9355B6E6B2}"/>
              </a:ext>
            </a:extLst>
          </p:cNvPr>
          <p:cNvSpPr txBox="1"/>
          <p:nvPr/>
        </p:nvSpPr>
        <p:spPr>
          <a:xfrm>
            <a:off x="251520" y="1844824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Образовались вместе с Землей (4,5∙10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BCDCEC-814C-4631-BB82-1A87278CE267}"/>
              </a:ext>
            </a:extLst>
          </p:cNvPr>
          <p:cNvSpPr txBox="1"/>
          <p:nvPr/>
        </p:nvSpPr>
        <p:spPr>
          <a:xfrm>
            <a:off x="6601544" y="1867463"/>
            <a:ext cx="2434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благодаря деятельности человека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Как устроены атомные электростанции — Naked Science">
            <a:extLst>
              <a:ext uri="{FF2B5EF4-FFF2-40B4-BE49-F238E27FC236}">
                <a16:creationId xmlns:a16="http://schemas.microsoft.com/office/drawing/2014/main" id="{925A4F48-A7CB-4E7B-90D3-EFF1C9AD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15" y="4469069"/>
            <a:ext cx="2323609" cy="16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резентация &amp;quot;Радиация вокруг нас (9 класс)&amp;quot; - скачать бесплатно">
            <a:extLst>
              <a:ext uri="{FF2B5EF4-FFF2-40B4-BE49-F238E27FC236}">
                <a16:creationId xmlns:a16="http://schemas.microsoft.com/office/drawing/2014/main" id="{F3864E6F-2E5E-4F5C-ACB9-095E798C9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8242" r="16526" b="15058"/>
          <a:stretch/>
        </p:blipFill>
        <p:spPr bwMode="auto">
          <a:xfrm>
            <a:off x="3613185" y="4761978"/>
            <a:ext cx="2182951" cy="140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Возраст Земли — Википедия">
            <a:extLst>
              <a:ext uri="{FF2B5EF4-FFF2-40B4-BE49-F238E27FC236}">
                <a16:creationId xmlns:a16="http://schemas.microsoft.com/office/drawing/2014/main" id="{3284C10F-68CF-4DB7-8866-3705F546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7" y="4211190"/>
            <a:ext cx="1946437" cy="19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451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9C0D4-367D-483B-8C5C-5294D7A8EDFC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084" t="9641" r="18387" b="14846"/>
          <a:stretch/>
        </p:blipFill>
        <p:spPr>
          <a:xfrm>
            <a:off x="1157288" y="1157287"/>
            <a:ext cx="6700837" cy="421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50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BB77736-C57C-4A1A-8388-FAC3CF49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1" y="593685"/>
            <a:ext cx="8050269" cy="564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277878-8133-46F8-9D71-5865F4511FD4}"/>
              </a:ext>
            </a:extLst>
          </p:cNvPr>
          <p:cNvSpPr txBox="1"/>
          <p:nvPr/>
        </p:nvSpPr>
        <p:spPr>
          <a:xfrm>
            <a:off x="1129117" y="1"/>
            <a:ext cx="3904208" cy="590031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ru-RU" sz="3234" b="1" dirty="0">
                <a:solidFill>
                  <a:schemeClr val="accent2">
                    <a:lumMod val="75000"/>
                  </a:schemeClr>
                </a:solidFill>
              </a:rPr>
              <a:t>Оценка последствий</a:t>
            </a:r>
          </a:p>
        </p:txBody>
      </p:sp>
    </p:spTree>
    <p:extLst>
      <p:ext uri="{BB962C8B-B14F-4D97-AF65-F5344CB8AC3E}">
        <p14:creationId xmlns:p14="http://schemas.microsoft.com/office/powerpoint/2010/main" val="2859864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" y="998936"/>
            <a:ext cx="6588919" cy="480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1385887" y="5319712"/>
            <a:ext cx="6615113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Эпицентр Великого Восточно-Японского Землетрясения 11 марта 2011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2060"/>
                </a:solidFill>
                <a:latin typeface="Comic Sans MS" panose="030F0702030302020204" pitchFamily="66" charset="0"/>
              </a:rPr>
              <a:t>Длина региона – 500 км, ширина – 200 км.</a:t>
            </a:r>
            <a:r>
              <a:rPr lang="ru-RU" alt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109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07281"/>
            <a:ext cx="6858000" cy="448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1143000" y="5157787"/>
            <a:ext cx="6858000" cy="701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Перенос радионуклидов, выброшенных с АЭС с атмосферными выпадениями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(серый цвет) и с океаническими течениями (голубой цвет)</a:t>
            </a:r>
          </a:p>
        </p:txBody>
      </p:sp>
    </p:spTree>
    <p:extLst>
      <p:ext uri="{BB962C8B-B14F-4D97-AF65-F5344CB8AC3E}">
        <p14:creationId xmlns:p14="http://schemas.microsoft.com/office/powerpoint/2010/main" val="2483836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6A41CA51-B9F6-4091-969E-0C2D4EEB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13078"/>
            <a:ext cx="2133600" cy="365125"/>
          </a:xfrm>
        </p:spPr>
        <p:txBody>
          <a:bodyPr/>
          <a:lstStyle/>
          <a:p>
            <a:fld id="{F470BA24-9B13-4503-B0B9-3FB2904202CA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96C610A4-09C8-45C8-9CA0-02C4C6C78A0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62AD2F-9F08-4B90-B33C-DEFE0F7E6BE2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4BE9F9-23E8-4E9D-AF2A-3DC02CD6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297" y="558942"/>
            <a:ext cx="6975739" cy="58943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21A749-4B4E-47D3-AFEC-7FB70519E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64" y="489864"/>
            <a:ext cx="7644858" cy="6368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E2F76E-2245-464D-A23A-5BAC2275E858}"/>
              </a:ext>
            </a:extLst>
          </p:cNvPr>
          <p:cNvSpPr txBox="1"/>
          <p:nvPr/>
        </p:nvSpPr>
        <p:spPr>
          <a:xfrm>
            <a:off x="623570" y="87013"/>
            <a:ext cx="7491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правило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радиоактивность присутствует везде и всегда</a:t>
            </a:r>
          </a:p>
        </p:txBody>
      </p:sp>
    </p:spTree>
    <p:extLst>
      <p:ext uri="{BB962C8B-B14F-4D97-AF65-F5344CB8AC3E}">
        <p14:creationId xmlns:p14="http://schemas.microsoft.com/office/powerpoint/2010/main" val="102938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978D0-8B61-4923-9738-63B25435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85" y="1358570"/>
            <a:ext cx="7705725" cy="48577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3152E0-DD3E-4030-BFA2-423AD4FE4AB5}"/>
              </a:ext>
            </a:extLst>
          </p:cNvPr>
          <p:cNvSpPr/>
          <p:nvPr/>
        </p:nvSpPr>
        <p:spPr>
          <a:xfrm>
            <a:off x="771753" y="297287"/>
            <a:ext cx="7450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концентрации радионуклидов в поверхностных водах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океанам и морям на 2010 год.</a:t>
            </a:r>
          </a:p>
        </p:txBody>
      </p:sp>
    </p:spTree>
    <p:extLst>
      <p:ext uri="{BB962C8B-B14F-4D97-AF65-F5344CB8AC3E}">
        <p14:creationId xmlns:p14="http://schemas.microsoft.com/office/powerpoint/2010/main" val="74087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8F4C2-58B1-4000-8725-F714ED7D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089F86-72C6-4C7F-AB23-94E74BC84606}"/>
              </a:ext>
            </a:extLst>
          </p:cNvPr>
          <p:cNvSpPr/>
          <p:nvPr/>
        </p:nvSpPr>
        <p:spPr>
          <a:xfrm>
            <a:off x="771753" y="297287"/>
            <a:ext cx="7450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Профильное распределение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239,240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водной толще</a:t>
            </a:r>
          </a:p>
        </p:txBody>
      </p:sp>
    </p:spTree>
    <p:extLst>
      <p:ext uri="{BB962C8B-B14F-4D97-AF65-F5344CB8AC3E}">
        <p14:creationId xmlns:p14="http://schemas.microsoft.com/office/powerpoint/2010/main" val="1425455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112733"/>
            <a:ext cx="8275628" cy="53636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24286" y="637179"/>
            <a:ext cx="2939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Временная вариация концентрация </a:t>
            </a:r>
            <a:r>
              <a:rPr lang="ru-RU" baseline="30000" dirty="0"/>
              <a:t>137</a:t>
            </a:r>
            <a:r>
              <a:rPr lang="en-US" dirty="0"/>
              <a:t>Cs</a:t>
            </a:r>
            <a:r>
              <a:rPr lang="ru-RU" dirty="0"/>
              <a:t> и </a:t>
            </a:r>
            <a:r>
              <a:rPr lang="ru-RU" baseline="30000" dirty="0"/>
              <a:t>90</a:t>
            </a:r>
            <a:r>
              <a:rPr lang="en-US" dirty="0" err="1"/>
              <a:t>Sr</a:t>
            </a:r>
            <a:r>
              <a:rPr lang="ru-RU" dirty="0"/>
              <a:t> в аэрозолях , Дания, в 1957–2015 гг.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3595223"/>
            <a:ext cx="8316686" cy="31287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FB2592-763C-45DB-98A9-69684E5DE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1" y="198378"/>
            <a:ext cx="7698242" cy="6525591"/>
          </a:xfrm>
          <a:prstGeom prst="rect">
            <a:avLst/>
          </a:prstGeom>
        </p:spPr>
      </p:pic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F1747A6E-1B55-4B8C-A717-750116FFD14A}"/>
              </a:ext>
            </a:extLst>
          </p:cNvPr>
          <p:cNvSpPr/>
          <p:nvPr/>
        </p:nvSpPr>
        <p:spPr>
          <a:xfrm>
            <a:off x="1975104" y="4206240"/>
            <a:ext cx="226771" cy="22677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184D5B1A-F707-49DB-9B94-BB4718FF698E}"/>
              </a:ext>
            </a:extLst>
          </p:cNvPr>
          <p:cNvSpPr/>
          <p:nvPr/>
        </p:nvSpPr>
        <p:spPr>
          <a:xfrm>
            <a:off x="1975104" y="3176329"/>
            <a:ext cx="226771" cy="22677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9F755-62CF-472E-B411-F477F77B8342}"/>
              </a:ext>
            </a:extLst>
          </p:cNvPr>
          <p:cNvSpPr txBox="1"/>
          <p:nvPr/>
        </p:nvSpPr>
        <p:spPr>
          <a:xfrm>
            <a:off x="2253082" y="4319625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</a:t>
            </a:r>
            <a:r>
              <a:rPr lang="en-US" dirty="0" err="1"/>
              <a:t>Hage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F9248-55C6-40D7-8861-8E5A833F2647}"/>
              </a:ext>
            </a:extLst>
          </p:cNvPr>
          <p:cNvSpPr txBox="1"/>
          <p:nvPr/>
        </p:nvSpPr>
        <p:spPr>
          <a:xfrm>
            <a:off x="950841" y="2991663"/>
            <a:ext cx="103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Sellafield</a:t>
            </a:r>
            <a:endParaRPr lang="ru-RU" dirty="0"/>
          </a:p>
        </p:txBody>
      </p: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D62CDD76-A7D5-4117-939E-2B31BCD56DEB}"/>
              </a:ext>
            </a:extLst>
          </p:cNvPr>
          <p:cNvCxnSpPr/>
          <p:nvPr/>
        </p:nvCxnSpPr>
        <p:spPr>
          <a:xfrm rot="5400000" flipH="1" flipV="1">
            <a:off x="1624889" y="1367028"/>
            <a:ext cx="3041294" cy="1082650"/>
          </a:xfrm>
          <a:prstGeom prst="curvedConnector3">
            <a:avLst>
              <a:gd name="adj1" fmla="val 61065"/>
            </a:avLst>
          </a:prstGeom>
          <a:ln w="2857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59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4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BA6F26-21F2-499D-9C42-8D7282E41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7" y="-76669"/>
            <a:ext cx="4017838" cy="674447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404515-16AE-471B-8A30-B2C19F714C42}"/>
              </a:ext>
            </a:extLst>
          </p:cNvPr>
          <p:cNvSpPr/>
          <p:nvPr/>
        </p:nvSpPr>
        <p:spPr>
          <a:xfrm>
            <a:off x="4572000" y="89762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поверхностных водах морей Северной Европы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выбросов заводов Франции, Англии и Чернобыльской катастрофы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258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AE276-77C0-4FAF-9A8D-3A4CC2C8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039"/>
            <a:ext cx="9144000" cy="410592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4540C3-5E00-4347-B509-080AD9010722}"/>
              </a:ext>
            </a:extLst>
          </p:cNvPr>
          <p:cNvSpPr/>
          <p:nvPr/>
        </p:nvSpPr>
        <p:spPr>
          <a:xfrm>
            <a:off x="771753" y="297287"/>
            <a:ext cx="7450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радионуклиды как трассеры эрозионных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192591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307"/>
              </p:ext>
            </p:extLst>
          </p:nvPr>
        </p:nvGraphicFramePr>
        <p:xfrm>
          <a:off x="1265872" y="4923314"/>
          <a:ext cx="6257290" cy="1580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57290">
                  <a:extLst>
                    <a:ext uri="{9D8B030D-6E8A-4147-A177-3AD203B41FA5}">
                      <a16:colId xmlns:a16="http://schemas.microsoft.com/office/drawing/2014/main" val="33287116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Приблизительные временные интервалы применимости некоторых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радионуклидных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трассеров.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3434976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849621"/>
              </p:ext>
            </p:extLst>
          </p:nvPr>
        </p:nvGraphicFramePr>
        <p:xfrm>
          <a:off x="1256982" y="450321"/>
          <a:ext cx="6266180" cy="4257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Диаграмма" r:id="rId3" imgW="5495925" imgH="3733800" progId="Excel.Chart.8">
                  <p:embed/>
                </p:oleObj>
              </mc:Choice>
              <mc:Fallback>
                <p:oleObj name="Диаграмма" r:id="rId3" imgW="5495925" imgH="3733800" progId="Excel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6982" y="450321"/>
                        <a:ext cx="6266180" cy="42570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3462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0D895D-9DBA-4F09-A6C0-A5A17B2F6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38196"/>
            <a:ext cx="4843424" cy="327177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555ECE-0B4D-4871-9EFF-D7BB4258005E}"/>
              </a:ext>
            </a:extLst>
          </p:cNvPr>
          <p:cNvSpPr/>
          <p:nvPr/>
        </p:nvSpPr>
        <p:spPr>
          <a:xfrm>
            <a:off x="79429" y="1043661"/>
            <a:ext cx="449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удельной активности </a:t>
            </a:r>
            <a:r>
              <a:rPr 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в донных осадках водохранилища позволило отделить первоначально отложившийся донный осадок, и его последующее включение в отложения с водосбора. Активность </a:t>
            </a:r>
            <a:r>
              <a:rPr 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в донных отложениях водохранилища уменьшалось в течение 30-летнего периода после аварии. Это отчасти отражает последствия распашки возделываемых земель и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снижение содержания </a:t>
            </a:r>
            <a:r>
              <a:rPr 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в пахотном слое за счет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почвы.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C5126-7E2D-4B9B-B3F0-57A55C3D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01" y="677572"/>
            <a:ext cx="4373699" cy="550285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B6C7374-7786-4A6F-B5DB-468FE52FCC82}"/>
              </a:ext>
            </a:extLst>
          </p:cNvPr>
          <p:cNvSpPr txBox="1">
            <a:spLocks/>
          </p:cNvSpPr>
          <p:nvPr/>
        </p:nvSpPr>
        <p:spPr>
          <a:xfrm>
            <a:off x="819708" y="226202"/>
            <a:ext cx="7886700" cy="4513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Тульская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</p:txBody>
      </p:sp>
    </p:spTree>
    <p:extLst>
      <p:ext uri="{BB962C8B-B14F-4D97-AF65-F5344CB8AC3E}">
        <p14:creationId xmlns:p14="http://schemas.microsoft.com/office/powerpoint/2010/main" val="478195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15" y="724482"/>
            <a:ext cx="6578044" cy="5487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739" y="84923"/>
            <a:ext cx="697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Следы чернобыльского загрязнения на Северном Кавказе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4" y="1640990"/>
            <a:ext cx="8191918" cy="3761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0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34B189-F7CB-4D5D-8782-29AB29337314}"/>
              </a:ext>
            </a:extLst>
          </p:cNvPr>
          <p:cNvSpPr txBox="1">
            <a:spLocks/>
          </p:cNvSpPr>
          <p:nvPr/>
        </p:nvSpPr>
        <p:spPr>
          <a:xfrm>
            <a:off x="773988" y="229162"/>
            <a:ext cx="7886700" cy="4513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дополнительного маркера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темпов осадконакопления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71D7D0-4C26-4304-9C58-E91101F3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262" y="879806"/>
            <a:ext cx="3386358" cy="5340096"/>
          </a:xfrm>
          <a:prstGeom prst="rect">
            <a:avLst/>
          </a:prstGeom>
        </p:spPr>
      </p:pic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782D969A-FFC5-4528-B2CD-B2731A1BAEF2}"/>
              </a:ext>
            </a:extLst>
          </p:cNvPr>
          <p:cNvSpPr/>
          <p:nvPr/>
        </p:nvSpPr>
        <p:spPr>
          <a:xfrm rot="16200000">
            <a:off x="6815247" y="2715283"/>
            <a:ext cx="319314" cy="16691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id="{71008124-804F-481D-9697-52DAF4FB5CC7}"/>
              </a:ext>
            </a:extLst>
          </p:cNvPr>
          <p:cNvSpPr/>
          <p:nvPr/>
        </p:nvSpPr>
        <p:spPr>
          <a:xfrm rot="16200000" flipV="1">
            <a:off x="6692651" y="3888611"/>
            <a:ext cx="369178" cy="120297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28131-4E46-4513-961F-BF6808866A30}"/>
              </a:ext>
            </a:extLst>
          </p:cNvPr>
          <p:cNvSpPr txBox="1"/>
          <p:nvPr/>
        </p:nvSpPr>
        <p:spPr>
          <a:xfrm>
            <a:off x="6353072" y="3043393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1986, 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2A8B0-E638-44C9-8606-00517D386818}"/>
              </a:ext>
            </a:extLst>
          </p:cNvPr>
          <p:cNvSpPr txBox="1"/>
          <p:nvPr/>
        </p:nvSpPr>
        <p:spPr>
          <a:xfrm>
            <a:off x="6361782" y="4038799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17B0AE-C205-41D6-9834-76D492A9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90" y="876757"/>
            <a:ext cx="3447666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B4E3B7-BE78-43C4-899A-664C4569B649}"/>
              </a:ext>
            </a:extLst>
          </p:cNvPr>
          <p:cNvSpPr txBox="1">
            <a:spLocks/>
          </p:cNvSpPr>
          <p:nvPr/>
        </p:nvSpPr>
        <p:spPr>
          <a:xfrm>
            <a:off x="-685800" y="107156"/>
            <a:ext cx="10515600" cy="6018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Cs,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239,240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Pu,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керне о.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Хуко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D9764-31AC-40B6-8F2F-28ADD94635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423" y="1237036"/>
            <a:ext cx="2768434" cy="4573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A31A0F-1FFE-4E18-B1AA-10571BD6AB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5542" y="1237036"/>
            <a:ext cx="2768760" cy="4573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82F00F-EA7C-4F17-9472-38DBE8ABBC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9116" y="1237037"/>
            <a:ext cx="2768760" cy="4573214"/>
          </a:xfrm>
          <a:prstGeom prst="rect">
            <a:avLst/>
          </a:prstGeom>
        </p:spPr>
      </p:pic>
      <p:sp>
        <p:nvSpPr>
          <p:cNvPr id="8" name="Стрелка: вниз 6">
            <a:extLst>
              <a:ext uri="{FF2B5EF4-FFF2-40B4-BE49-F238E27FC236}">
                <a16:creationId xmlns:a16="http://schemas.microsoft.com/office/drawing/2014/main" id="{630E8F4D-F042-4656-8AA7-751024CCA734}"/>
              </a:ext>
            </a:extLst>
          </p:cNvPr>
          <p:cNvSpPr/>
          <p:nvPr/>
        </p:nvSpPr>
        <p:spPr>
          <a:xfrm rot="2070391">
            <a:off x="1999340" y="529460"/>
            <a:ext cx="420624" cy="6446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7">
            <a:extLst>
              <a:ext uri="{FF2B5EF4-FFF2-40B4-BE49-F238E27FC236}">
                <a16:creationId xmlns:a16="http://schemas.microsoft.com/office/drawing/2014/main" id="{99946F65-D0B4-4F4E-B19A-13F872863A67}"/>
              </a:ext>
            </a:extLst>
          </p:cNvPr>
          <p:cNvSpPr/>
          <p:nvPr/>
        </p:nvSpPr>
        <p:spPr>
          <a:xfrm rot="20507297">
            <a:off x="3661065" y="541914"/>
            <a:ext cx="420624" cy="6706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8">
            <a:extLst>
              <a:ext uri="{FF2B5EF4-FFF2-40B4-BE49-F238E27FC236}">
                <a16:creationId xmlns:a16="http://schemas.microsoft.com/office/drawing/2014/main" id="{97A5535D-6D16-44B6-BC41-DFF507A536C8}"/>
              </a:ext>
            </a:extLst>
          </p:cNvPr>
          <p:cNvSpPr/>
          <p:nvPr/>
        </p:nvSpPr>
        <p:spPr>
          <a:xfrm rot="17320407">
            <a:off x="5584165" y="-69660"/>
            <a:ext cx="420624" cy="18067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55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73E8DB2-2896-45D4-AE4D-4DBB67EDE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70670"/>
              </p:ext>
            </p:extLst>
          </p:nvPr>
        </p:nvGraphicFramePr>
        <p:xfrm>
          <a:off x="204570" y="1194825"/>
          <a:ext cx="8742948" cy="4944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432">
                  <a:extLst>
                    <a:ext uri="{9D8B030D-6E8A-4147-A177-3AD203B41FA5}">
                      <a16:colId xmlns:a16="http://schemas.microsoft.com/office/drawing/2014/main" val="1446641718"/>
                    </a:ext>
                  </a:extLst>
                </a:gridCol>
                <a:gridCol w="2236887">
                  <a:extLst>
                    <a:ext uri="{9D8B030D-6E8A-4147-A177-3AD203B41FA5}">
                      <a16:colId xmlns:a16="http://schemas.microsoft.com/office/drawing/2014/main" val="2892125359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741799491"/>
                    </a:ext>
                  </a:extLst>
                </a:gridCol>
                <a:gridCol w="1659309">
                  <a:extLst>
                    <a:ext uri="{9D8B030D-6E8A-4147-A177-3AD203B41FA5}">
                      <a16:colId xmlns:a16="http://schemas.microsoft.com/office/drawing/2014/main" val="2899453355"/>
                    </a:ext>
                  </a:extLst>
                </a:gridCol>
              </a:tblGrid>
              <a:tr h="51207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Изотопные соотношения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68709"/>
                  </a:ext>
                </a:extLst>
              </a:tr>
              <a:tr h="789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239,240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Pu/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Am/</a:t>
                      </a:r>
                      <a:r>
                        <a:rPr lang="ru-RU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239,240</a:t>
                      </a: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Pu/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4395789"/>
                  </a:ext>
                </a:extLst>
              </a:tr>
              <a:tr h="51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Хуко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(0.0-0.5 см)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0.050-0.062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0.21-0.28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050432"/>
                  </a:ext>
                </a:extLst>
              </a:tr>
              <a:tr h="51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Глобальные выпадения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0.008-0.042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0.17-0.34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2073951"/>
                  </a:ext>
                </a:extLst>
              </a:tr>
              <a:tr h="51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Чернобыльские выпадения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3.6х10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0.08-0.19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823165"/>
                  </a:ext>
                </a:extLst>
              </a:tr>
              <a:tr h="51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Семипалатинский полигон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1.1х10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0.12-0.50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04-0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5570460"/>
                  </a:ext>
                </a:extLst>
              </a:tr>
              <a:tr h="51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Кыштымская авария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2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0.5-100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0.03-0.14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0270519"/>
                  </a:ext>
                </a:extLst>
              </a:tr>
              <a:tr h="108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Земля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0.12-0.80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0.03-0.16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941471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E3B5C3B-2A50-4DA6-857B-520B860E4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21" y="151042"/>
            <a:ext cx="75621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Изотопные соотношения для определения источника радиоактивного загрязнения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88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DAF31E-5632-4817-A161-9E0B628C1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47700"/>
            <a:ext cx="4161043" cy="55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8AA59-78A1-4595-ABF7-A0758C56BB99}"/>
              </a:ext>
            </a:extLst>
          </p:cNvPr>
          <p:cNvSpPr txBox="1"/>
          <p:nvPr/>
        </p:nvSpPr>
        <p:spPr>
          <a:xfrm>
            <a:off x="1078541" y="108819"/>
            <a:ext cx="4536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залив Петра Великого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7E238E-B595-43F6-89E1-B6E1A1CA63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58127" y="1088073"/>
            <a:ext cx="656273" cy="40046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5EBD84-5AAF-48DA-A4E2-700DA325F5C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914400" y="1088073"/>
            <a:ext cx="1524000" cy="40046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8E9EDA-644D-4356-A31F-47EE42220FD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2438401" y="1097305"/>
            <a:ext cx="1651000" cy="400462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A5E05F-B51E-4B92-9EE4-5D90763A8DEF}"/>
              </a:ext>
            </a:extLst>
          </p:cNvPr>
          <p:cNvSpPr/>
          <p:nvPr/>
        </p:nvSpPr>
        <p:spPr>
          <a:xfrm>
            <a:off x="103664" y="5151904"/>
            <a:ext cx="4468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Исследованы геохимические особенности донных осадков озера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Ханка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Амурского залива. Распределение химических элементов указывает на равномерное поступление наносов в последние 150 лет. Определено, что скорость осадконакопления в озере составляет 1,6 мм/год. Для Амурского залива определена низкая скорость осадконакопления – 4,1 мм/год. 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42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12C1F8-BCB8-42CD-A684-4DD8AFD59B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066134" y="1258411"/>
            <a:ext cx="2543810" cy="43411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0B00D5-C6EC-4E6D-B399-676CB25902E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656934" y="1258412"/>
            <a:ext cx="2387600" cy="434117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348B4B9-EFB7-4F23-9B57-0176810B9EB8}"/>
              </a:ext>
            </a:extLst>
          </p:cNvPr>
          <p:cNvGrpSpPr/>
          <p:nvPr/>
        </p:nvGrpSpPr>
        <p:grpSpPr>
          <a:xfrm>
            <a:off x="0" y="1511855"/>
            <a:ext cx="4019144" cy="3834289"/>
            <a:chOff x="1187624" y="980728"/>
            <a:chExt cx="6416045" cy="5076564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560C975E-B742-4862-A46F-52F86C30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980728"/>
              <a:ext cx="6416045" cy="5076564"/>
            </a:xfrm>
            <a:prstGeom prst="rect">
              <a:avLst/>
            </a:prstGeom>
          </p:spPr>
        </p:pic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43A86A90-4235-4C54-B0FD-320C0611A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7671" y="2547791"/>
              <a:ext cx="1574422" cy="306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zh-CN" sz="700" b="1" i="1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Khanka-4 </a:t>
              </a:r>
              <a:r>
                <a:rPr lang="en-US" altLang="zh-CN" sz="7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(H-4)</a:t>
              </a:r>
              <a:endParaRPr kumimoji="0" lang="en-US" altLang="zh-CN" sz="1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08136003-5D75-4D18-B2F6-97303A114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7064" y="3045984"/>
              <a:ext cx="839963" cy="306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zh-CN" sz="7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JS-4</a:t>
              </a:r>
              <a:endParaRPr kumimoji="0" lang="en-US" altLang="zh-CN" sz="1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8D743E51-D1B5-4A33-BFBF-F6183F4F5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881" y="3850090"/>
              <a:ext cx="1152128" cy="377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zh-CN" sz="1000" b="1" i="1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China</a:t>
              </a:r>
              <a:endParaRPr kumimoji="0" lang="en-US" altLang="zh-CN" sz="1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283A3A63-2539-42A9-B3AC-FA0879CAA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881" y="2458972"/>
              <a:ext cx="1347560" cy="377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zh-CN" sz="1000" b="1" i="1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Mongolia</a:t>
              </a:r>
              <a:endParaRPr kumimoji="0" lang="en-US" altLang="zh-CN" sz="1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492F38-EF3B-4B1B-8D51-C65E65F94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899" y="1387263"/>
              <a:ext cx="1152128" cy="377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zh-CN" sz="1000" b="1" i="1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Russia</a:t>
              </a:r>
              <a:endParaRPr kumimoji="0" lang="en-US" altLang="zh-CN" sz="1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3">
              <a:extLst>
                <a:ext uri="{FF2B5EF4-FFF2-40B4-BE49-F238E27FC236}">
                  <a16:creationId xmlns:a16="http://schemas.microsoft.com/office/drawing/2014/main" id="{6761B177-11CD-4166-8659-623C248A1BDB}"/>
                </a:ext>
              </a:extLst>
            </p:cNvPr>
            <p:cNvSpPr/>
            <p:nvPr/>
          </p:nvSpPr>
          <p:spPr>
            <a:xfrm>
              <a:off x="6607124" y="3006057"/>
              <a:ext cx="485156" cy="32403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D00758-D4EC-423E-A74B-42889898AF4B}"/>
              </a:ext>
            </a:extLst>
          </p:cNvPr>
          <p:cNvSpPr txBox="1"/>
          <p:nvPr/>
        </p:nvSpPr>
        <p:spPr>
          <a:xfrm>
            <a:off x="1078541" y="108819"/>
            <a:ext cx="4536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залив Петра Великого</a:t>
            </a:r>
          </a:p>
        </p:txBody>
      </p:sp>
    </p:spTree>
    <p:extLst>
      <p:ext uri="{BB962C8B-B14F-4D97-AF65-F5344CB8AC3E}">
        <p14:creationId xmlns:p14="http://schemas.microsoft.com/office/powerpoint/2010/main" val="3990500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9F1402FE-30A1-4858-A411-116E9E7E97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8"/>
          <a:stretch/>
        </p:blipFill>
        <p:spPr>
          <a:xfrm>
            <a:off x="4961393" y="692696"/>
            <a:ext cx="3283015" cy="4724892"/>
          </a:xfrm>
          <a:prstGeom prst="rect">
            <a:avLst/>
          </a:prstGeom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EB1E58DC-BEDF-4EA1-B8BA-293FF4EDE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" y="175746"/>
            <a:ext cx="9099404" cy="432048"/>
          </a:xfrm>
          <a:prstGeom prst="roundRect">
            <a:avLst>
              <a:gd name="adj" fmla="val 11824"/>
            </a:avLst>
          </a:prstGeom>
          <a:noFill/>
          <a:ln>
            <a:noFill/>
          </a:ln>
          <a:effectLst/>
        </p:spPr>
        <p:txBody>
          <a:bodyPr anchor="t"/>
          <a:lstStyle/>
          <a:p>
            <a:pPr marL="337482" indent="-337482" latinLnBrk="1">
              <a:buFont typeface="Wingdings" charset="2"/>
              <a:buChar char="l"/>
            </a:pPr>
            <a:r>
              <a:rPr lang="ru-RU" altLang="zh-CN" sz="1600" b="1" dirty="0">
                <a:latin typeface="Times New Roman" charset="0"/>
                <a:ea typeface="Times New Roman" charset="0"/>
                <a:cs typeface="Times New Roman" charset="0"/>
              </a:rPr>
              <a:t>Вертикальное распределение изотопов плутония в керне Амурского залива</a:t>
            </a:r>
            <a:endParaRPr lang="en-US" altLang="zh-CN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8DEC6F9-691E-49B7-BB57-ED52FA77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/>
          <a:stretch/>
        </p:blipFill>
        <p:spPr>
          <a:xfrm>
            <a:off x="617231" y="891851"/>
            <a:ext cx="3312368" cy="4679712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0055650E-E465-437B-B205-1895B96D8DD5}"/>
              </a:ext>
            </a:extLst>
          </p:cNvPr>
          <p:cNvSpPr txBox="1"/>
          <p:nvPr/>
        </p:nvSpPr>
        <p:spPr>
          <a:xfrm>
            <a:off x="1308100" y="5634895"/>
            <a:ext cx="1535572" cy="461665"/>
          </a:xfrm>
          <a:prstGeom prst="rect">
            <a:avLst/>
          </a:prstGeom>
          <a:noFill/>
          <a:ln w="19050">
            <a:solidFill>
              <a:srgbClr val="1636B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altLang="zh-CN" sz="1200" b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Глобальные выпадения</a:t>
            </a:r>
            <a:endParaRPr kumimoji="1" lang="zh-CN" altLang="en-US" sz="1200" dirty="0"/>
          </a:p>
        </p:txBody>
      </p:sp>
      <p:cxnSp>
        <p:nvCxnSpPr>
          <p:cNvPr id="8" name="直线连接符 4">
            <a:extLst>
              <a:ext uri="{FF2B5EF4-FFF2-40B4-BE49-F238E27FC236}">
                <a16:creationId xmlns:a16="http://schemas.microsoft.com/office/drawing/2014/main" id="{5F38E3C6-5992-4450-80CB-7F2A8CCF4C05}"/>
              </a:ext>
            </a:extLst>
          </p:cNvPr>
          <p:cNvCxnSpPr>
            <a:cxnSpLocks/>
          </p:cNvCxnSpPr>
          <p:nvPr/>
        </p:nvCxnSpPr>
        <p:spPr>
          <a:xfrm>
            <a:off x="5580112" y="3966323"/>
            <a:ext cx="2088233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7">
            <a:extLst>
              <a:ext uri="{FF2B5EF4-FFF2-40B4-BE49-F238E27FC236}">
                <a16:creationId xmlns:a16="http://schemas.microsoft.com/office/drawing/2014/main" id="{E5C21B79-437A-457A-8921-5F3B5CD3F69E}"/>
              </a:ext>
            </a:extLst>
          </p:cNvPr>
          <p:cNvSpPr txBox="1"/>
          <p:nvPr/>
        </p:nvSpPr>
        <p:spPr>
          <a:xfrm>
            <a:off x="7866970" y="3812434"/>
            <a:ext cx="691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>
                <a:solidFill>
                  <a:srgbClr val="1636BB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1964</a:t>
            </a:r>
            <a:endParaRPr lang="zh-CN" altLang="en-US" sz="1400" b="1" i="1" dirty="0">
              <a:solidFill>
                <a:srgbClr val="1636BB"/>
              </a:solidFill>
            </a:endParaRPr>
          </a:p>
        </p:txBody>
      </p:sp>
      <p:sp>
        <p:nvSpPr>
          <p:cNvPr id="10" name="下箭头 9">
            <a:extLst>
              <a:ext uri="{FF2B5EF4-FFF2-40B4-BE49-F238E27FC236}">
                <a16:creationId xmlns:a16="http://schemas.microsoft.com/office/drawing/2014/main" id="{28543607-57BA-40D7-835D-0DB16EE8220E}"/>
              </a:ext>
            </a:extLst>
          </p:cNvPr>
          <p:cNvSpPr/>
          <p:nvPr/>
        </p:nvSpPr>
        <p:spPr>
          <a:xfrm>
            <a:off x="8054642" y="4290015"/>
            <a:ext cx="216024" cy="51486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i="1" dirty="0">
              <a:solidFill>
                <a:srgbClr val="1636BB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4BF9C8-3939-4310-9181-388E354B15FB}"/>
              </a:ext>
            </a:extLst>
          </p:cNvPr>
          <p:cNvSpPr txBox="1"/>
          <p:nvPr/>
        </p:nvSpPr>
        <p:spPr>
          <a:xfrm>
            <a:off x="6948264" y="5089273"/>
            <a:ext cx="1944216" cy="646331"/>
          </a:xfrm>
          <a:prstGeom prst="rect">
            <a:avLst/>
          </a:prstGeom>
          <a:noFill/>
          <a:ln w="19050">
            <a:solidFill>
              <a:srgbClr val="1636B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altLang="zh-CN" sz="1200" b="1" i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Рассчитанная скорость осадконакопления </a:t>
            </a:r>
            <a:r>
              <a:rPr lang="en-US" altLang="zh-CN" sz="1200" b="1" i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0.41 </a:t>
            </a:r>
            <a:r>
              <a:rPr lang="ru-RU" altLang="zh-CN" sz="1200" b="1" i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см</a:t>
            </a:r>
            <a:r>
              <a:rPr lang="en-US" altLang="zh-CN" sz="1200" b="1" i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ru-RU" altLang="zh-CN" sz="1200" b="1" i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г</a:t>
            </a:r>
            <a:r>
              <a:rPr lang="en-US" altLang="zh-CN" sz="1200" b="1" i="1" dirty="0">
                <a:solidFill>
                  <a:srgbClr val="1636BB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id="{8E303379-AE18-4219-B581-58CF0F8B2825}"/>
              </a:ext>
            </a:extLst>
          </p:cNvPr>
          <p:cNvSpPr txBox="1"/>
          <p:nvPr/>
        </p:nvSpPr>
        <p:spPr>
          <a:xfrm>
            <a:off x="5552591" y="3710217"/>
            <a:ext cx="691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i="1" dirty="0">
                <a:solidFill>
                  <a:srgbClr val="1636BB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23.8</a:t>
            </a:r>
            <a:r>
              <a:rPr lang="zh-CN" altLang="en-US" sz="1200" b="1" i="1" dirty="0">
                <a:solidFill>
                  <a:srgbClr val="1636BB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altLang="zh-CN" sz="1200" b="1" i="1" dirty="0">
                <a:solidFill>
                  <a:srgbClr val="1636BB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cm</a:t>
            </a:r>
            <a:endParaRPr lang="zh-CN" altLang="en-US" sz="1200" b="1" i="1" dirty="0">
              <a:solidFill>
                <a:srgbClr val="1636BB"/>
              </a:solidFill>
            </a:endParaRPr>
          </a:p>
        </p:txBody>
      </p:sp>
      <p:sp>
        <p:nvSpPr>
          <p:cNvPr id="13" name="下箭头 3">
            <a:extLst>
              <a:ext uri="{FF2B5EF4-FFF2-40B4-BE49-F238E27FC236}">
                <a16:creationId xmlns:a16="http://schemas.microsoft.com/office/drawing/2014/main" id="{ADD36100-B7D2-4992-8268-2573FC4D4F4C}"/>
              </a:ext>
            </a:extLst>
          </p:cNvPr>
          <p:cNvSpPr/>
          <p:nvPr/>
        </p:nvSpPr>
        <p:spPr>
          <a:xfrm>
            <a:off x="2133815" y="5211563"/>
            <a:ext cx="216024" cy="36000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7937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566CA-42E8-4D27-8969-970358E6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476375"/>
            <a:ext cx="7648575" cy="39052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5DCBE0-0394-45CA-9B79-E64F8C901B7F}"/>
              </a:ext>
            </a:extLst>
          </p:cNvPr>
          <p:cNvSpPr/>
          <p:nvPr/>
        </p:nvSpPr>
        <p:spPr>
          <a:xfrm>
            <a:off x="771753" y="297287"/>
            <a:ext cx="7450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13D23C-BAF0-4519-A1D0-63DF33C10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794880"/>
            <a:ext cx="78105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hoto_2024-10-04_19-45-57">
            <a:extLst>
              <a:ext uri="{FF2B5EF4-FFF2-40B4-BE49-F238E27FC236}">
                <a16:creationId xmlns:a16="http://schemas.microsoft.com/office/drawing/2014/main" id="{CC63A885-1D9A-4504-8D99-81293D81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2" y="1248832"/>
            <a:ext cx="2010948" cy="26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4" descr="images_medium_ac2c01685_0002">
            <a:extLst>
              <a:ext uri="{FF2B5EF4-FFF2-40B4-BE49-F238E27FC236}">
                <a16:creationId xmlns:a16="http://schemas.microsoft.com/office/drawing/2014/main" id="{026DDC4C-6A8E-4D8B-BB81-DE41B4E3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52" y="1248832"/>
            <a:ext cx="5964104" cy="27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5" descr="images_medium_ac2c01685_0006">
            <a:extLst>
              <a:ext uri="{FF2B5EF4-FFF2-40B4-BE49-F238E27FC236}">
                <a16:creationId xmlns:a16="http://schemas.microsoft.com/office/drawing/2014/main" id="{58138058-0BA5-4171-ABF4-CC23622C3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08" y="4489204"/>
            <a:ext cx="38576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7C4F480-C05A-4502-B67D-673CB9EDF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702" y="3971153"/>
            <a:ext cx="57840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 планируется разделять формы йода, перемещающегося с аэрозолями: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4CAB7-05C7-4744-8E8A-711DA87415AF}"/>
              </a:ext>
            </a:extLst>
          </p:cNvPr>
          <p:cNvSpPr/>
          <p:nvPr/>
        </p:nvSpPr>
        <p:spPr>
          <a:xfrm>
            <a:off x="273467" y="452515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 совокупности климатических особенностей, циркуляции атмосферы, топографическими и геоморфологическими характеристикам местности оценить влияние ядерной деятельности человека на окружающую среду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171300-1B26-4CB2-8651-3B8B30312B2A}"/>
              </a:ext>
            </a:extLst>
          </p:cNvPr>
          <p:cNvSpPr/>
          <p:nvPr/>
        </p:nvSpPr>
        <p:spPr>
          <a:xfrm>
            <a:off x="341092" y="197096"/>
            <a:ext cx="827363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видов изотопов йода и их изменений в процессе рассеивания в воздухе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6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D87EE9-673B-4264-8EEF-31AE59895FAF}"/>
              </a:ext>
            </a:extLst>
          </p:cNvPr>
          <p:cNvSpPr txBox="1">
            <a:spLocks/>
          </p:cNvSpPr>
          <p:nvPr/>
        </p:nvSpPr>
        <p:spPr>
          <a:xfrm>
            <a:off x="445467" y="306784"/>
            <a:ext cx="7663083" cy="614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радионуклиды как трассеры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195847-4C60-4F36-9349-65A96BA8B0EA}"/>
              </a:ext>
            </a:extLst>
          </p:cNvPr>
          <p:cNvSpPr/>
          <p:nvPr/>
        </p:nvSpPr>
        <p:spPr>
          <a:xfrm>
            <a:off x="771043" y="2875002"/>
            <a:ext cx="1266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Торий-234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 ½ = 24 d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BE3E9F-D22A-435B-BA41-602D849D1D8E}"/>
              </a:ext>
            </a:extLst>
          </p:cNvPr>
          <p:cNvSpPr/>
          <p:nvPr/>
        </p:nvSpPr>
        <p:spPr>
          <a:xfrm>
            <a:off x="771043" y="4129494"/>
            <a:ext cx="2842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Свинец-210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полоний-210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 ½ = 22 y</a:t>
            </a:r>
            <a:r>
              <a:rPr lang="ru-RU" dirty="0">
                <a:latin typeface="Times New Roman" panose="02020603050405020304" pitchFamily="18" charset="0"/>
              </a:rPr>
              <a:t>, 153 </a:t>
            </a:r>
            <a:r>
              <a:rPr lang="en-US" dirty="0">
                <a:latin typeface="Times New Roman" panose="02020603050405020304" pitchFamily="18" charset="0"/>
              </a:rPr>
              <a:t>d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57815E-11DA-4174-9748-4697820714AE}"/>
              </a:ext>
            </a:extLst>
          </p:cNvPr>
          <p:cNvSpPr/>
          <p:nvPr/>
        </p:nvSpPr>
        <p:spPr>
          <a:xfrm>
            <a:off x="5732492" y="2505670"/>
            <a:ext cx="1367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Бериллий–7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 ½ = 53 d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EDBE400-B9AF-4802-91DB-391D0970D5DE}"/>
              </a:ext>
            </a:extLst>
          </p:cNvPr>
          <p:cNvSpPr/>
          <p:nvPr/>
        </p:nvSpPr>
        <p:spPr>
          <a:xfrm>
            <a:off x="5649216" y="5014654"/>
            <a:ext cx="2583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Фосфор-32 и фосфор-33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 ½ = 14 d, 25 d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AB69A8-4578-48EE-94E9-FF661999CFD5}"/>
              </a:ext>
            </a:extLst>
          </p:cNvPr>
          <p:cNvSpPr/>
          <p:nvPr/>
        </p:nvSpPr>
        <p:spPr>
          <a:xfrm>
            <a:off x="5719668" y="3760162"/>
            <a:ext cx="1380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Кремний-32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 ½ = 150 y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D1EB08-D157-4CE0-920B-2E724D4B19E7}"/>
              </a:ext>
            </a:extLst>
          </p:cNvPr>
          <p:cNvSpPr/>
          <p:nvPr/>
        </p:nvSpPr>
        <p:spPr>
          <a:xfrm>
            <a:off x="629106" y="1271742"/>
            <a:ext cx="3789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Первичные, </a:t>
            </a: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образующиеся при распаде урана</a:t>
            </a:r>
            <a:endParaRPr lang="ru-RU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02E76D-C010-4335-B07A-0E095056D3BC}"/>
              </a:ext>
            </a:extLst>
          </p:cNvPr>
          <p:cNvSpPr/>
          <p:nvPr/>
        </p:nvSpPr>
        <p:spPr>
          <a:xfrm>
            <a:off x="5346740" y="1289348"/>
            <a:ext cx="3506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Космогенные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1745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s1VOkSlfHAc/hqdefault.jpg">
            <a:extLst>
              <a:ext uri="{FF2B5EF4-FFF2-40B4-BE49-F238E27FC236}">
                <a16:creationId xmlns:a16="http://schemas.microsoft.com/office/drawing/2014/main" id="{A4BCFD17-3A58-4D99-83BF-CE0C12E6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8" y="593685"/>
            <a:ext cx="3214688" cy="24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mirrors.wordsforgood.org/educate-yourself.org/lte/PacificOceanRadionuclidesGraph.jpg">
            <a:extLst>
              <a:ext uri="{FF2B5EF4-FFF2-40B4-BE49-F238E27FC236}">
                <a16:creationId xmlns:a16="http://schemas.microsoft.com/office/drawing/2014/main" id="{82B5FF6E-B20C-4CC2-8970-864A0A24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799193"/>
            <a:ext cx="6058549" cy="43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C350E1-F954-40D2-8379-00FD958B4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11" y="688564"/>
            <a:ext cx="1207896" cy="901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9E8E63-9867-4498-8BA5-893DF695A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590" y="610728"/>
            <a:ext cx="1596504" cy="105739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575E1CA-E10A-4727-BE60-F74D3B97FCF0}"/>
              </a:ext>
            </a:extLst>
          </p:cNvPr>
          <p:cNvSpPr txBox="1">
            <a:spLocks/>
          </p:cNvSpPr>
          <p:nvPr/>
        </p:nvSpPr>
        <p:spPr>
          <a:xfrm>
            <a:off x="971600" y="135519"/>
            <a:ext cx="7219354" cy="344141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31" b="1" dirty="0"/>
              <a:t>Сравнение природных и техногенных источников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3A12B-E979-4506-8FB7-26DE7F5F449A}"/>
              </a:ext>
            </a:extLst>
          </p:cNvPr>
          <p:cNvSpPr txBox="1"/>
          <p:nvPr/>
        </p:nvSpPr>
        <p:spPr>
          <a:xfrm>
            <a:off x="167136" y="3429000"/>
            <a:ext cx="1173142" cy="1066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266" dirty="0"/>
              <a:t>П – пета – 10</a:t>
            </a:r>
            <a:r>
              <a:rPr lang="ru-RU" sz="1266" baseline="30000" dirty="0"/>
              <a:t>15</a:t>
            </a:r>
          </a:p>
          <a:p>
            <a:pPr algn="l"/>
            <a:r>
              <a:rPr lang="ru-RU" sz="1266" dirty="0"/>
              <a:t>Т – </a:t>
            </a:r>
            <a:r>
              <a:rPr lang="ru-RU" sz="1266" dirty="0" err="1"/>
              <a:t>тера</a:t>
            </a:r>
            <a:r>
              <a:rPr lang="ru-RU" sz="1266" dirty="0"/>
              <a:t> – 10</a:t>
            </a:r>
            <a:r>
              <a:rPr lang="ru-RU" sz="1266" baseline="30000" dirty="0"/>
              <a:t>12</a:t>
            </a:r>
            <a:endParaRPr lang="ru-RU" sz="1266" dirty="0"/>
          </a:p>
          <a:p>
            <a:pPr algn="l"/>
            <a:r>
              <a:rPr lang="ru-RU" sz="1266" dirty="0"/>
              <a:t>Г – </a:t>
            </a:r>
            <a:r>
              <a:rPr lang="ru-RU" sz="1266" dirty="0" err="1"/>
              <a:t>гига</a:t>
            </a:r>
            <a:r>
              <a:rPr lang="ru-RU" sz="1266" dirty="0"/>
              <a:t> – 10</a:t>
            </a:r>
            <a:r>
              <a:rPr lang="ru-RU" sz="1266" baseline="30000" dirty="0"/>
              <a:t>9</a:t>
            </a:r>
          </a:p>
          <a:p>
            <a:pPr algn="l"/>
            <a:r>
              <a:rPr lang="ru-RU" sz="1266" dirty="0"/>
              <a:t>М – мега – 10</a:t>
            </a:r>
            <a:r>
              <a:rPr lang="ru-RU" sz="1266" baseline="30000" dirty="0"/>
              <a:t>6</a:t>
            </a:r>
            <a:endParaRPr lang="ru-RU" sz="1266" dirty="0"/>
          </a:p>
          <a:p>
            <a:pPr algn="l"/>
            <a:r>
              <a:rPr lang="ru-RU" sz="1266" dirty="0"/>
              <a:t>к – кило – 10</a:t>
            </a:r>
            <a:r>
              <a:rPr lang="ru-RU" sz="1266" baseline="30000" dirty="0"/>
              <a:t>3</a:t>
            </a:r>
            <a:endParaRPr lang="ru-RU" sz="1266" dirty="0"/>
          </a:p>
        </p:txBody>
      </p:sp>
    </p:spTree>
    <p:extLst>
      <p:ext uri="{BB962C8B-B14F-4D97-AF65-F5344CB8AC3E}">
        <p14:creationId xmlns:p14="http://schemas.microsoft.com/office/powerpoint/2010/main" val="7841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846EDD-C0BC-4BE9-BDE5-0CBDB428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73" y="654296"/>
            <a:ext cx="2580546" cy="5263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57027-1B96-4CE5-9048-3539E32E5709}"/>
              </a:ext>
            </a:extLst>
          </p:cNvPr>
          <p:cNvSpPr txBox="1"/>
          <p:nvPr/>
        </p:nvSpPr>
        <p:spPr>
          <a:xfrm>
            <a:off x="2120897" y="1707526"/>
            <a:ext cx="3853299" cy="548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rtl="0" latinLnBrk="1" hangingPunct="0"/>
            <a:r>
              <a:rPr lang="en-US" sz="3094" b="1" baseline="30000" dirty="0">
                <a:solidFill>
                  <a:srgbClr val="4373B5"/>
                </a:solidFill>
              </a:rPr>
              <a:t>222</a:t>
            </a:r>
            <a:r>
              <a:rPr lang="en-US" sz="3094" b="1" dirty="0">
                <a:solidFill>
                  <a:srgbClr val="4373B5"/>
                </a:solidFill>
              </a:rPr>
              <a:t>Rn, </a:t>
            </a:r>
            <a:r>
              <a:rPr lang="ru-RU" sz="3094" b="1" baseline="30000" dirty="0">
                <a:solidFill>
                  <a:srgbClr val="4373B5"/>
                </a:solidFill>
              </a:rPr>
              <a:t>3</a:t>
            </a:r>
            <a:r>
              <a:rPr lang="en-US" sz="3094" b="1" dirty="0">
                <a:solidFill>
                  <a:srgbClr val="4373B5"/>
                </a:solidFill>
              </a:rPr>
              <a:t>H, </a:t>
            </a:r>
            <a:r>
              <a:rPr lang="ru-RU" sz="3094" b="1" baseline="30000" dirty="0">
                <a:solidFill>
                  <a:srgbClr val="4373B5"/>
                </a:solidFill>
              </a:rPr>
              <a:t>14</a:t>
            </a:r>
            <a:r>
              <a:rPr lang="ru-RU" sz="3094" b="1" dirty="0">
                <a:solidFill>
                  <a:srgbClr val="4373B5"/>
                </a:solidFill>
              </a:rPr>
              <a:t>С, </a:t>
            </a:r>
            <a:r>
              <a:rPr lang="en-US" sz="3094" b="1" baseline="30000" dirty="0">
                <a:solidFill>
                  <a:srgbClr val="4373B5"/>
                </a:solidFill>
              </a:rPr>
              <a:t>32</a:t>
            </a:r>
            <a:r>
              <a:rPr lang="en-US" sz="3094" b="1" dirty="0">
                <a:solidFill>
                  <a:srgbClr val="4373B5"/>
                </a:solidFill>
              </a:rPr>
              <a:t>P, </a:t>
            </a:r>
            <a:r>
              <a:rPr lang="en-US" sz="3094" b="1" baseline="30000" dirty="0">
                <a:solidFill>
                  <a:srgbClr val="4373B5"/>
                </a:solidFill>
              </a:rPr>
              <a:t>40</a:t>
            </a:r>
            <a:r>
              <a:rPr lang="en-US" sz="3094" b="1" dirty="0">
                <a:solidFill>
                  <a:srgbClr val="4373B5"/>
                </a:solidFill>
              </a:rPr>
              <a:t>K,…</a:t>
            </a:r>
            <a:endParaRPr lang="ru-RU" sz="3094" b="1" dirty="0">
              <a:solidFill>
                <a:srgbClr val="4373B5"/>
              </a:solidFill>
              <a:sym typeface="Helvetica Ligh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6D05C7-49EC-4B38-8532-4D68B4A8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843" y="1707559"/>
            <a:ext cx="723063" cy="75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E53B1-18DB-4079-969E-EF73685E2CDC}"/>
              </a:ext>
            </a:extLst>
          </p:cNvPr>
          <p:cNvSpPr txBox="1"/>
          <p:nvPr/>
        </p:nvSpPr>
        <p:spPr>
          <a:xfrm>
            <a:off x="1382271" y="49386"/>
            <a:ext cx="6632612" cy="9578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ru-RU" sz="2812" b="1" dirty="0">
                <a:solidFill>
                  <a:schemeClr val="accent6">
                    <a:lumMod val="75000"/>
                  </a:schemeClr>
                </a:solidFill>
              </a:rPr>
              <a:t>Радиоактивные вещества везде,</a:t>
            </a:r>
          </a:p>
          <a:p>
            <a:pPr algn="ctr"/>
            <a:r>
              <a:rPr lang="ru-RU" sz="2812" b="1" dirty="0">
                <a:solidFill>
                  <a:schemeClr val="accent6">
                    <a:lumMod val="75000"/>
                  </a:schemeClr>
                </a:solidFill>
              </a:rPr>
              <a:t>даже в нас!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F8E6426-27D9-4F08-9EDE-355BD6AF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23" y="1981672"/>
            <a:ext cx="4490350" cy="413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134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Трассеры могут отслеживать глобальные и локальные процессы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выбором трассера следует обратить внимание на химическое поведение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Комбинация трассеров может дать больше информации о различных процессах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аналитической базы может открыть новые радиоактивные трассеры для оценки неисследованных процессов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5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D047C11-6317-44AE-B429-BEC4E5333E5A}"/>
              </a:ext>
            </a:extLst>
          </p:cNvPr>
          <p:cNvGraphicFramePr>
            <a:graphicFrameLocks/>
          </p:cNvGraphicFramePr>
          <p:nvPr/>
        </p:nvGraphicFramePr>
        <p:xfrm>
          <a:off x="171475" y="492822"/>
          <a:ext cx="8640960" cy="578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799E131B-CF34-4B2C-B567-182A732ACB3D}"/>
              </a:ext>
            </a:extLst>
          </p:cNvPr>
          <p:cNvSpPr/>
          <p:nvPr/>
        </p:nvSpPr>
        <p:spPr>
          <a:xfrm>
            <a:off x="796538" y="336063"/>
            <a:ext cx="1000323" cy="10003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17B4F77-18F8-415F-B2F0-0702650649BD}"/>
              </a:ext>
            </a:extLst>
          </p:cNvPr>
          <p:cNvGrpSpPr/>
          <p:nvPr/>
        </p:nvGrpSpPr>
        <p:grpSpPr>
          <a:xfrm>
            <a:off x="859914" y="435979"/>
            <a:ext cx="809322" cy="800490"/>
            <a:chOff x="2581476" y="617868"/>
            <a:chExt cx="1294872" cy="128074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35ACC36C-94D9-4D04-8F5F-91A265000321}"/>
                </a:ext>
              </a:extLst>
            </p:cNvPr>
            <p:cNvSpPr/>
            <p:nvPr/>
          </p:nvSpPr>
          <p:spPr>
            <a:xfrm>
              <a:off x="2771800" y="62068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3BD59DF-5152-4EDC-BB9C-FC6234C592A7}"/>
                </a:ext>
              </a:extLst>
            </p:cNvPr>
            <p:cNvSpPr/>
            <p:nvPr/>
          </p:nvSpPr>
          <p:spPr>
            <a:xfrm>
              <a:off x="3085974" y="61786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9C7DA610-DC41-44AA-BB4D-A25A8A98224D}"/>
                </a:ext>
              </a:extLst>
            </p:cNvPr>
            <p:cNvSpPr/>
            <p:nvPr/>
          </p:nvSpPr>
          <p:spPr>
            <a:xfrm>
              <a:off x="3095836" y="168258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B2EEBD7-9891-4AA8-83B5-DB5B20E9AA20}"/>
                </a:ext>
              </a:extLst>
            </p:cNvPr>
            <p:cNvSpPr/>
            <p:nvPr/>
          </p:nvSpPr>
          <p:spPr>
            <a:xfrm>
              <a:off x="3445024" y="77308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7EBBB0D-DB73-4F96-8D51-0A10640AEA52}"/>
                </a:ext>
              </a:extLst>
            </p:cNvPr>
            <p:cNvSpPr/>
            <p:nvPr/>
          </p:nvSpPr>
          <p:spPr>
            <a:xfrm>
              <a:off x="3520862" y="105753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65DFC14-FF6F-454E-A658-0B38D572C1E0}"/>
                </a:ext>
              </a:extLst>
            </p:cNvPr>
            <p:cNvSpPr/>
            <p:nvPr/>
          </p:nvSpPr>
          <p:spPr>
            <a:xfrm>
              <a:off x="2581476" y="105124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86DF521-BF3E-48F9-AC93-9BC427B69EE9}"/>
                </a:ext>
              </a:extLst>
            </p:cNvPr>
            <p:cNvSpPr/>
            <p:nvPr/>
          </p:nvSpPr>
          <p:spPr>
            <a:xfrm>
              <a:off x="2857726" y="954510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00CB71F8-6802-4B3C-92C8-84341DEC2779}"/>
                </a:ext>
              </a:extLst>
            </p:cNvPr>
            <p:cNvSpPr/>
            <p:nvPr/>
          </p:nvSpPr>
          <p:spPr>
            <a:xfrm>
              <a:off x="2705326" y="144525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42AD43B-5F30-4A9B-87A7-7A6C1A0FB87F}"/>
                </a:ext>
              </a:extLst>
            </p:cNvPr>
            <p:cNvSpPr/>
            <p:nvPr/>
          </p:nvSpPr>
          <p:spPr>
            <a:xfrm>
              <a:off x="3193986" y="94952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F9832113-D3F9-490A-96A6-4E2BF8694C44}"/>
                </a:ext>
              </a:extLst>
            </p:cNvPr>
            <p:cNvSpPr/>
            <p:nvPr/>
          </p:nvSpPr>
          <p:spPr>
            <a:xfrm>
              <a:off x="3444300" y="160136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4DB43EB-D947-4A14-A22B-81D2B643D978}"/>
                </a:ext>
              </a:extLst>
            </p:cNvPr>
            <p:cNvSpPr/>
            <p:nvPr/>
          </p:nvSpPr>
          <p:spPr>
            <a:xfrm>
              <a:off x="3335016" y="131561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97E7973-3AE7-41F8-9FF4-B93546E70C06}"/>
                </a:ext>
              </a:extLst>
            </p:cNvPr>
            <p:cNvSpPr/>
            <p:nvPr/>
          </p:nvSpPr>
          <p:spPr>
            <a:xfrm>
              <a:off x="3073750" y="135993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F4B0FAF-1CA5-4793-84BD-F09B34D528C7}"/>
                </a:ext>
              </a:extLst>
            </p:cNvPr>
            <p:cNvSpPr/>
            <p:nvPr/>
          </p:nvSpPr>
          <p:spPr>
            <a:xfrm>
              <a:off x="2857726" y="159765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A4D711E-F6FB-40BD-AA68-06D2C2B86CBE}"/>
                </a:ext>
              </a:extLst>
            </p:cNvPr>
            <p:cNvSpPr/>
            <p:nvPr/>
          </p:nvSpPr>
          <p:spPr>
            <a:xfrm>
              <a:off x="3660324" y="131034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Овал 18">
            <a:extLst>
              <a:ext uri="{FF2B5EF4-FFF2-40B4-BE49-F238E27FC236}">
                <a16:creationId xmlns:a16="http://schemas.microsoft.com/office/drawing/2014/main" id="{5EF9835E-34A9-4CB9-BCE8-6E67F77384FB}"/>
              </a:ext>
            </a:extLst>
          </p:cNvPr>
          <p:cNvSpPr/>
          <p:nvPr/>
        </p:nvSpPr>
        <p:spPr>
          <a:xfrm>
            <a:off x="1517348" y="2573225"/>
            <a:ext cx="1000323" cy="10003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48C2118-AC3A-4B01-95A7-449B8C637B98}"/>
              </a:ext>
            </a:extLst>
          </p:cNvPr>
          <p:cNvGrpSpPr/>
          <p:nvPr/>
        </p:nvGrpSpPr>
        <p:grpSpPr>
          <a:xfrm>
            <a:off x="1616597" y="2706553"/>
            <a:ext cx="809322" cy="800490"/>
            <a:chOff x="2581476" y="617868"/>
            <a:chExt cx="1294872" cy="1280742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A802689-D84B-4FE8-9531-F8A79F92AD43}"/>
                </a:ext>
              </a:extLst>
            </p:cNvPr>
            <p:cNvSpPr/>
            <p:nvPr/>
          </p:nvSpPr>
          <p:spPr>
            <a:xfrm>
              <a:off x="2771800" y="62068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381FDD04-1CA1-4895-9EF0-E2C88A9168E1}"/>
                </a:ext>
              </a:extLst>
            </p:cNvPr>
            <p:cNvSpPr/>
            <p:nvPr/>
          </p:nvSpPr>
          <p:spPr>
            <a:xfrm>
              <a:off x="3085974" y="61786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5DDA0C-227C-4EC7-81CA-F3B4C8B51922}"/>
                </a:ext>
              </a:extLst>
            </p:cNvPr>
            <p:cNvSpPr/>
            <p:nvPr/>
          </p:nvSpPr>
          <p:spPr>
            <a:xfrm>
              <a:off x="3095836" y="168258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134941D-10B3-4965-896A-33037F9FCE89}"/>
                </a:ext>
              </a:extLst>
            </p:cNvPr>
            <p:cNvSpPr/>
            <p:nvPr/>
          </p:nvSpPr>
          <p:spPr>
            <a:xfrm>
              <a:off x="3445024" y="77308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3F8D807-5724-407B-96BC-F112CB8922C6}"/>
                </a:ext>
              </a:extLst>
            </p:cNvPr>
            <p:cNvSpPr/>
            <p:nvPr/>
          </p:nvSpPr>
          <p:spPr>
            <a:xfrm>
              <a:off x="3520862" y="105753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654121E-79C2-4358-B0E9-32A07942A596}"/>
                </a:ext>
              </a:extLst>
            </p:cNvPr>
            <p:cNvSpPr/>
            <p:nvPr/>
          </p:nvSpPr>
          <p:spPr>
            <a:xfrm>
              <a:off x="2581476" y="105124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6182AF80-2DFE-4F36-B729-592D0A2132FE}"/>
                </a:ext>
              </a:extLst>
            </p:cNvPr>
            <p:cNvSpPr/>
            <p:nvPr/>
          </p:nvSpPr>
          <p:spPr>
            <a:xfrm>
              <a:off x="2857726" y="954510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F3980DC-EC58-48D5-8F9F-A3B33229280B}"/>
                </a:ext>
              </a:extLst>
            </p:cNvPr>
            <p:cNvSpPr/>
            <p:nvPr/>
          </p:nvSpPr>
          <p:spPr>
            <a:xfrm>
              <a:off x="2705326" y="144525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C8342C7-9E75-459F-8F29-7415E0299411}"/>
                </a:ext>
              </a:extLst>
            </p:cNvPr>
            <p:cNvSpPr/>
            <p:nvPr/>
          </p:nvSpPr>
          <p:spPr>
            <a:xfrm>
              <a:off x="3193986" y="94952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1E3ADBCC-3B01-422E-8AA4-FF8B59C2C8BB}"/>
                </a:ext>
              </a:extLst>
            </p:cNvPr>
            <p:cNvSpPr/>
            <p:nvPr/>
          </p:nvSpPr>
          <p:spPr>
            <a:xfrm>
              <a:off x="3444300" y="160136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47F88873-97D6-44AF-A731-0924B3CABEAC}"/>
                </a:ext>
              </a:extLst>
            </p:cNvPr>
            <p:cNvSpPr/>
            <p:nvPr/>
          </p:nvSpPr>
          <p:spPr>
            <a:xfrm>
              <a:off x="3335016" y="131561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0823D288-4709-4949-9975-6243DF032CF7}"/>
                </a:ext>
              </a:extLst>
            </p:cNvPr>
            <p:cNvSpPr/>
            <p:nvPr/>
          </p:nvSpPr>
          <p:spPr>
            <a:xfrm>
              <a:off x="3073750" y="135993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7C90D94-D196-4B7F-A646-97CA3023CE48}"/>
                </a:ext>
              </a:extLst>
            </p:cNvPr>
            <p:cNvSpPr/>
            <p:nvPr/>
          </p:nvSpPr>
          <p:spPr>
            <a:xfrm>
              <a:off x="2857726" y="159765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B939791-0D45-427D-A992-CEB8EF51F894}"/>
                </a:ext>
              </a:extLst>
            </p:cNvPr>
            <p:cNvSpPr/>
            <p:nvPr/>
          </p:nvSpPr>
          <p:spPr>
            <a:xfrm>
              <a:off x="3660324" y="131034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Овал 34">
            <a:extLst>
              <a:ext uri="{FF2B5EF4-FFF2-40B4-BE49-F238E27FC236}">
                <a16:creationId xmlns:a16="http://schemas.microsoft.com/office/drawing/2014/main" id="{A3FC40EE-D108-4DEA-A0AA-C80581C3B298}"/>
              </a:ext>
            </a:extLst>
          </p:cNvPr>
          <p:cNvSpPr/>
          <p:nvPr/>
        </p:nvSpPr>
        <p:spPr>
          <a:xfrm>
            <a:off x="3648243" y="4766652"/>
            <a:ext cx="1000323" cy="10003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2FCD204-138C-43BF-93D8-4FF2BF57C817}"/>
              </a:ext>
            </a:extLst>
          </p:cNvPr>
          <p:cNvSpPr/>
          <p:nvPr/>
        </p:nvSpPr>
        <p:spPr>
          <a:xfrm>
            <a:off x="7926168" y="5016109"/>
            <a:ext cx="1000323" cy="10003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47AB78B-04B2-41B8-A62D-7914FA946C49}"/>
              </a:ext>
            </a:extLst>
          </p:cNvPr>
          <p:cNvGrpSpPr/>
          <p:nvPr/>
        </p:nvGrpSpPr>
        <p:grpSpPr>
          <a:xfrm>
            <a:off x="3743743" y="4864118"/>
            <a:ext cx="809322" cy="800490"/>
            <a:chOff x="2581476" y="617868"/>
            <a:chExt cx="1294872" cy="1280742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A02AA69E-F91F-42C2-A9E1-775F49B41BEC}"/>
                </a:ext>
              </a:extLst>
            </p:cNvPr>
            <p:cNvSpPr/>
            <p:nvPr/>
          </p:nvSpPr>
          <p:spPr>
            <a:xfrm>
              <a:off x="2771800" y="620688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1C2F1275-6E6E-49C0-B51E-35A0A15A88FC}"/>
                </a:ext>
              </a:extLst>
            </p:cNvPr>
            <p:cNvSpPr/>
            <p:nvPr/>
          </p:nvSpPr>
          <p:spPr>
            <a:xfrm>
              <a:off x="3085974" y="61786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E2710344-14C8-43C1-AA33-16799385ACC2}"/>
                </a:ext>
              </a:extLst>
            </p:cNvPr>
            <p:cNvSpPr/>
            <p:nvPr/>
          </p:nvSpPr>
          <p:spPr>
            <a:xfrm>
              <a:off x="3095836" y="168258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61D131AD-D676-40F1-8079-D8CDC2F995E0}"/>
                </a:ext>
              </a:extLst>
            </p:cNvPr>
            <p:cNvSpPr/>
            <p:nvPr/>
          </p:nvSpPr>
          <p:spPr>
            <a:xfrm>
              <a:off x="3445024" y="77308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ED3E9FFF-9750-4420-B6F9-D370BFDFA28B}"/>
                </a:ext>
              </a:extLst>
            </p:cNvPr>
            <p:cNvSpPr/>
            <p:nvPr/>
          </p:nvSpPr>
          <p:spPr>
            <a:xfrm>
              <a:off x="3520862" y="105753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B6BAE3B2-AB4F-4FA3-9682-9751E889E1B6}"/>
                </a:ext>
              </a:extLst>
            </p:cNvPr>
            <p:cNvSpPr/>
            <p:nvPr/>
          </p:nvSpPr>
          <p:spPr>
            <a:xfrm>
              <a:off x="2581476" y="105124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2CCBFC6-7062-4C78-93AB-FF7801147801}"/>
                </a:ext>
              </a:extLst>
            </p:cNvPr>
            <p:cNvSpPr/>
            <p:nvPr/>
          </p:nvSpPr>
          <p:spPr>
            <a:xfrm>
              <a:off x="2857726" y="954510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45EF1B3C-98C8-4951-AB5F-C40918538242}"/>
                </a:ext>
              </a:extLst>
            </p:cNvPr>
            <p:cNvSpPr/>
            <p:nvPr/>
          </p:nvSpPr>
          <p:spPr>
            <a:xfrm>
              <a:off x="2705326" y="144525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C7016A3-F8E9-47E8-974D-ACB3DF8DD9DA}"/>
                </a:ext>
              </a:extLst>
            </p:cNvPr>
            <p:cNvSpPr/>
            <p:nvPr/>
          </p:nvSpPr>
          <p:spPr>
            <a:xfrm>
              <a:off x="3193986" y="94952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6DCD4043-72FF-4BB7-8080-B97F0AFAFA7C}"/>
                </a:ext>
              </a:extLst>
            </p:cNvPr>
            <p:cNvSpPr/>
            <p:nvPr/>
          </p:nvSpPr>
          <p:spPr>
            <a:xfrm>
              <a:off x="3444300" y="160136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28194BF0-D481-4398-A1B9-2CBA7D9A3FEF}"/>
                </a:ext>
              </a:extLst>
            </p:cNvPr>
            <p:cNvSpPr/>
            <p:nvPr/>
          </p:nvSpPr>
          <p:spPr>
            <a:xfrm>
              <a:off x="3335016" y="131561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C4879931-F3DC-4A4F-9CF8-0CA3CEA2359D}"/>
                </a:ext>
              </a:extLst>
            </p:cNvPr>
            <p:cNvSpPr/>
            <p:nvPr/>
          </p:nvSpPr>
          <p:spPr>
            <a:xfrm>
              <a:off x="3073750" y="135993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C5B26F4-0D28-4439-8135-416185925713}"/>
                </a:ext>
              </a:extLst>
            </p:cNvPr>
            <p:cNvSpPr/>
            <p:nvPr/>
          </p:nvSpPr>
          <p:spPr>
            <a:xfrm>
              <a:off x="2857726" y="1597656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2B9C3FD1-5F29-4E33-9D0F-9FB0EFF5887C}"/>
                </a:ext>
              </a:extLst>
            </p:cNvPr>
            <p:cNvSpPr/>
            <p:nvPr/>
          </p:nvSpPr>
          <p:spPr>
            <a:xfrm>
              <a:off x="3660324" y="131034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DECDF94-D13C-41BF-9BA5-2603A1992496}"/>
              </a:ext>
            </a:extLst>
          </p:cNvPr>
          <p:cNvGrpSpPr/>
          <p:nvPr/>
        </p:nvGrpSpPr>
        <p:grpSpPr>
          <a:xfrm>
            <a:off x="7990695" y="5138920"/>
            <a:ext cx="809322" cy="800490"/>
            <a:chOff x="2581476" y="617868"/>
            <a:chExt cx="1294872" cy="1280742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11762721-4B1C-409C-882B-DB517DF15819}"/>
                </a:ext>
              </a:extLst>
            </p:cNvPr>
            <p:cNvSpPr/>
            <p:nvPr/>
          </p:nvSpPr>
          <p:spPr>
            <a:xfrm>
              <a:off x="2771800" y="62068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246DF7EE-6850-470B-83CA-D802A598F629}"/>
                </a:ext>
              </a:extLst>
            </p:cNvPr>
            <p:cNvSpPr/>
            <p:nvPr/>
          </p:nvSpPr>
          <p:spPr>
            <a:xfrm>
              <a:off x="3085974" y="61786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6A0BB669-D3B7-4B6E-A519-58422761E5AC}"/>
                </a:ext>
              </a:extLst>
            </p:cNvPr>
            <p:cNvSpPr/>
            <p:nvPr/>
          </p:nvSpPr>
          <p:spPr>
            <a:xfrm>
              <a:off x="3095836" y="168258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DF65D413-1137-4BEF-9CA3-53B8FC24787F}"/>
                </a:ext>
              </a:extLst>
            </p:cNvPr>
            <p:cNvSpPr/>
            <p:nvPr/>
          </p:nvSpPr>
          <p:spPr>
            <a:xfrm>
              <a:off x="3445024" y="77308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E6960D83-C909-4917-94A7-465595DCEDDC}"/>
                </a:ext>
              </a:extLst>
            </p:cNvPr>
            <p:cNvSpPr/>
            <p:nvPr/>
          </p:nvSpPr>
          <p:spPr>
            <a:xfrm>
              <a:off x="3520862" y="105753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F388575D-117C-435F-AFA8-F7747562FDE6}"/>
                </a:ext>
              </a:extLst>
            </p:cNvPr>
            <p:cNvSpPr/>
            <p:nvPr/>
          </p:nvSpPr>
          <p:spPr>
            <a:xfrm>
              <a:off x="2581476" y="1051248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A2B015B9-4654-4471-AC43-6E695902F90A}"/>
                </a:ext>
              </a:extLst>
            </p:cNvPr>
            <p:cNvSpPr/>
            <p:nvPr/>
          </p:nvSpPr>
          <p:spPr>
            <a:xfrm>
              <a:off x="2857726" y="954510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BD0F0D5-6AD8-4C66-8EC0-689E26C095AB}"/>
                </a:ext>
              </a:extLst>
            </p:cNvPr>
            <p:cNvSpPr/>
            <p:nvPr/>
          </p:nvSpPr>
          <p:spPr>
            <a:xfrm>
              <a:off x="2705326" y="144525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F29BAF68-6C03-4696-9089-34FBE1144AB5}"/>
                </a:ext>
              </a:extLst>
            </p:cNvPr>
            <p:cNvSpPr/>
            <p:nvPr/>
          </p:nvSpPr>
          <p:spPr>
            <a:xfrm>
              <a:off x="3193986" y="94952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C2374821-ED7F-479E-B75A-7A95B3497BBC}"/>
                </a:ext>
              </a:extLst>
            </p:cNvPr>
            <p:cNvSpPr/>
            <p:nvPr/>
          </p:nvSpPr>
          <p:spPr>
            <a:xfrm>
              <a:off x="3444300" y="160136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7196B470-5544-4E6B-9E1F-E51379A05D44}"/>
                </a:ext>
              </a:extLst>
            </p:cNvPr>
            <p:cNvSpPr/>
            <p:nvPr/>
          </p:nvSpPr>
          <p:spPr>
            <a:xfrm>
              <a:off x="3335016" y="1315614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9CB92A7A-D1BF-44D4-BABF-7AFC40F6F2AD}"/>
                </a:ext>
              </a:extLst>
            </p:cNvPr>
            <p:cNvSpPr/>
            <p:nvPr/>
          </p:nvSpPr>
          <p:spPr>
            <a:xfrm>
              <a:off x="3073750" y="135993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3F06A3E4-6F55-4F1A-86F0-39194B7F80DC}"/>
                </a:ext>
              </a:extLst>
            </p:cNvPr>
            <p:cNvSpPr/>
            <p:nvPr/>
          </p:nvSpPr>
          <p:spPr>
            <a:xfrm>
              <a:off x="2857726" y="159765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BC8535E-3508-4168-A3D8-7667E64C470B}"/>
                </a:ext>
              </a:extLst>
            </p:cNvPr>
            <p:cNvSpPr/>
            <p:nvPr/>
          </p:nvSpPr>
          <p:spPr>
            <a:xfrm>
              <a:off x="3660324" y="1310346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60287B8-D565-4BE5-BA14-5C22393DDD16}"/>
              </a:ext>
            </a:extLst>
          </p:cNvPr>
          <p:cNvSpPr txBox="1"/>
          <p:nvPr/>
        </p:nvSpPr>
        <p:spPr>
          <a:xfrm>
            <a:off x="2539375" y="188640"/>
            <a:ext cx="517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Идеальный случай:</a:t>
            </a:r>
          </a:p>
          <a:p>
            <a:r>
              <a:rPr lang="ru-RU" dirty="0"/>
              <a:t>Изначально в системе только материнский нуклид</a:t>
            </a:r>
          </a:p>
        </p:txBody>
      </p:sp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137DD094-8749-4DA7-817D-894AF100AE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2231" y="1918796"/>
          <a:ext cx="4477918" cy="453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r:id="rId4" imgW="2349500" imgH="241300" progId="Equation.3">
                  <p:embed/>
                </p:oleObj>
              </mc:Choice>
              <mc:Fallback>
                <p:oleObj r:id="rId4" imgW="2349500" imgH="241300" progId="Equation.3">
                  <p:embed/>
                  <p:pic>
                    <p:nvPicPr>
                      <p:cNvPr id="68" name="Объект 67">
                        <a:extLst>
                          <a:ext uri="{FF2B5EF4-FFF2-40B4-BE49-F238E27FC236}">
                            <a16:creationId xmlns:a16="http://schemas.microsoft.com/office/drawing/2014/main" id="{137DD094-8749-4DA7-817D-894AF100AE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2231" y="1918796"/>
                        <a:ext cx="4477918" cy="4532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4571F09B-3757-43F8-AC0E-E23AB2AF5C39}"/>
              </a:ext>
            </a:extLst>
          </p:cNvPr>
          <p:cNvSpPr txBox="1"/>
          <p:nvPr/>
        </p:nvSpPr>
        <p:spPr>
          <a:xfrm>
            <a:off x="2419174" y="1918796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Количество ядер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80E034-08FD-48A8-827D-E4A2E4016EA2}"/>
              </a:ext>
            </a:extLst>
          </p:cNvPr>
          <p:cNvSpPr txBox="1"/>
          <p:nvPr/>
        </p:nvSpPr>
        <p:spPr>
          <a:xfrm>
            <a:off x="5508104" y="992150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A→B</a:t>
            </a:r>
            <a:endParaRPr lang="ru-RU" sz="2800" i="1" dirty="0"/>
          </a:p>
        </p:txBody>
      </p:sp>
      <p:graphicFrame>
        <p:nvGraphicFramePr>
          <p:cNvPr id="71" name="Объект 70">
            <a:extLst>
              <a:ext uri="{FF2B5EF4-FFF2-40B4-BE49-F238E27FC236}">
                <a16:creationId xmlns:a16="http://schemas.microsoft.com/office/drawing/2014/main" id="{7D6B07B6-F5DF-419C-8490-06949441E0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6096" y="2906742"/>
          <a:ext cx="1170650" cy="45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r:id="rId6" imgW="622030" imgH="241195" progId="Equation.3">
                  <p:embed/>
                </p:oleObj>
              </mc:Choice>
              <mc:Fallback>
                <p:oleObj r:id="rId6" imgW="622030" imgH="241195" progId="Equation.3">
                  <p:embed/>
                  <p:pic>
                    <p:nvPicPr>
                      <p:cNvPr id="71" name="Объект 70">
                        <a:extLst>
                          <a:ext uri="{FF2B5EF4-FFF2-40B4-BE49-F238E27FC236}">
                            <a16:creationId xmlns:a16="http://schemas.microsoft.com/office/drawing/2014/main" id="{7D6B07B6-F5DF-419C-8490-06949441E0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906742"/>
                        <a:ext cx="1170650" cy="450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Объект 71">
            <a:extLst>
              <a:ext uri="{FF2B5EF4-FFF2-40B4-BE49-F238E27FC236}">
                <a16:creationId xmlns:a16="http://schemas.microsoft.com/office/drawing/2014/main" id="{9BC27553-FD93-4FAD-94C2-E151C54F3D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9057" y="3802284"/>
          <a:ext cx="1655026" cy="706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r:id="rId8" imgW="914400" imgH="393700" progId="Equation.3">
                  <p:embed/>
                </p:oleObj>
              </mc:Choice>
              <mc:Fallback>
                <p:oleObj r:id="rId8" imgW="914400" imgH="393700" progId="Equation.3">
                  <p:embed/>
                  <p:pic>
                    <p:nvPicPr>
                      <p:cNvPr id="72" name="Объект 71">
                        <a:extLst>
                          <a:ext uri="{FF2B5EF4-FFF2-40B4-BE49-F238E27FC236}">
                            <a16:creationId xmlns:a16="http://schemas.microsoft.com/office/drawing/2014/main" id="{9BC27553-FD93-4FAD-94C2-E151C54F3D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057" y="3802284"/>
                        <a:ext cx="1655026" cy="7068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626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AD466D24-5525-4D28-8966-398249A761D7}"/>
              </a:ext>
            </a:extLst>
          </p:cNvPr>
          <p:cNvSpPr txBox="1">
            <a:spLocks/>
          </p:cNvSpPr>
          <p:nvPr/>
        </p:nvSpPr>
        <p:spPr>
          <a:xfrm>
            <a:off x="847550" y="-145351"/>
            <a:ext cx="3851910" cy="81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лет Земле?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CC812F-E34B-48E0-8360-CD232C4A8698}"/>
              </a:ext>
            </a:extLst>
          </p:cNvPr>
          <p:cNvSpPr/>
          <p:nvPr/>
        </p:nvSpPr>
        <p:spPr>
          <a:xfrm>
            <a:off x="6218203" y="4665972"/>
            <a:ext cx="19153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4.55 млрд.</a:t>
            </a:r>
          </a:p>
          <a:p>
            <a:r>
              <a:rPr lang="ru-RU" sz="1600" dirty="0"/>
              <a:t>1956, </a:t>
            </a:r>
            <a:r>
              <a:rPr lang="en-US" sz="1600" dirty="0"/>
              <a:t>Clair Patterson</a:t>
            </a:r>
            <a:endParaRPr lang="ru-RU" sz="1600" dirty="0"/>
          </a:p>
        </p:txBody>
      </p:sp>
      <p:pic>
        <p:nvPicPr>
          <p:cNvPr id="4" name="Picture 6" descr="ÐÐ°ÑÑÐ¸Ð½ÐºÐ¸ Ð¿Ð¾ Ð·Ð°Ð¿ÑÐ¾ÑÑ clair patterson">
            <a:extLst>
              <a:ext uri="{FF2B5EF4-FFF2-40B4-BE49-F238E27FC236}">
                <a16:creationId xmlns:a16="http://schemas.microsoft.com/office/drawing/2014/main" id="{4BA617FF-5129-47F6-A190-D695EEE7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86" y="2593429"/>
            <a:ext cx="1930809" cy="192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thurholmesin1912.jpg">
            <a:extLst>
              <a:ext uri="{FF2B5EF4-FFF2-40B4-BE49-F238E27FC236}">
                <a16:creationId xmlns:a16="http://schemas.microsoft.com/office/drawing/2014/main" id="{430136B1-DC5E-425A-A0BA-846E6FA7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93" y="1859259"/>
            <a:ext cx="20955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C1FF99-59BB-4E33-BFC6-9C58FD2C2F8C}"/>
              </a:ext>
            </a:extLst>
          </p:cNvPr>
          <p:cNvSpPr/>
          <p:nvPr/>
        </p:nvSpPr>
        <p:spPr>
          <a:xfrm>
            <a:off x="3352730" y="4225673"/>
            <a:ext cx="1738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&gt;1</a:t>
            </a:r>
            <a:r>
              <a:rPr lang="ru-RU" sz="1600" dirty="0"/>
              <a:t>.</a:t>
            </a:r>
            <a:r>
              <a:rPr lang="en-US" sz="1600" dirty="0"/>
              <a:t>6</a:t>
            </a:r>
            <a:r>
              <a:rPr lang="ru-RU" sz="1600" dirty="0"/>
              <a:t> млрд.</a:t>
            </a:r>
          </a:p>
          <a:p>
            <a:r>
              <a:rPr lang="ru-RU" sz="1600" dirty="0"/>
              <a:t>19</a:t>
            </a:r>
            <a:r>
              <a:rPr lang="en-US" sz="1600" dirty="0"/>
              <a:t>13 </a:t>
            </a:r>
            <a:r>
              <a:rPr lang="ru-RU" sz="1600" dirty="0"/>
              <a:t>Артур Холмс</a:t>
            </a:r>
          </a:p>
        </p:txBody>
      </p:sp>
      <p:pic>
        <p:nvPicPr>
          <p:cNvPr id="7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CAFC80DF-0B1F-4E5E-89B3-259BEBD38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50" y="1859259"/>
            <a:ext cx="1656184" cy="250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05A540-88FD-48E5-8090-16B36470D941}"/>
              </a:ext>
            </a:extLst>
          </p:cNvPr>
          <p:cNvSpPr/>
          <p:nvPr/>
        </p:nvSpPr>
        <p:spPr>
          <a:xfrm>
            <a:off x="790022" y="4525242"/>
            <a:ext cx="2135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&gt;</a:t>
            </a:r>
            <a:r>
              <a:rPr lang="ru-RU" sz="1600" dirty="0"/>
              <a:t>2 млрд.</a:t>
            </a:r>
          </a:p>
          <a:p>
            <a:r>
              <a:rPr lang="ru-RU" sz="1600" dirty="0"/>
              <a:t>1907</a:t>
            </a:r>
            <a:r>
              <a:rPr lang="en-US" sz="1600" dirty="0"/>
              <a:t> </a:t>
            </a:r>
            <a:r>
              <a:rPr lang="ru-RU" sz="1600" dirty="0" err="1"/>
              <a:t>Бертрам</a:t>
            </a:r>
            <a:r>
              <a:rPr lang="ru-RU" sz="1600" dirty="0"/>
              <a:t> </a:t>
            </a:r>
            <a:r>
              <a:rPr lang="ru-RU" sz="1600" dirty="0" err="1"/>
              <a:t>Болтвуд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743E6A-25F7-4B4A-8F45-1EF8B70FE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68" y="120846"/>
            <a:ext cx="1525314" cy="2114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7FD47B-0614-4EC8-A5F3-6CA223250E35}"/>
              </a:ext>
            </a:extLst>
          </p:cNvPr>
          <p:cNvSpPr txBox="1"/>
          <p:nvPr/>
        </p:nvSpPr>
        <p:spPr>
          <a:xfrm>
            <a:off x="539552" y="1056259"/>
            <a:ext cx="5871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Ответ на этот вопрос стал возможен только с появлением</a:t>
            </a:r>
          </a:p>
          <a:p>
            <a:r>
              <a:rPr lang="ru-RU" dirty="0"/>
              <a:t>радиоизотопной геохронологии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2F418F-B5FB-414E-9690-4B580D96B1D1}"/>
              </a:ext>
            </a:extLst>
          </p:cNvPr>
          <p:cNvSpPr/>
          <p:nvPr/>
        </p:nvSpPr>
        <p:spPr>
          <a:xfrm>
            <a:off x="6511859" y="2233190"/>
            <a:ext cx="17845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Эрнест Резерфорд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AA7ACF8-0091-4072-8CCD-6D190136D85D}"/>
              </a:ext>
            </a:extLst>
          </p:cNvPr>
          <p:cNvSpPr/>
          <p:nvPr/>
        </p:nvSpPr>
        <p:spPr>
          <a:xfrm>
            <a:off x="102026" y="5192372"/>
            <a:ext cx="8677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Возраст Земли — время, которое прошло с момента образования Земли как самостоятельной планеты. Возраст Земли составляет </a:t>
            </a:r>
            <a:r>
              <a:rPr lang="ru-RU" sz="1600" b="1" dirty="0"/>
              <a:t>4,54 миллиарда лет</a:t>
            </a:r>
            <a:r>
              <a:rPr lang="ru-RU" sz="1600" dirty="0"/>
              <a:t> (с погрешностью в ±1 %). Эти данные базируются на радиоизотопной датировке метеоритов (хондритов), образовавшихся до начала формирования планет.</a:t>
            </a:r>
          </a:p>
        </p:txBody>
      </p:sp>
    </p:spTree>
    <p:extLst>
      <p:ext uri="{BB962C8B-B14F-4D97-AF65-F5344CB8AC3E}">
        <p14:creationId xmlns:p14="http://schemas.microsoft.com/office/powerpoint/2010/main" val="286189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CA68D5-C225-4616-8C3D-D0C86BB0970B}"/>
              </a:ext>
            </a:extLst>
          </p:cNvPr>
          <p:cNvSpPr/>
          <p:nvPr/>
        </p:nvSpPr>
        <p:spPr>
          <a:xfrm>
            <a:off x="341955" y="322973"/>
            <a:ext cx="84600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Торий-234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радионуклид, образующийся при распаде урана-238, который присутствует в морской воде в растворенной форме в виде карбонатных комплексов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уранила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Содержание урана в океанической воде (мкг/кг) пропорционально солености S и составляет 3,3 мкг/кг при солености 35 0/00: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		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способности быстро связываться со взвесью, 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234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успешно применяется в качестве трассера при исследовании процессов захвата взвесью во временных пределах от нескольких дней до нескольких недель.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7C34AB-A842-4321-B01C-2837FAC6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53" y="950805"/>
            <a:ext cx="3734105" cy="5495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A9886-D3DC-4183-B32A-C828A7E5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84" y="1923411"/>
            <a:ext cx="4557616" cy="45097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0037C7-F7C3-4C4E-9F1F-C77A344219D6}"/>
              </a:ext>
            </a:extLst>
          </p:cNvPr>
          <p:cNvSpPr/>
          <p:nvPr/>
        </p:nvSpPr>
        <p:spPr>
          <a:xfrm>
            <a:off x="5496676" y="2445677"/>
            <a:ext cx="3305368" cy="17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постоянная радиоактивного распада (сут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соответствующая константа скорости процесса захвата взвесью (сут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константа скорости погружения частиц взвеси (сут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5D23E7-AED3-4117-A490-49F7645D22F8}"/>
              </a:ext>
            </a:extLst>
          </p:cNvPr>
          <p:cNvSpPr/>
          <p:nvPr/>
        </p:nvSpPr>
        <p:spPr>
          <a:xfrm>
            <a:off x="5616029" y="4488044"/>
            <a:ext cx="2907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составлении баланса 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234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Th, как правило, пренебрегают процессами адвекции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перемещение в горизонтальном направлении и перенос вместе с ним его свойств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и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ресуспензии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подъема частиц с поверхностей в приповерхностный слой 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43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213BED-9712-4B89-8C7A-478548607EE8}"/>
              </a:ext>
            </a:extLst>
          </p:cNvPr>
          <p:cNvSpPr/>
          <p:nvPr/>
        </p:nvSpPr>
        <p:spPr>
          <a:xfrm>
            <a:off x="632764" y="447017"/>
            <a:ext cx="8043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тория-234 в качестве природного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радиотрассера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изучения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биоседиментационных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процессов в морских экосистемах позволяет определить скорость осадконакопления и проследить ее сезонную динамику, что необходимо для получения надежных балансовых оценок депонирования биогенных и загрязняющих веществ в донных отложениях прибрежных акваторий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057527-E387-40F0-8718-9692FF59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81" y="2311059"/>
            <a:ext cx="5891037" cy="45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4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5FFBC6-9A77-4ED5-9904-3B2F539F5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2" y="2104757"/>
            <a:ext cx="8180174" cy="406195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39D819-A349-473F-B967-78BB23FF81CB}"/>
              </a:ext>
            </a:extLst>
          </p:cNvPr>
          <p:cNvSpPr/>
          <p:nvPr/>
        </p:nvSpPr>
        <p:spPr>
          <a:xfrm>
            <a:off x="698602" y="374348"/>
            <a:ext cx="844539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ru-RU" sz="2000" b="1" dirty="0">
                <a:latin typeface="Arial" panose="020B0604020202020204" pitchFamily="34" charset="0"/>
              </a:rPr>
              <a:t>Свинец-210 и полоний – 210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Наибольшее распространение при определении возраста современных донных осадков (до 100–150 лет) получил метод, основанный на измерении активности «избыточного» </a:t>
            </a:r>
            <a:r>
              <a:rPr lang="ru-RU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Pb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498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2041</Words>
  <Application>Microsoft Office PowerPoint</Application>
  <PresentationFormat>Экран (4:3)</PresentationFormat>
  <Paragraphs>226</Paragraphs>
  <Slides>42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4" baseType="lpstr">
      <vt:lpstr>DengXian</vt:lpstr>
      <vt:lpstr>DengXian</vt:lpstr>
      <vt:lpstr>Arial</vt:lpstr>
      <vt:lpstr>Calibri</vt:lpstr>
      <vt:lpstr>Calibri Light</vt:lpstr>
      <vt:lpstr>Comic Sans MS</vt:lpstr>
      <vt:lpstr>Helvetica Light</vt:lpstr>
      <vt:lpstr>Times New Roman</vt:lpstr>
      <vt:lpstr>Wingdings</vt:lpstr>
      <vt:lpstr>Тема Office</vt:lpstr>
      <vt:lpstr>Диаграмма</vt:lpstr>
      <vt:lpstr>Equation.3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admin</cp:lastModifiedBy>
  <cp:revision>78</cp:revision>
  <dcterms:created xsi:type="dcterms:W3CDTF">2022-11-24T12:01:08Z</dcterms:created>
  <dcterms:modified xsi:type="dcterms:W3CDTF">2025-08-28T08:21:35Z</dcterms:modified>
</cp:coreProperties>
</file>