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heme/theme3.xml" ContentType="application/vnd.openxmlformats-officedocument.theme+xml"/>
  <Override PartName="/ppt/tags/tag210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877" r:id="rId4"/>
    <p:sldId id="297" r:id="rId5"/>
    <p:sldId id="855" r:id="rId6"/>
    <p:sldId id="872" r:id="rId7"/>
    <p:sldId id="871" r:id="rId8"/>
    <p:sldId id="867" r:id="rId9"/>
    <p:sldId id="310" r:id="rId10"/>
    <p:sldId id="878" r:id="rId11"/>
    <p:sldId id="879" r:id="rId12"/>
    <p:sldId id="672" r:id="rId13"/>
    <p:sldId id="876" r:id="rId14"/>
    <p:sldId id="548" r:id="rId15"/>
    <p:sldId id="549" r:id="rId16"/>
    <p:sldId id="262" r:id="rId17"/>
    <p:sldId id="482" r:id="rId18"/>
    <p:sldId id="526" r:id="rId19"/>
    <p:sldId id="357" r:id="rId20"/>
    <p:sldId id="358" r:id="rId21"/>
    <p:sldId id="360" r:id="rId22"/>
    <p:sldId id="364" r:id="rId23"/>
    <p:sldId id="365" r:id="rId24"/>
    <p:sldId id="319" r:id="rId25"/>
    <p:sldId id="670" r:id="rId26"/>
    <p:sldId id="275" r:id="rId27"/>
    <p:sldId id="272" r:id="rId28"/>
    <p:sldId id="276" r:id="rId29"/>
    <p:sldId id="293" r:id="rId30"/>
    <p:sldId id="295" r:id="rId31"/>
    <p:sldId id="274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lla%20Lelkova\Desktop\&#1076;&#1080;&#1087;&#1083;&#1086;&#1084;\&#1056;&#1072;&#1089;&#1095;&#1077;&#1090;&#1099;%20&#1074;&#1099;&#1073;&#1088;&#1086;&#1089;&#1086;&#1074;%20&#1086;&#1090;%20&#1072;&#1074;&#1090;&#1086;&#1090;&#1088;&#1072;&#1085;&#1089;&#1087;&#1086;&#1088;&#1090;&#1072;%20&#1074;&#1077;&#1095;&#1077;&#1088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Alla%20Lelkova\Desktop\&#1076;&#1080;&#1087;&#1083;&#1086;&#1084;\&#1056;&#1072;&#1089;&#1095;&#1077;&#1090;&#1099;%20&#1074;&#1099;&#1073;&#1088;&#1086;&#1089;&#1086;&#1074;%20&#1086;&#1090;%20&#1072;&#1074;&#1090;&#1086;&#1090;&#1088;&#1072;&#1085;&#1089;&#1087;&#1086;&#1088;&#1090;&#1072;%20&#1074;&#1077;&#1095;&#1077;&#108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CO</c:v>
                </c:pt>
              </c:strCache>
            </c:strRef>
          </c:tx>
          <c:spPr>
            <a:solidFill>
              <a:srgbClr val="5B9BD5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Лист2!$B$1:$E$1</c:f>
              <c:strCache>
                <c:ptCount val="4"/>
                <c:pt idx="0">
                  <c:v>№1 Щелковское у МКАД </c:v>
                </c:pt>
                <c:pt idx="1">
                  <c:v>№2 1 Перекресток</c:v>
                </c:pt>
                <c:pt idx="2">
                  <c:v>№3 2 Перекресток</c:v>
                </c:pt>
                <c:pt idx="3">
                  <c:v>№4 3 Перекресток</c:v>
                </c:pt>
              </c:strCache>
            </c:strRef>
          </c:cat>
          <c:val>
            <c:numRef>
              <c:f>Лист2!$B$2:$E$2</c:f>
              <c:numCache>
                <c:formatCode>0.00</c:formatCode>
                <c:ptCount val="4"/>
                <c:pt idx="0">
                  <c:v>5.3002541666666669</c:v>
                </c:pt>
                <c:pt idx="1">
                  <c:v>18.414999999999999</c:v>
                </c:pt>
                <c:pt idx="2">
                  <c:v>6.0200000000000005</c:v>
                </c:pt>
                <c:pt idx="3">
                  <c:v>7.9975000000000005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0-4189-A860-4A6140B59A57}"/>
            </c:ext>
          </c:extLst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NOx</c:v>
                </c:pt>
              </c:strCache>
            </c:strRef>
          </c:tx>
          <c:spPr>
            <a:solidFill>
              <a:srgbClr val="993366">
                <a:alpha val="74118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Лист2!$B$1:$E$1</c:f>
              <c:strCache>
                <c:ptCount val="4"/>
                <c:pt idx="0">
                  <c:v>№1 Щелковское у МКАД </c:v>
                </c:pt>
                <c:pt idx="1">
                  <c:v>№2 1 Перекресток</c:v>
                </c:pt>
                <c:pt idx="2">
                  <c:v>№3 2 Перекресток</c:v>
                </c:pt>
                <c:pt idx="3">
                  <c:v>№4 3 Перекресток</c:v>
                </c:pt>
              </c:strCache>
            </c:strRef>
          </c:cat>
          <c:val>
            <c:numRef>
              <c:f>Лист2!$B$3:$E$3</c:f>
              <c:numCache>
                <c:formatCode>0.00</c:formatCode>
                <c:ptCount val="4"/>
                <c:pt idx="0">
                  <c:v>3.5505866666666672</c:v>
                </c:pt>
                <c:pt idx="1">
                  <c:v>4.8402500000000002</c:v>
                </c:pt>
                <c:pt idx="2">
                  <c:v>1.7127500000000002</c:v>
                </c:pt>
                <c:pt idx="3">
                  <c:v>1.4981250000000002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30-4189-A860-4A6140B59A57}"/>
            </c:ext>
          </c:extLst>
        </c:ser>
        <c:ser>
          <c:idx val="2"/>
          <c:order val="2"/>
          <c:tx>
            <c:strRef>
              <c:f>Лист2!$A$4</c:f>
              <c:strCache>
                <c:ptCount val="1"/>
                <c:pt idx="0">
                  <c:v>CH</c:v>
                </c:pt>
              </c:strCache>
            </c:strRef>
          </c:tx>
          <c:spPr>
            <a:solidFill>
              <a:srgbClr val="ED7D3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Лист2!$B$1:$E$1</c:f>
              <c:strCache>
                <c:ptCount val="4"/>
                <c:pt idx="0">
                  <c:v>№1 Щелковское у МКАД </c:v>
                </c:pt>
                <c:pt idx="1">
                  <c:v>№2 1 Перекресток</c:v>
                </c:pt>
                <c:pt idx="2">
                  <c:v>№3 2 Перекресток</c:v>
                </c:pt>
                <c:pt idx="3">
                  <c:v>№4 3 Перекресток</c:v>
                </c:pt>
              </c:strCache>
            </c:strRef>
          </c:cat>
          <c:val>
            <c:numRef>
              <c:f>Лист2!$B$4:$E$4</c:f>
              <c:numCache>
                <c:formatCode>0.00</c:formatCode>
                <c:ptCount val="4"/>
                <c:pt idx="0">
                  <c:v>1.5634441666666672</c:v>
                </c:pt>
                <c:pt idx="1">
                  <c:v>3.8030000000000004</c:v>
                </c:pt>
                <c:pt idx="2">
                  <c:v>1.222</c:v>
                </c:pt>
                <c:pt idx="3">
                  <c:v>1.5854999999999999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30-4189-A860-4A6140B59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425216"/>
        <c:axId val="92447488"/>
      </c:barChart>
      <c:catAx>
        <c:axId val="9242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92447488"/>
        <c:crosses val="autoZero"/>
        <c:auto val="1"/>
        <c:lblAlgn val="ctr"/>
        <c:lblOffset val="100"/>
        <c:noMultiLvlLbl val="0"/>
      </c:catAx>
      <c:valAx>
        <c:axId val="9244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9242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Лист2!$A$21</c:f>
              <c:strCache>
                <c:ptCount val="1"/>
                <c:pt idx="0">
                  <c:v>СУММАРНЫЙ ВЫБРОС ПО ВСЕМ В-ВАМ УТРО</c:v>
                </c:pt>
              </c:strCache>
            </c:strRef>
          </c:tx>
          <c:spPr>
            <a:ln w="38100" cap="rnd">
              <a:solidFill>
                <a:srgbClr val="5B9BD5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B9BD5">
                  <a:lumMod val="75000"/>
                </a:srgbClr>
              </a:solidFill>
              <a:ln w="38100">
                <a:solidFill>
                  <a:srgbClr val="5B9BD5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Лист2!$B$20:$E$20</c:f>
              <c:strCache>
                <c:ptCount val="4"/>
                <c:pt idx="0">
                  <c:v>№1 Щелковское у МКАД </c:v>
                </c:pt>
                <c:pt idx="1">
                  <c:v>№2 1 Перекресток</c:v>
                </c:pt>
                <c:pt idx="2">
                  <c:v>№3 2 Перекресток</c:v>
                </c:pt>
                <c:pt idx="3">
                  <c:v>№4 3 Перекресток</c:v>
                </c:pt>
              </c:strCache>
            </c:strRef>
          </c:cat>
          <c:val>
            <c:numRef>
              <c:f>Лист2!$B$21:$E$21</c:f>
              <c:numCache>
                <c:formatCode>0.0</c:formatCode>
                <c:ptCount val="4"/>
                <c:pt idx="0">
                  <c:v>8.9765550000000029</c:v>
                </c:pt>
                <c:pt idx="1">
                  <c:v>23.615749999999991</c:v>
                </c:pt>
                <c:pt idx="2">
                  <c:v>3.831</c:v>
                </c:pt>
                <c:pt idx="3">
                  <c:v>11.497500000000002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B0-4936-BB45-183C64A91E23}"/>
            </c:ext>
          </c:extLst>
        </c:ser>
        <c:ser>
          <c:idx val="1"/>
          <c:order val="1"/>
          <c:tx>
            <c:strRef>
              <c:f>Лист2!$A$22</c:f>
              <c:strCache>
                <c:ptCount val="1"/>
                <c:pt idx="0">
                  <c:v>СУММАРНЫЙ ВЫБРОС ПО В-ВАМ, ВЕЧЕР</c:v>
                </c:pt>
              </c:strCache>
            </c:strRef>
          </c:tx>
          <c:spPr>
            <a:ln w="38100" cap="rnd">
              <a:solidFill>
                <a:srgbClr val="993366">
                  <a:alpha val="93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3366"/>
              </a:solidFill>
              <a:ln w="38100">
                <a:solidFill>
                  <a:srgbClr val="993366">
                    <a:alpha val="93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Лист2!$B$20:$E$20</c:f>
              <c:strCache>
                <c:ptCount val="4"/>
                <c:pt idx="0">
                  <c:v>№1 Щелковское у МКАД </c:v>
                </c:pt>
                <c:pt idx="1">
                  <c:v>№2 1 Перекресток</c:v>
                </c:pt>
                <c:pt idx="2">
                  <c:v>№3 2 Перекресток</c:v>
                </c:pt>
                <c:pt idx="3">
                  <c:v>№4 3 Перекресток</c:v>
                </c:pt>
              </c:strCache>
            </c:strRef>
          </c:cat>
          <c:val>
            <c:numRef>
              <c:f>Лист2!$B$22:$E$22</c:f>
              <c:numCache>
                <c:formatCode>0.00</c:formatCode>
                <c:ptCount val="4"/>
                <c:pt idx="0">
                  <c:v>10.414285000000001</c:v>
                </c:pt>
                <c:pt idx="1">
                  <c:v>27.05824999999999</c:v>
                </c:pt>
                <c:pt idx="2">
                  <c:v>8.9547500000000007</c:v>
                </c:pt>
                <c:pt idx="3">
                  <c:v>11.081124999999998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B0-4936-BB45-183C64A91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744896"/>
        <c:axId val="111746432"/>
      </c:lineChart>
      <c:catAx>
        <c:axId val="11174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11746432"/>
        <c:crosses val="autoZero"/>
        <c:auto val="1"/>
        <c:lblAlgn val="ctr"/>
        <c:lblOffset val="100"/>
        <c:noMultiLvlLbl val="0"/>
      </c:catAx>
      <c:valAx>
        <c:axId val="11174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ru-RU"/>
          </a:p>
        </c:txPr>
        <c:crossAx val="11174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>
          <a:latin typeface="Trebuchet MS" panose="020B0603020202020204" pitchFamily="34" charset="0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image" Target="../media/image5.sv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4.png"/><Relationship Id="rId2" Type="http://schemas.openxmlformats.org/officeDocument/2006/relationships/tags" Target="../tags/tag11.xml"/><Relationship Id="rId16" Type="http://schemas.openxmlformats.org/officeDocument/2006/relationships/image" Target="../media/image3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10" Type="http://schemas.openxmlformats.org/officeDocument/2006/relationships/image" Target="../media/image2.png"/><Relationship Id="rId4" Type="http://schemas.openxmlformats.org/officeDocument/2006/relationships/tags" Target="../tags/tag89.xml"/><Relationship Id="rId9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image" Target="../media/image5.svg"/><Relationship Id="rId2" Type="http://schemas.openxmlformats.org/officeDocument/2006/relationships/tags" Target="../tags/tag94.xml"/><Relationship Id="rId16" Type="http://schemas.openxmlformats.org/officeDocument/2006/relationships/image" Target="../media/image4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5" Type="http://schemas.openxmlformats.org/officeDocument/2006/relationships/tags" Target="../tags/tag97.xml"/><Relationship Id="rId15" Type="http://schemas.openxmlformats.org/officeDocument/2006/relationships/image" Target="../media/image3.png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tags" Target="../tags/tag126.xml"/><Relationship Id="rId18" Type="http://schemas.openxmlformats.org/officeDocument/2006/relationships/image" Target="../media/image5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image" Target="../media/image4.png"/><Relationship Id="rId2" Type="http://schemas.openxmlformats.org/officeDocument/2006/relationships/tags" Target="../tags/tag115.xml"/><Relationship Id="rId16" Type="http://schemas.openxmlformats.org/officeDocument/2006/relationships/image" Target="../media/image3.png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5" Type="http://schemas.openxmlformats.org/officeDocument/2006/relationships/tags" Target="../tags/tag118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tags" Target="../tags/tag127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10" Type="http://schemas.openxmlformats.org/officeDocument/2006/relationships/image" Target="../media/image2.png"/><Relationship Id="rId4" Type="http://schemas.openxmlformats.org/officeDocument/2006/relationships/tags" Target="../tags/tag131.xml"/><Relationship Id="rId9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image" Target="../media/image6.pn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image" Target="../media/image5.svg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image" Target="../media/image4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image" Target="../media/image8.png"/><Relationship Id="rId5" Type="http://schemas.openxmlformats.org/officeDocument/2006/relationships/tags" Target="../tags/tag15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9.xml"/><Relationship Id="rId9" Type="http://schemas.openxmlformats.org/officeDocument/2006/relationships/tags" Target="../tags/tag154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2.png"/><Relationship Id="rId5" Type="http://schemas.openxmlformats.org/officeDocument/2006/relationships/tags" Target="../tags/tag159.xml"/><Relationship Id="rId10" Type="http://schemas.openxmlformats.org/officeDocument/2006/relationships/image" Target="../media/image1.png"/><Relationship Id="rId4" Type="http://schemas.openxmlformats.org/officeDocument/2006/relationships/tags" Target="../tags/tag158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image" Target="../media/image2.png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1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67.xml"/><Relationship Id="rId10" Type="http://schemas.openxmlformats.org/officeDocument/2006/relationships/tags" Target="../tags/tag172.xml"/><Relationship Id="rId4" Type="http://schemas.openxmlformats.org/officeDocument/2006/relationships/tags" Target="../tags/tag166.xml"/><Relationship Id="rId9" Type="http://schemas.openxmlformats.org/officeDocument/2006/relationships/tags" Target="../tags/tag17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7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9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2.png"/><Relationship Id="rId4" Type="http://schemas.openxmlformats.org/officeDocument/2006/relationships/tags" Target="../tags/tag27.xml"/><Relationship Id="rId9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81.xml"/><Relationship Id="rId7" Type="http://schemas.openxmlformats.org/officeDocument/2006/relationships/image" Target="../media/image2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3.xml"/><Relationship Id="rId4" Type="http://schemas.openxmlformats.org/officeDocument/2006/relationships/tags" Target="../tags/tag18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8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9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10" Type="http://schemas.openxmlformats.org/officeDocument/2006/relationships/image" Target="../media/image2.png"/><Relationship Id="rId4" Type="http://schemas.openxmlformats.org/officeDocument/2006/relationships/tags" Target="../tags/tag193.xml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image" Target="../media/image5.svg"/><Relationship Id="rId2" Type="http://schemas.openxmlformats.org/officeDocument/2006/relationships/tags" Target="../tags/tag198.xml"/><Relationship Id="rId16" Type="http://schemas.openxmlformats.org/officeDocument/2006/relationships/image" Target="../media/image4.pn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image" Target="../media/image3.png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6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5.sv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8.png"/><Relationship Id="rId5" Type="http://schemas.openxmlformats.org/officeDocument/2006/relationships/tags" Target="../tags/tag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5.xml"/><Relationship Id="rId9" Type="http://schemas.openxmlformats.org/officeDocument/2006/relationships/tags" Target="../tags/tag5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2.png"/><Relationship Id="rId5" Type="http://schemas.openxmlformats.org/officeDocument/2006/relationships/tags" Target="../tags/tag55.xml"/><Relationship Id="rId10" Type="http://schemas.openxmlformats.org/officeDocument/2006/relationships/image" Target="../media/image1.png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../media/image2.png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1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10" Type="http://schemas.openxmlformats.org/officeDocument/2006/relationships/tags" Target="../tags/tag68.xml"/><Relationship Id="rId4" Type="http://schemas.openxmlformats.org/officeDocument/2006/relationships/tags" Target="../tags/tag62.xml"/><Relationship Id="rId9" Type="http://schemas.openxmlformats.org/officeDocument/2006/relationships/tags" Target="../tags/tag6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7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77.xml"/><Relationship Id="rId7" Type="http://schemas.openxmlformats.org/officeDocument/2006/relationships/image" Target="../media/image2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2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5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6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7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8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9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0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1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2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3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2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5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6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7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8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9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0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id="{7ECF9C51-E428-EA75-CD1A-107348D7F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E3FE5021-F45D-6D80-CE4F-079CFAEE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id="{876DEC3B-DA4E-08CA-512D-A940A3F44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0C897-740D-4306-8097-2CDC55C63F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8684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6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2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5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6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7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8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9"/>
            </p:custDataLst>
          </p:nvPr>
        </p:nvSpPr>
        <p:spPr>
          <a:xfrm>
            <a:off x="1463143" y="6107907"/>
            <a:ext cx="1752600" cy="36195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0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1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2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3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4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</a:p>
        </p:txBody>
      </p:sp>
      <p:sp>
        <p:nvSpPr>
          <p:cNvPr id="59" name="椭圆 58"/>
          <p:cNvSpPr/>
          <p:nvPr>
            <p:custDataLst>
              <p:tags r:id="rId5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6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7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8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1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3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5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2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3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2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3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5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2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2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2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2"/>
            </p:custDataLst>
          </p:nvPr>
        </p:nvSpPr>
        <p:spPr>
          <a:xfrm>
            <a:off x="969010" y="962025"/>
            <a:ext cx="10608310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3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2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5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6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7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8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3" hasCustomPrompt="1"/>
            <p:custDataLst>
              <p:tags r:id="rId9"/>
            </p:custDataLst>
          </p:nvPr>
        </p:nvSpPr>
        <p:spPr>
          <a:xfrm>
            <a:off x="1463143" y="6107907"/>
            <a:ext cx="1752600" cy="6273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lvl="0" algn="ct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lt1"/>
                </a:solidFill>
                <a:latin typeface="站酷文艺体" panose="02000603000000000000" charset="-122"/>
                <a:ea typeface="站酷文艺体" panose="02000603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单击编辑文本</a:t>
            </a: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0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6" hasCustomPrompt="1"/>
            <p:custDataLst>
              <p:tags r:id="rId3"/>
            </p:custDataLst>
          </p:nvPr>
        </p:nvSpPr>
        <p:spPr>
          <a:xfrm>
            <a:off x="494030" y="1307465"/>
            <a:ext cx="2223135" cy="368300"/>
          </a:xfrm>
          <a:prstGeom prst="rect">
            <a:avLst/>
          </a:prstGeom>
          <a:noFill/>
        </p:spPr>
        <p:txBody>
          <a:bodyPr vert="horz" wrap="square" lIns="144145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单击编辑副标题</a:t>
            </a:r>
          </a:p>
        </p:txBody>
      </p:sp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4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</a:p>
        </p:txBody>
      </p:sp>
      <p:sp>
        <p:nvSpPr>
          <p:cNvPr id="59" name="椭圆 58"/>
          <p:cNvSpPr/>
          <p:nvPr>
            <p:custDataLst>
              <p:tags r:id="rId5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6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7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8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1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3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8" name="联系方式"/>
          <p:cNvSpPr txBox="1">
            <a:spLocks noGrp="1"/>
          </p:cNvSpPr>
          <p:nvPr>
            <p:ph type="body" idx="2"/>
            <p:custDataLst>
              <p:tags r:id="rId5"/>
            </p:custDataLst>
          </p:nvPr>
        </p:nvSpPr>
        <p:spPr>
          <a:xfrm>
            <a:off x="1111885" y="323057"/>
            <a:ext cx="1956435" cy="2603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100" b="0" i="0" u="none" strike="noStrike" kern="1200" cap="none" spc="0" normalizeH="0" baseline="0" noProof="1" dirty="0">
                <a:solidFill>
                  <a:schemeClr val="accent1"/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2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3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2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3"/>
            </p:custDataLst>
          </p:nvPr>
        </p:nvSpPr>
        <p:spPr>
          <a:xfrm>
            <a:off x="62352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5"/>
            </p:custDataLst>
          </p:nvPr>
        </p:nvSpPr>
        <p:spPr>
          <a:xfrm>
            <a:off x="608400" y="1429200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2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2"/>
            </p:custDataLst>
          </p:nvPr>
        </p:nvSpPr>
        <p:spPr>
          <a:xfrm>
            <a:off x="608330" y="327025"/>
            <a:ext cx="10968990" cy="5929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9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110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108.xml"/><Relationship Id="rId10" Type="http://schemas.openxmlformats.org/officeDocument/2006/relationships/slideLayout" Target="../slideLayouts/slideLayout22.xml"/><Relationship Id="rId19" Type="http://schemas.openxmlformats.org/officeDocument/2006/relationships/tags" Target="../tags/tag11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107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2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2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21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2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838200" y="391003"/>
            <a:ext cx="10515600" cy="530927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838200" y="1052423"/>
            <a:ext cx="10515600" cy="51245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</a:p>
        </p:txBody>
      </p:sp>
      <p:sp>
        <p:nvSpPr>
          <p:cNvPr id="2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0.xml"/><Relationship Id="rId5" Type="http://schemas.openxmlformats.org/officeDocument/2006/relationships/image" Target="/A:/Documents%20and%20Settings/&#1040;&#1076;&#1084;&#1080;&#1085;&#1080;&#1089;&#1090;&#1088;&#1072;&#1090;&#1086;&#1088;/&#1056;&#1072;&#1073;&#1086;&#1095;&#1080;&#1081;%20&#1089;&#1090;&#1086;&#1083;/&#1056;&#1040;&#1041;&#1054;&#1058;&#1040;/&#1069;&#1052;&#1041;&#1051;&#1045;&#1052;&#1040;%2000/&#1069;&#1052;&#1041;&#1051;&#1045;&#1052;&#1040;%2041.gif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345F257D-D620-DD5F-9950-50EB043CD4BA}"/>
              </a:ext>
            </a:extLst>
          </p:cNvPr>
          <p:cNvSpPr txBox="1">
            <a:spLocks noChangeArrowheads="1"/>
          </p:cNvSpPr>
          <p:nvPr/>
        </p:nvSpPr>
        <p:spPr>
          <a:xfrm>
            <a:off x="1828150" y="1933259"/>
            <a:ext cx="9049407" cy="9771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 smtClean="0">
                <a:solidFill>
                  <a:schemeClr val="accent1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ru-RU" altLang="en-US" b="1" dirty="0">
                <a:solidFill>
                  <a:schemeClr val="tx1"/>
                </a:solidFill>
              </a:rPr>
              <a:t>Экологическое благополучие и углеродная нейтральность: взгляд географа</a:t>
            </a:r>
            <a:endParaRPr lang="ru-RU" altLang="ru-RU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395EA232-BCDF-51FC-129B-E6166ABF7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621" y="6189257"/>
            <a:ext cx="21547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latin typeface="Trebuchet MS" panose="020B0603020202020204" pitchFamily="34" charset="0"/>
              </a:rPr>
              <a:t>Москва - 2025</a:t>
            </a:r>
          </a:p>
        </p:txBody>
      </p:sp>
      <p:pic>
        <p:nvPicPr>
          <p:cNvPr id="10" name="Picture 6" descr="A:\Documents and Settings\Администратор\Рабочий стол\РАБОТА\ЭМБЛЕМА 00\ЭМБЛЕМА 41.gif">
            <a:extLst>
              <a:ext uri="{FF2B5EF4-FFF2-40B4-BE49-F238E27FC236}">
                <a16:creationId xmlns:a16="http://schemas.microsoft.com/office/drawing/2014/main" id="{EFC4B04F-DC6F-475A-E114-674814653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7" y="139347"/>
            <a:ext cx="10795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A9315043-814F-CF95-B2D7-1F88DE7C7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897" y="3116636"/>
            <a:ext cx="78352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ru-RU" altLang="ru-RU" sz="2400" dirty="0">
                <a:solidFill>
                  <a:srgbClr val="31594F"/>
                </a:solidFill>
                <a:latin typeface="Trebuchet MS" panose="020B0603020202020204" pitchFamily="34" charset="0"/>
              </a:rPr>
              <a:t>Пакина </a:t>
            </a:r>
            <a:r>
              <a:rPr lang="ru-RU" altLang="ru-RU" sz="2400" dirty="0" err="1">
                <a:solidFill>
                  <a:srgbClr val="31594F"/>
                </a:solidFill>
                <a:latin typeface="Trebuchet MS" panose="020B0603020202020204" pitchFamily="34" charset="0"/>
              </a:rPr>
              <a:t>А.А</a:t>
            </a:r>
            <a:r>
              <a:rPr lang="ru-RU" altLang="ru-RU" sz="2400" dirty="0">
                <a:solidFill>
                  <a:srgbClr val="31594F"/>
                </a:solidFill>
                <a:latin typeface="Trebuchet MS" panose="020B0603020202020204" pitchFamily="34" charset="0"/>
              </a:rPr>
              <a:t>.</a:t>
            </a:r>
          </a:p>
          <a:p>
            <a:pPr algn="ctr" eaLnBrk="1" hangingPunct="1">
              <a:buClrTx/>
              <a:buSzTx/>
              <a:buFontTx/>
              <a:buNone/>
            </a:pPr>
            <a:r>
              <a:rPr lang="ru-RU" altLang="ru-RU" sz="2000" dirty="0">
                <a:solidFill>
                  <a:srgbClr val="31594F"/>
                </a:solidFill>
                <a:latin typeface="Trebuchet MS" panose="020B0603020202020204" pitchFamily="34" charset="0"/>
              </a:rPr>
              <a:t>Доцент кафедры рационального природопользования, </a:t>
            </a:r>
            <a:r>
              <a:rPr lang="ru-RU" altLang="ru-RU" sz="2000" dirty="0" err="1">
                <a:solidFill>
                  <a:srgbClr val="31594F"/>
                </a:solidFill>
                <a:latin typeface="Trebuchet MS" panose="020B0603020202020204" pitchFamily="34" charset="0"/>
              </a:rPr>
              <a:t>к.г.н</a:t>
            </a:r>
            <a:r>
              <a:rPr lang="ru-RU" altLang="ru-RU" sz="2000" dirty="0">
                <a:solidFill>
                  <a:srgbClr val="31594F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1D4EA-D745-1A6D-6BDE-EEC49B5367E5}"/>
              </a:ext>
            </a:extLst>
          </p:cNvPr>
          <p:cNvSpPr txBox="1"/>
          <p:nvPr/>
        </p:nvSpPr>
        <p:spPr>
          <a:xfrm>
            <a:off x="1163232" y="207078"/>
            <a:ext cx="610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31594F"/>
                </a:solidFill>
                <a:latin typeface="Trebuchet MS" panose="020B0603020202020204" pitchFamily="34" charset="0"/>
              </a:rPr>
              <a:t>Географический ф-т МГУ имени М.В. Ломоносова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C87840-87F6-CCFB-01F8-8C61EDEDF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62" t="23925" r="4331" b="59325"/>
          <a:stretch>
            <a:fillRect/>
          </a:stretch>
        </p:blipFill>
        <p:spPr>
          <a:xfrm>
            <a:off x="6018026" y="180752"/>
            <a:ext cx="4397765" cy="124401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DF46DF-B697-34F9-DBE9-113C556F4F23}"/>
              </a:ext>
            </a:extLst>
          </p:cNvPr>
          <p:cNvSpPr/>
          <p:nvPr/>
        </p:nvSpPr>
        <p:spPr>
          <a:xfrm>
            <a:off x="512473" y="1558060"/>
            <a:ext cx="1116705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rebuchet MS" panose="020B0603020202020204" pitchFamily="34" charset="0"/>
              </a:rPr>
              <a:t>Как связаны цели проекта и углеродная нейтральность?</a:t>
            </a:r>
          </a:p>
          <a:p>
            <a:pPr algn="just"/>
            <a:endParaRPr lang="ru-RU" sz="2000" b="1" dirty="0">
              <a:latin typeface="Trebuchet MS" panose="020B0603020202020204" pitchFamily="34" charset="0"/>
            </a:endParaRPr>
          </a:p>
          <a:p>
            <a:pPr algn="just"/>
            <a:r>
              <a:rPr lang="ru-RU" sz="2000" b="1" dirty="0">
                <a:latin typeface="Trebuchet MS" panose="020B0603020202020204" pitchFamily="34" charset="0"/>
              </a:rPr>
              <a:t>Например:</a:t>
            </a:r>
          </a:p>
          <a:p>
            <a:pPr algn="just"/>
            <a:endParaRPr lang="ru-RU" dirty="0">
              <a:latin typeface="Trebuchet MS" panose="020B0603020202020204" pitchFamily="34" charset="0"/>
            </a:endParaRPr>
          </a:p>
          <a:p>
            <a:pPr algn="just"/>
            <a:r>
              <a:rPr lang="ru-RU" b="1" dirty="0">
                <a:latin typeface="Trebuchet MS" panose="020B0603020202020204" pitchFamily="34" charset="0"/>
              </a:rPr>
              <a:t>Снижение совокупного объема выбросов опасных загрязняющих веществ </a:t>
            </a:r>
            <a:r>
              <a:rPr lang="ru-RU" dirty="0">
                <a:latin typeface="Trebuchet MS" panose="020B0603020202020204" pitchFamily="34" charset="0"/>
              </a:rPr>
              <a:t>в 29 городах – изменение технологий опасных производств – внедрение </a:t>
            </a:r>
            <a:r>
              <a:rPr lang="ru-RU" dirty="0" err="1">
                <a:latin typeface="Trebuchet MS" panose="020B0603020202020204" pitchFamily="34" charset="0"/>
              </a:rPr>
              <a:t>НДТ</a:t>
            </a:r>
            <a:r>
              <a:rPr lang="ru-RU" dirty="0">
                <a:latin typeface="Trebuchet MS" panose="020B0603020202020204" pitchFamily="34" charset="0"/>
              </a:rPr>
              <a:t> – сокращение потребления ресурсов – снижение выбросов + изменение топливного баланса (например, замена угля на природный газ) – </a:t>
            </a:r>
            <a:r>
              <a:rPr lang="ru-RU" b="1" dirty="0">
                <a:latin typeface="Trebuchet MS" panose="020B0603020202020204" pitchFamily="34" charset="0"/>
              </a:rPr>
              <a:t>снижение выбросов парниковых газов</a:t>
            </a:r>
          </a:p>
          <a:p>
            <a:pPr algn="just"/>
            <a:endParaRPr lang="ru-RU" dirty="0">
              <a:latin typeface="Trebuchet MS" panose="020B0603020202020204" pitchFamily="34" charset="0"/>
            </a:endParaRPr>
          </a:p>
          <a:p>
            <a:pPr algn="just"/>
            <a:r>
              <a:rPr lang="ru-RU" b="1" dirty="0">
                <a:latin typeface="Trebuchet MS" panose="020B0603020202020204" pitchFamily="34" charset="0"/>
              </a:rPr>
              <a:t>Повышение индекса использования вторичных ресурсов и сырья из отходов </a:t>
            </a:r>
            <a:r>
              <a:rPr lang="ru-RU" dirty="0">
                <a:latin typeface="Trebuchet MS" panose="020B0603020202020204" pitchFamily="34" charset="0"/>
              </a:rPr>
              <a:t>– снижение добычи ископаемых ресурсов + развитие альтернативной энергетики (например, производство биотоплива из отходов С/Х) – снижение использования ископаемого топлива – </a:t>
            </a:r>
            <a:r>
              <a:rPr lang="ru-RU" b="1" dirty="0">
                <a:latin typeface="Trebuchet MS" panose="020B0603020202020204" pitchFamily="34" charset="0"/>
              </a:rPr>
              <a:t>снижение выбросов парниковых газов</a:t>
            </a:r>
          </a:p>
          <a:p>
            <a:pPr algn="just"/>
            <a:endParaRPr lang="ru-RU" dirty="0">
              <a:latin typeface="Trebuchet MS" panose="020B0603020202020204" pitchFamily="34" charset="0"/>
            </a:endParaRPr>
          </a:p>
          <a:p>
            <a:pPr algn="just"/>
            <a:r>
              <a:rPr lang="ru-RU" b="1" dirty="0">
                <a:latin typeface="Trebuchet MS" panose="020B0603020202020204" pitchFamily="34" charset="0"/>
              </a:rPr>
              <a:t>Увеличение площади лесовосстановления и лесоразведения </a:t>
            </a:r>
            <a:r>
              <a:rPr lang="ru-RU" dirty="0">
                <a:latin typeface="Trebuchet MS" panose="020B0603020202020204" pitchFamily="34" charset="0"/>
              </a:rPr>
              <a:t>– изменение структуры землепользования - повышение доли лесных земель – </a:t>
            </a:r>
            <a:r>
              <a:rPr lang="ru-RU" b="1" dirty="0">
                <a:latin typeface="Trebuchet MS" panose="020B0603020202020204" pitchFamily="34" charset="0"/>
              </a:rPr>
              <a:t>снижение поступления парниковых газов в атмосферу</a:t>
            </a:r>
          </a:p>
          <a:p>
            <a:pPr algn="just"/>
            <a:endParaRPr lang="ru-RU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02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Эмиссия (выбросы) по районам с прозрачными кружочками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04" y="750216"/>
            <a:ext cx="8449687" cy="597425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Номер слайда 74"/>
          <p:cNvSpPr txBox="1">
            <a:spLocks/>
          </p:cNvSpPr>
          <p:nvPr/>
        </p:nvSpPr>
        <p:spPr>
          <a:xfrm>
            <a:off x="8080190" y="6359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89837" y="1139899"/>
            <a:ext cx="309562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Оценка величины выбросов СО</a:t>
            </a:r>
            <a:r>
              <a:rPr lang="ru-RU" sz="2400" b="1" baseline="-25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2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 </a:t>
            </a: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в границах административных районов Татарстана на основе методических указаний МГЭИК и МПР РФ</a:t>
            </a:r>
          </a:p>
          <a:p>
            <a:pPr algn="ctr"/>
            <a:endParaRPr lang="ru-RU" sz="2000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  <a:ea typeface="Bookman Old Style" charset="0"/>
              <a:cs typeface="Bookman Old Style" charset="0"/>
            </a:endParaRP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(на основе материалов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Н.И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. Тульской,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А.А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. Карнаушенко,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А.А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.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Пакиной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19F25D-0AF4-E74F-EA91-7FF7A2CCB65C}"/>
              </a:ext>
            </a:extLst>
          </p:cNvPr>
          <p:cNvSpPr/>
          <p:nvPr/>
        </p:nvSpPr>
        <p:spPr>
          <a:xfrm>
            <a:off x="850605" y="303654"/>
            <a:ext cx="10600660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latin typeface="Trebuchet MS" panose="020B0603020202020204" pitchFamily="34" charset="0"/>
                <a:ea typeface="RomanD" panose="00000400000000000000"/>
                <a:cs typeface="RomanD" panose="00000400000000000000"/>
              </a:rPr>
              <a:t>Практика оценки </a:t>
            </a:r>
            <a:r>
              <a:rPr lang="ru-RU" altLang="ru-RU" sz="2400" b="1" dirty="0" err="1">
                <a:latin typeface="Trebuchet MS" panose="020B0603020202020204" pitchFamily="34" charset="0"/>
                <a:ea typeface="RomanD" panose="00000400000000000000"/>
                <a:cs typeface="RomanD" panose="00000400000000000000"/>
              </a:rPr>
              <a:t>углеродоемкости</a:t>
            </a:r>
            <a:r>
              <a:rPr lang="ru-RU" altLang="ru-RU" sz="2400" b="1" dirty="0">
                <a:latin typeface="Trebuchet MS" panose="020B0603020202020204" pitchFamily="34" charset="0"/>
                <a:ea typeface="RomanD" panose="00000400000000000000"/>
                <a:cs typeface="RomanD" panose="00000400000000000000"/>
              </a:rPr>
              <a:t> экономики: пример Татарстана</a:t>
            </a:r>
          </a:p>
          <a:p>
            <a:pPr algn="ctr">
              <a:defRPr/>
            </a:pPr>
            <a:endParaRPr lang="ru-RU" alt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10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25">
            <a:extLst>
              <a:ext uri="{FF2B5EF4-FFF2-40B4-BE49-F238E27FC236}">
                <a16:creationId xmlns:a16="http://schemas.microsoft.com/office/drawing/2014/main" id="{B94D4D8C-DD9E-57CB-A94A-5C18BA228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39" y="118804"/>
            <a:ext cx="8251556" cy="57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99918-C71D-381E-56D3-108E8AC4DF2B}"/>
              </a:ext>
            </a:extLst>
          </p:cNvPr>
          <p:cNvSpPr txBox="1"/>
          <p:nvPr/>
        </p:nvSpPr>
        <p:spPr>
          <a:xfrm>
            <a:off x="817935" y="5887690"/>
            <a:ext cx="10368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Поглощающая способность природных (лесных) и слабонарушенных (сельскохозяйственных) земель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в границах административных районов Татарстана на основе методических указаний МГЭИК и МПР РФ</a:t>
            </a:r>
          </a:p>
        </p:txBody>
      </p:sp>
    </p:spTree>
    <p:extLst>
      <p:ext uri="{BB962C8B-B14F-4D97-AF65-F5344CB8AC3E}">
        <p14:creationId xmlns:p14="http://schemas.microsoft.com/office/powerpoint/2010/main" val="348071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A9A60-B5D3-3C8D-7C53-8C8A82621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CDAEF7-DBA3-4E05-D623-8C6D93EAF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32421" r="12132" b="28000"/>
          <a:stretch/>
        </p:blipFill>
        <p:spPr>
          <a:xfrm>
            <a:off x="1819809" y="402419"/>
            <a:ext cx="8335478" cy="2714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F6A85E-50A9-56F4-6595-E99E85969FDC}"/>
              </a:ext>
            </a:extLst>
          </p:cNvPr>
          <p:cNvSpPr txBox="1"/>
          <p:nvPr/>
        </p:nvSpPr>
        <p:spPr>
          <a:xfrm>
            <a:off x="705423" y="3439634"/>
            <a:ext cx="1108608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I. </a:t>
            </a:r>
            <a:r>
              <a:rPr lang="ru-RU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Введение</a:t>
            </a:r>
          </a:p>
          <a:p>
            <a:pPr algn="just" fontAlgn="base"/>
            <a:r>
              <a:rPr lang="ru-RU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II. Проекты, направленные на лесовосстановление, лесоразведение и рекультивацию земель</a:t>
            </a:r>
          </a:p>
          <a:p>
            <a:r>
              <a:rPr lang="ru-RU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III. Оценка объемов поглощений парниковых газов в результате реализации проекта по лесовосстановлению</a:t>
            </a:r>
          </a:p>
          <a:p>
            <a:r>
              <a:rPr lang="ru-RU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IV. Проведение экспериментальных измерений запасов углерода в пулах подстилки и почвы на землях, предназначенных для лесовосстановления</a:t>
            </a:r>
          </a:p>
          <a:p>
            <a:r>
              <a:rPr lang="ru-RU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V. Оценка объемов поглощений парниковых газов в результате реализации проекта по лесоразведению</a:t>
            </a:r>
          </a:p>
          <a:p>
            <a:r>
              <a:rPr lang="ru-RU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VI. Оценка объемов поглощений парниковых газов в результате реализации проекта по рекультивации земель</a:t>
            </a:r>
          </a:p>
          <a:p>
            <a:endParaRPr lang="ru-RU" i="0" dirty="0">
              <a:solidFill>
                <a:srgbClr val="444444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6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1E24A-D9E9-3630-FCA1-072E3D6D6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EF09AF-B471-48D7-1CC4-183AE204F259}"/>
              </a:ext>
            </a:extLst>
          </p:cNvPr>
          <p:cNvSpPr txBox="1"/>
          <p:nvPr/>
        </p:nvSpPr>
        <p:spPr>
          <a:xfrm>
            <a:off x="555185" y="732481"/>
            <a:ext cx="8232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b="1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VIII. Расчет объема поглощений парниковых газов лесными землями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1FEC0B-632E-A77A-C5B0-5A4C4B902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6" t="26527" r="12684" b="22947"/>
          <a:stretch/>
        </p:blipFill>
        <p:spPr>
          <a:xfrm>
            <a:off x="377398" y="1508048"/>
            <a:ext cx="11347432" cy="47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0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20" y="920352"/>
            <a:ext cx="7808360" cy="528091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808252" y="154927"/>
            <a:ext cx="8897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/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Поглощающая способность естественных и преобразованных экосистем </a:t>
            </a:r>
            <a:endParaRPr lang="ru-RU" sz="2400" dirty="0">
              <a:latin typeface="Trebuchet MS" panose="020B0603020202020204" pitchFamily="34" charset="0"/>
              <a:ea typeface="Bookman Old Style" charset="0"/>
              <a:cs typeface="Bookman Old Style" charset="0"/>
            </a:endParaRPr>
          </a:p>
        </p:txBody>
      </p:sp>
      <p:pic>
        <p:nvPicPr>
          <p:cNvPr id="4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72" y="154927"/>
            <a:ext cx="8972764" cy="61328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564" y="6232308"/>
            <a:ext cx="12058436" cy="57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effectLst/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Баланс </a:t>
            </a:r>
            <a:r>
              <a:rPr lang="ru-RU" sz="2400" dirty="0" err="1">
                <a:effectLst/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углеродоёмкости</a:t>
            </a:r>
            <a:r>
              <a:rPr lang="ru-RU" sz="2400" dirty="0">
                <a:effectLst/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 и </a:t>
            </a:r>
            <a:r>
              <a:rPr lang="ru-RU" sz="2400" dirty="0" err="1">
                <a:effectLst/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углеродопоглощения</a:t>
            </a:r>
            <a:r>
              <a:rPr lang="ru-RU" sz="2400" dirty="0">
                <a:effectLst/>
                <a:latin typeface="Trebuchet MS" panose="020B0603020202020204" pitchFamily="34" charset="0"/>
                <a:ea typeface="Bookman Old Style" charset="0"/>
                <a:cs typeface="Bookman Old Style" charset="0"/>
              </a:rPr>
              <a:t> по районам Татарстана</a:t>
            </a:r>
          </a:p>
        </p:txBody>
      </p:sp>
    </p:spTree>
    <p:extLst>
      <p:ext uri="{BB962C8B-B14F-4D97-AF65-F5344CB8AC3E}">
        <p14:creationId xmlns:p14="http://schemas.microsoft.com/office/powerpoint/2010/main" val="8814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0C1516-D50E-1956-B222-8B954D3A2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4" t="21159" r="20679" b="7247"/>
          <a:stretch/>
        </p:blipFill>
        <p:spPr>
          <a:xfrm>
            <a:off x="149088" y="129208"/>
            <a:ext cx="3052240" cy="38464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0A279E-7A89-2548-A95A-5C02CFC68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06" t="20725" r="23288" b="10145"/>
          <a:stretch/>
        </p:blipFill>
        <p:spPr>
          <a:xfrm>
            <a:off x="4376530" y="163999"/>
            <a:ext cx="3438940" cy="47409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DC3006-D1AB-0E2F-C465-9D41069100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58" t="21015" r="22636" b="7392"/>
          <a:stretch/>
        </p:blipFill>
        <p:spPr>
          <a:xfrm>
            <a:off x="8002079" y="621200"/>
            <a:ext cx="3438940" cy="4909931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FE4F14-1D21-48CB-6636-7DA6E1D92E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20" t="22464" r="20517" b="19855"/>
          <a:stretch/>
        </p:blipFill>
        <p:spPr>
          <a:xfrm>
            <a:off x="5488388" y="2897255"/>
            <a:ext cx="3361919" cy="33395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B2C1DD-1F14-CC8C-3BEB-58B1EC68D34E}"/>
              </a:ext>
            </a:extLst>
          </p:cNvPr>
          <p:cNvSpPr txBox="1"/>
          <p:nvPr/>
        </p:nvSpPr>
        <p:spPr>
          <a:xfrm>
            <a:off x="2358500" y="108805"/>
            <a:ext cx="74234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>
                <a:srgbClr val="00B0F0"/>
              </a:buClr>
              <a:buSzTx/>
              <a:defRPr/>
            </a:pPr>
            <a:r>
              <a:rPr lang="ru-RU" sz="2400" b="1" dirty="0">
                <a:latin typeface="Trebuchet MS" panose="020B0603020202020204" pitchFamily="34" charset="0"/>
              </a:rPr>
              <a:t>Корпоративная отчетность в области низкоуглеродного развития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D85F9D-AD3F-8F36-EF36-470F3E2402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97" t="20725" r="22392" b="7681"/>
          <a:stretch/>
        </p:blipFill>
        <p:spPr>
          <a:xfrm>
            <a:off x="2284922" y="2514599"/>
            <a:ext cx="3008014" cy="41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13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то пресс-службы ПАО «Татнефть».">
            <a:extLst>
              <a:ext uri="{FF2B5EF4-FFF2-40B4-BE49-F238E27FC236}">
                <a16:creationId xmlns:a16="http://schemas.microsoft.com/office/drawing/2014/main" id="{6AB85F95-C094-254A-F2B1-F3DA35D2E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05" y="1969303"/>
            <a:ext cx="5000798" cy="47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89F81-E3E1-EA12-EB67-3DE51E7E42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0" t="27631" r="41536" b="41526"/>
          <a:stretch/>
        </p:blipFill>
        <p:spPr>
          <a:xfrm>
            <a:off x="521465" y="178737"/>
            <a:ext cx="5273407" cy="1713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B6A275-990E-86E6-B7D5-F1F2697BF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508" y="305068"/>
            <a:ext cx="5196287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i="1" dirty="0">
                <a:latin typeface="TRY_Vesterbro-LightItalic"/>
              </a:rPr>
              <a:t>Сотрудники Института леса им. В. Н. Сукачёва ФИЦ «Красноярский научный центр СО РАН» представили рекомендации по снижению углеродного следа в Республике Татарстан в рамках соглашения с ПАО «Татнефть». Они предложили формировать на основе уже имеющихся насаждений карбоновые фермы и рассчитали их эффективность до 2050 года.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i="1" dirty="0">
              <a:latin typeface="TRY_Vesterbro-LightItali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i="1" dirty="0">
                <a:latin typeface="TRY_Vesterbro-LightItalic"/>
              </a:rPr>
              <a:t>Карбоновые фермы – это управляемые насаждения, углерод депонирующую функцию которых можно усилить за счет увеличения текущего прироста. Этим термином обозначается образование массы древесины, которая будет поглощать углекислый газ из атмосферы и в процессе фотосинтеза преобразовывать его в органическое вещество.</a:t>
            </a:r>
          </a:p>
        </p:txBody>
      </p:sp>
    </p:spTree>
    <p:extLst>
      <p:ext uri="{BB962C8B-B14F-4D97-AF65-F5344CB8AC3E}">
        <p14:creationId xmlns:p14="http://schemas.microsoft.com/office/powerpoint/2010/main" val="136421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2">
            <a:extLst>
              <a:ext uri="{FF2B5EF4-FFF2-40B4-BE49-F238E27FC236}">
                <a16:creationId xmlns:a16="http://schemas.microsoft.com/office/drawing/2014/main" id="{16723D58-10DE-7FA4-BA2C-3C39F64C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12199" r="35039" b="17799"/>
          <a:stretch>
            <a:fillRect/>
          </a:stretch>
        </p:blipFill>
        <p:spPr bwMode="auto">
          <a:xfrm>
            <a:off x="1580707" y="207903"/>
            <a:ext cx="4370831" cy="642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Рисунок 4">
            <a:extLst>
              <a:ext uri="{FF2B5EF4-FFF2-40B4-BE49-F238E27FC236}">
                <a16:creationId xmlns:a16="http://schemas.microsoft.com/office/drawing/2014/main" id="{AA63E668-5DBC-1632-6A3E-CBFC8335F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t="13602" r="35039" b="22000"/>
          <a:stretch>
            <a:fillRect/>
          </a:stretch>
        </p:blipFill>
        <p:spPr bwMode="auto">
          <a:xfrm>
            <a:off x="6383339" y="713083"/>
            <a:ext cx="4227954" cy="589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568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2">
            <a:extLst>
              <a:ext uri="{FF2B5EF4-FFF2-40B4-BE49-F238E27FC236}">
                <a16:creationId xmlns:a16="http://schemas.microsoft.com/office/drawing/2014/main" id="{55F12626-DA7D-99B6-79D6-19155AB47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20601" r="13776" b="23399"/>
          <a:stretch>
            <a:fillRect/>
          </a:stretch>
        </p:blipFill>
        <p:spPr bwMode="auto">
          <a:xfrm>
            <a:off x="999462" y="1363163"/>
            <a:ext cx="9925088" cy="451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8EFC7D-52D2-E5CF-7F51-1F61AE5E8E24}"/>
              </a:ext>
            </a:extLst>
          </p:cNvPr>
          <p:cNvSpPr/>
          <p:nvPr/>
        </p:nvSpPr>
        <p:spPr>
          <a:xfrm>
            <a:off x="2135189" y="1700213"/>
            <a:ext cx="936625" cy="5762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86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4A2ADE-4ECF-3F8C-8B03-3E10CD92D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23" t="34884" r="4594" b="32868"/>
          <a:stretch>
            <a:fillRect/>
          </a:stretch>
        </p:blipFill>
        <p:spPr>
          <a:xfrm>
            <a:off x="414670" y="1275906"/>
            <a:ext cx="11422133" cy="23710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BA4AB1-6CB4-A70C-ABA9-4AAFF6AA99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00" t="41395" r="7035" b="33488"/>
          <a:stretch>
            <a:fillRect/>
          </a:stretch>
        </p:blipFill>
        <p:spPr>
          <a:xfrm>
            <a:off x="414670" y="3782955"/>
            <a:ext cx="11462552" cy="1894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073408-A2F9-0B65-E7E2-67F50A5F89E2}"/>
              </a:ext>
            </a:extLst>
          </p:cNvPr>
          <p:cNvSpPr txBox="1"/>
          <p:nvPr/>
        </p:nvSpPr>
        <p:spPr>
          <a:xfrm>
            <a:off x="1196475" y="554306"/>
            <a:ext cx="9925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ru-RU" sz="2800" b="1" i="0" dirty="0">
                <a:solidFill>
                  <a:schemeClr val="accent2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Национальный проект «Экологическое благополучие»</a:t>
            </a:r>
          </a:p>
        </p:txBody>
      </p:sp>
    </p:spTree>
    <p:extLst>
      <p:ext uri="{BB962C8B-B14F-4D97-AF65-F5344CB8AC3E}">
        <p14:creationId xmlns:p14="http://schemas.microsoft.com/office/powerpoint/2010/main" val="83872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2">
            <a:extLst>
              <a:ext uri="{FF2B5EF4-FFF2-40B4-BE49-F238E27FC236}">
                <a16:creationId xmlns:a16="http://schemas.microsoft.com/office/drawing/2014/main" id="{36551C2D-30AB-EB67-0AA8-0FEC69A4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2" t="13602" r="20074" b="24800"/>
          <a:stretch>
            <a:fillRect/>
          </a:stretch>
        </p:blipFill>
        <p:spPr bwMode="auto">
          <a:xfrm>
            <a:off x="2143125" y="1052514"/>
            <a:ext cx="79057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848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69CF3985-4B3F-C91B-10D6-4E55B45B2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157248"/>
              </p:ext>
            </p:extLst>
          </p:nvPr>
        </p:nvGraphicFramePr>
        <p:xfrm>
          <a:off x="636104" y="185472"/>
          <a:ext cx="11201399" cy="65267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91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5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866">
                <a:tc>
                  <a:txBody>
                    <a:bodyPr/>
                    <a:lstStyle/>
                    <a:p>
                      <a:pPr marL="88900" indent="0" algn="ctr">
                        <a:lnSpc>
                          <a:spcPct val="107000"/>
                        </a:lnSpc>
                      </a:pPr>
                      <a:r>
                        <a:rPr lang="ru-RU" sz="2000" b="1" dirty="0">
                          <a:effectLst/>
                          <a:latin typeface="Trebuchet MS" panose="020B0603020202020204" pitchFamily="34" charset="0"/>
                        </a:rPr>
                        <a:t>Группа функций (услуг)</a:t>
                      </a:r>
                      <a:endParaRPr lang="ru-RU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indent="0" algn="ctr">
                        <a:lnSpc>
                          <a:spcPct val="107000"/>
                        </a:lnSpc>
                      </a:pPr>
                      <a:r>
                        <a:rPr lang="ru-RU" sz="2000" b="1" dirty="0">
                          <a:effectLst/>
                          <a:latin typeface="Trebuchet MS" panose="020B0603020202020204" pitchFamily="34" charset="0"/>
                        </a:rPr>
                        <a:t>Характеристика</a:t>
                      </a:r>
                      <a:endParaRPr lang="ru-RU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indent="0" algn="ctr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2000" b="1" kern="1200" dirty="0">
                          <a:solidFill>
                            <a:schemeClr val="lt1"/>
                          </a:solidFill>
                          <a:effectLst/>
                          <a:latin typeface="Trebuchet MS" panose="020B0603020202020204" pitchFamily="34" charset="0"/>
                        </a:rPr>
                        <a:t>Функции / услуги</a:t>
                      </a:r>
                      <a:endParaRPr kumimoji="0" lang="ru-RU" sz="2000" b="1" kern="1200" dirty="0">
                        <a:solidFill>
                          <a:schemeClr val="lt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0362">
                <a:tc>
                  <a:txBody>
                    <a:bodyPr/>
                    <a:lstStyle/>
                    <a:p>
                      <a:pPr marL="457200" indent="-3683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Обеспечивающие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indent="0" algn="ctr">
                        <a:lnSpc>
                          <a:spcPct val="107000"/>
                        </a:lnSpc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Материальный или энергетический результат функционирования экосистем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 rtl="0" eaLnBrk="1" latinLnBrk="0" hangingPunct="1">
                        <a:lnSpc>
                          <a:spcPct val="107000"/>
                        </a:lnSpc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</a:rPr>
                        <a:t>- продовольствие</a:t>
                      </a:r>
                    </a:p>
                    <a:p>
                      <a:pPr marL="457200" algn="l" rtl="0" eaLnBrk="1" latinLnBrk="0" hangingPunct="1">
                        <a:lnSpc>
                          <a:spcPct val="107000"/>
                        </a:lnSpc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</a:rPr>
                        <a:t>- пресная вода</a:t>
                      </a:r>
                    </a:p>
                    <a:p>
                      <a:pPr marL="457200" algn="l" rtl="0" eaLnBrk="1" latinLnBrk="0" hangingPunct="1">
                        <a:lnSpc>
                          <a:spcPct val="107000"/>
                        </a:lnSpc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</a:rPr>
                        <a:t>- волокна</a:t>
                      </a:r>
                    </a:p>
                    <a:p>
                      <a:pPr marL="457200" algn="l" rtl="0" eaLnBrk="1" latinLnBrk="0" hangingPunct="1">
                        <a:lnSpc>
                          <a:spcPct val="107000"/>
                        </a:lnSpc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</a:rPr>
                        <a:t>- топливные ресурсы</a:t>
                      </a:r>
                    </a:p>
                    <a:p>
                      <a:pPr marL="742950" indent="-285750" algn="l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rebuchet MS" panose="020B0603020202020204" pitchFamily="34" charset="0"/>
                        </a:rPr>
                        <a:t>генетические ресурсы</a:t>
                      </a:r>
                      <a:endParaRPr kumimoji="0" lang="ru-RU" sz="1600" kern="1200" dirty="0">
                        <a:solidFill>
                          <a:schemeClr val="dk1"/>
                        </a:solidFill>
                        <a:effectLst/>
                        <a:latin typeface="Trebuchet MS" panose="020B0603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6328">
                <a:tc>
                  <a:txBody>
                    <a:bodyPr/>
                    <a:lstStyle/>
                    <a:p>
                      <a:pPr marL="457200" indent="-3683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457200" indent="-3683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Регулирующие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endParaRPr lang="ru-RU" sz="18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Услуги по регулированию экосистемных процессов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800" b="1" dirty="0">
                          <a:effectLst/>
                          <a:latin typeface="Trebuchet MS" panose="020B0603020202020204" pitchFamily="34" charset="0"/>
                        </a:rPr>
                        <a:t>-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rebuchet MS" panose="020B0603020202020204" pitchFamily="34" charset="0"/>
                        </a:rPr>
                        <a:t>регулирование качества воздуха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rebuchet MS" panose="020B0603020202020204" pitchFamily="34" charset="0"/>
                        </a:rPr>
                        <a:t>- регулирование климата за счет депонирования СО2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регулирование воды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регулирование эрозии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очистка воды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опыление </a:t>
                      </a:r>
                      <a:endParaRPr lang="ru-RU" sz="16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5055">
                <a:tc>
                  <a:txBody>
                    <a:bodyPr/>
                    <a:lstStyle/>
                    <a:p>
                      <a:pPr marL="457200" indent="-277813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Культурные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indent="0" algn="ctr">
                        <a:lnSpc>
                          <a:spcPct val="107000"/>
                        </a:lnSpc>
                        <a:tabLst>
                          <a:tab pos="88900" algn="l"/>
                        </a:tabLs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Нематериальные выгоды, которые люди получают при контакте с экосистемами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культурное разнообразие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духовные и религиозные ценности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образовательные ценности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эстетические ценности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рекреация и экотуризм</a:t>
                      </a:r>
                      <a:endParaRPr lang="ru-RU" sz="16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5903">
                <a:tc>
                  <a:txBody>
                    <a:bodyPr/>
                    <a:lstStyle/>
                    <a:p>
                      <a:pPr marL="457200" indent="-3683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Поддерживающие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8900" indent="0" algn="ctr">
                        <a:lnSpc>
                          <a:spcPct val="107000"/>
                        </a:lnSpc>
                      </a:pPr>
                      <a:r>
                        <a:rPr lang="ru-RU" sz="1800" dirty="0">
                          <a:effectLst/>
                          <a:latin typeface="Trebuchet MS" panose="020B0603020202020204" pitchFamily="34" charset="0"/>
                        </a:rPr>
                        <a:t>Услуги необходимые для поддержки всех других экосистемных услуг</a:t>
                      </a:r>
                      <a:endParaRPr lang="ru-RU" sz="18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почвообразование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- круговорот питательных веществ и воды</a:t>
                      </a:r>
                    </a:p>
                    <a:p>
                      <a:pPr marL="7429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600" dirty="0">
                          <a:effectLst/>
                          <a:latin typeface="Trebuchet MS" panose="020B0603020202020204" pitchFamily="34" charset="0"/>
                        </a:rPr>
                        <a:t>Фотосинтез</a:t>
                      </a:r>
                      <a:endParaRPr lang="ru-RU" sz="16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358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2">
            <a:extLst>
              <a:ext uri="{FF2B5EF4-FFF2-40B4-BE49-F238E27FC236}">
                <a16:creationId xmlns:a16="http://schemas.microsoft.com/office/drawing/2014/main" id="{AEF355EE-B315-C3D5-758D-378048F58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23401" r="36613" b="8000"/>
          <a:stretch>
            <a:fillRect/>
          </a:stretch>
        </p:blipFill>
        <p:spPr bwMode="auto">
          <a:xfrm>
            <a:off x="1103242" y="239592"/>
            <a:ext cx="4637709" cy="614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04B5F26-6AA5-100C-4ECB-468ACC22A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633" y="812588"/>
            <a:ext cx="4998829" cy="55707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660033"/>
                </a:solidFill>
                <a:latin typeface="Trebuchet MS" panose="020B0603020202020204" pitchFamily="34" charset="0"/>
              </a:rPr>
              <a:t>Основные группы экосистемных </a:t>
            </a:r>
          </a:p>
          <a:p>
            <a:pPr algn="ctr">
              <a:defRPr/>
            </a:pPr>
            <a:r>
              <a:rPr lang="ru-RU" sz="2400" dirty="0">
                <a:solidFill>
                  <a:srgbClr val="660033"/>
                </a:solidFill>
                <a:latin typeface="Trebuchet MS" panose="020B0603020202020204" pitchFamily="34" charset="0"/>
              </a:rPr>
              <a:t>функций – источник выгод для человека:</a:t>
            </a:r>
          </a:p>
          <a:p>
            <a:pPr algn="ctr">
              <a:defRPr/>
            </a:pPr>
            <a:endParaRPr lang="ru-RU" sz="2400" dirty="0">
              <a:solidFill>
                <a:srgbClr val="660033"/>
              </a:solidFill>
              <a:latin typeface="Trebuchet MS" panose="020B0603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660033"/>
                </a:solidFill>
                <a:latin typeface="Trebuchet MS" panose="020B0603020202020204" pitchFamily="34" charset="0"/>
              </a:rPr>
              <a:t>Обеспечивающие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660033"/>
                </a:solidFill>
                <a:latin typeface="Trebuchet MS" panose="020B0603020202020204" pitchFamily="34" charset="0"/>
              </a:rPr>
              <a:t>Регулирующие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660033"/>
                </a:solidFill>
                <a:latin typeface="Trebuchet MS" panose="020B0603020202020204" pitchFamily="34" charset="0"/>
              </a:rPr>
              <a:t>Культурные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660033"/>
                </a:solidFill>
                <a:latin typeface="Trebuchet MS" panose="020B0603020202020204" pitchFamily="34" charset="0"/>
              </a:rPr>
              <a:t>Поддерживающие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endParaRPr lang="ru-RU" sz="2800" dirty="0">
              <a:solidFill>
                <a:srgbClr val="660033"/>
              </a:solidFill>
              <a:latin typeface="Trebuchet MS" panose="020B0603020202020204" pitchFamily="34" charset="0"/>
            </a:endParaRPr>
          </a:p>
          <a:p>
            <a:pPr algn="ctr">
              <a:defRPr/>
            </a:pPr>
            <a:r>
              <a:rPr lang="ru-RU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Один из возможных подходов к оценке практической значимости экосистемных функций – концепция общей экономической стоимости или ценности </a:t>
            </a:r>
          </a:p>
        </p:txBody>
      </p:sp>
    </p:spTree>
    <p:extLst>
      <p:ext uri="{BB962C8B-B14F-4D97-AF65-F5344CB8AC3E}">
        <p14:creationId xmlns:p14="http://schemas.microsoft.com/office/powerpoint/2010/main" val="2953200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8CA6C3FD-1F7E-7F5C-84C2-AAEEBB3BD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657" y="762155"/>
            <a:ext cx="920755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>
                <a:solidFill>
                  <a:srgbClr val="415F48"/>
                </a:solidFill>
                <a:latin typeface="Trebuchet MS" panose="020B0603020202020204" pitchFamily="34" charset="0"/>
              </a:rPr>
              <a:t>Подходы к оценке ресурсных и экологических функций природных благ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2BABF9-1B74-60BD-5004-947AC786DE46}"/>
              </a:ext>
            </a:extLst>
          </p:cNvPr>
          <p:cNvSpPr/>
          <p:nvPr/>
        </p:nvSpPr>
        <p:spPr>
          <a:xfrm>
            <a:off x="575356" y="2130337"/>
            <a:ext cx="114419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sz="2400" dirty="0">
                <a:latin typeface="Trebuchet MS" panose="020B0603020202020204" pitchFamily="34" charset="0"/>
                <a:cs typeface="Times New Roman" pitchFamily="18" charset="0"/>
              </a:rPr>
              <a:t>Экологические / экосистемные функции природных комплексов: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rebuchet MS" panose="020B0603020202020204" pitchFamily="34" charset="0"/>
                <a:cs typeface="Times New Roman" pitchFamily="18" charset="0"/>
              </a:rPr>
              <a:t>связывание СО2 лесами и болотами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rebuchet MS" panose="020B0603020202020204" pitchFamily="34" charset="0"/>
                <a:cs typeface="Times New Roman" pitchFamily="18" charset="0"/>
              </a:rPr>
              <a:t>предотвращение почвенной эрозии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rebuchet MS" panose="020B0603020202020204" pitchFamily="34" charset="0"/>
                <a:cs typeface="Times New Roman" pitchFamily="18" charset="0"/>
              </a:rPr>
              <a:t>водоочистные функции болотных комплексов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rebuchet MS" panose="020B0603020202020204" pitchFamily="34" charset="0"/>
                <a:cs typeface="Times New Roman" pitchFamily="18" charset="0"/>
              </a:rPr>
              <a:t>водорегулирующие функции и т.п.</a:t>
            </a:r>
          </a:p>
          <a:p>
            <a:pPr algn="just" eaLnBrk="1" hangingPunct="1">
              <a:defRPr/>
            </a:pPr>
            <a:endParaRPr lang="ru-RU" sz="2400" dirty="0">
              <a:latin typeface="Trebuchet MS" panose="020B0603020202020204" pitchFamily="34" charset="0"/>
              <a:cs typeface="Times New Roman" pitchFamily="18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Trebuchet MS" panose="020B0603020202020204" pitchFamily="34" charset="0"/>
                <a:cs typeface="Times New Roman" pitchFamily="18" charset="0"/>
              </a:rPr>
              <a:t>1 га леса (условный) поглощает: 220-280 кг СО2 и 32-63 кг пыли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bg1">
                    <a:lumMod val="10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4 м² газонной растительности по газоочистительному потенциалу </a:t>
            </a:r>
            <a:r>
              <a:rPr lang="ru-RU" sz="2000" dirty="0">
                <a:latin typeface="Trebuchet MS" panose="020B0603020202020204" pitchFamily="34" charset="0"/>
                <a:cs typeface="Times New Roman" pitchFamily="18" charset="0"/>
              </a:rPr>
              <a:t>эквивалентны 1 дереву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Trebuchet MS" panose="020B0603020202020204" pitchFamily="34" charset="0"/>
                <a:cs typeface="Times New Roman" pitchFamily="18" charset="0"/>
              </a:rPr>
              <a:t>Полоса леса шириной 30 м почти полностью задерживает продукты твердого стока, поступающие с безлесного пахотного склона длиной 190 м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latin typeface="Trebuchet MS" panose="020B0603020202020204" pitchFamily="34" charset="0"/>
                <a:cs typeface="Times New Roman" pitchFamily="18" charset="0"/>
              </a:rPr>
              <a:t>Лесные насаждения очищают поверхностные воды от пестицидов: концентрация гексахлорана в воде уменьшается на 80%</a:t>
            </a:r>
          </a:p>
        </p:txBody>
      </p:sp>
    </p:spTree>
    <p:extLst>
      <p:ext uri="{BB962C8B-B14F-4D97-AF65-F5344CB8AC3E}">
        <p14:creationId xmlns:p14="http://schemas.microsoft.com/office/powerpoint/2010/main" val="301504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BDB0E-0E0E-DFFA-A067-22CA7CC20AAB}"/>
              </a:ext>
            </a:extLst>
          </p:cNvPr>
          <p:cNvSpPr txBox="1">
            <a:spLocks/>
          </p:cNvSpPr>
          <p:nvPr/>
        </p:nvSpPr>
        <p:spPr>
          <a:xfrm>
            <a:off x="249004" y="2520305"/>
            <a:ext cx="3182318" cy="3212674"/>
          </a:xfrm>
          <a:prstGeom prst="rect">
            <a:avLst/>
          </a:prstGeom>
          <a:solidFill>
            <a:schemeClr val="bg1">
              <a:alpha val="26000"/>
            </a:schemeClr>
          </a:solidFill>
          <a:effectLst>
            <a:softEdge rad="190500"/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zh-CN" altLang="en-US" sz="3200" b="0" i="0" u="none" strike="noStrike" kern="1200" cap="none" spc="0" normalizeH="0" baseline="0" dirty="0" smtClean="0">
                <a:solidFill>
                  <a:schemeClr val="accent1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RomanD" panose="00000400000000000000" pitchFamily="2" charset="0"/>
              </a:rPr>
              <a:t>Оценка социально-экологических функций Национального парка </a:t>
            </a:r>
            <a:br>
              <a:rPr lang="ru-RU" sz="28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RomanD" panose="00000400000000000000" pitchFamily="2" charset="0"/>
              </a:rPr>
            </a:br>
            <a:r>
              <a:rPr lang="ru-RU" sz="2800" b="1" dirty="0">
                <a:solidFill>
                  <a:schemeClr val="tx1"/>
                </a:solidFill>
                <a:latin typeface="Trebuchet MS" panose="020B0603020202020204" pitchFamily="34" charset="0"/>
                <a:ea typeface="Tahoma" panose="020B0604030504040204" pitchFamily="34" charset="0"/>
                <a:cs typeface="RomanD" panose="00000400000000000000" pitchFamily="2" charset="0"/>
              </a:rPr>
              <a:t>«Лосиный остров»</a:t>
            </a:r>
            <a:endParaRPr lang="ru-RU" sz="28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CC36CA-A0B2-FB41-C711-0DAE4FC8205E}"/>
              </a:ext>
            </a:extLst>
          </p:cNvPr>
          <p:cNvSpPr txBox="1">
            <a:spLocks/>
          </p:cNvSpPr>
          <p:nvPr/>
        </p:nvSpPr>
        <p:spPr>
          <a:xfrm>
            <a:off x="101935" y="6522295"/>
            <a:ext cx="11271557" cy="299959"/>
          </a:xfrm>
          <a:prstGeom prst="rect">
            <a:avLst/>
          </a:prstGeom>
          <a:noFill/>
          <a:effectLst>
            <a:softEdge rad="190500"/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1pPr>
            <a:lvl2pPr marL="669925" indent="-325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2pPr>
            <a:lvl3pPr marL="1022350" indent="-350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3pPr>
            <a:lvl4pPr marL="1339850" indent="-3159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4pPr>
            <a:lvl5pPr marL="1681163" indent="-339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5pPr>
            <a:lvl6pPr marL="2138363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95563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052763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509963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altLang="ru-RU" sz="1600" i="1" dirty="0">
                <a:latin typeface="Trebuchet MS" panose="020B0603020202020204" pitchFamily="34" charset="0"/>
                <a:ea typeface="RomanD" panose="00000400000000000000"/>
                <a:cs typeface="RomanD" panose="00000400000000000000"/>
              </a:rPr>
              <a:t>По материалам магистерской диссертации выпускницы кафедры РПП </a:t>
            </a:r>
            <a:r>
              <a:rPr lang="ru-RU" altLang="ru-RU" sz="1600" i="1" dirty="0" err="1">
                <a:latin typeface="Trebuchet MS" panose="020B0603020202020204" pitchFamily="34" charset="0"/>
                <a:ea typeface="RomanD" panose="00000400000000000000"/>
                <a:cs typeface="RomanD" panose="00000400000000000000"/>
              </a:rPr>
              <a:t>Лельковой</a:t>
            </a:r>
            <a:r>
              <a:rPr lang="ru-RU" altLang="ru-RU" sz="1600" i="1" dirty="0">
                <a:latin typeface="Trebuchet MS" panose="020B0603020202020204" pitchFamily="34" charset="0"/>
                <a:ea typeface="RomanD" panose="00000400000000000000"/>
                <a:cs typeface="RomanD" panose="00000400000000000000"/>
              </a:rPr>
              <a:t> А.К.</a:t>
            </a:r>
          </a:p>
        </p:txBody>
      </p:sp>
      <p:pic>
        <p:nvPicPr>
          <p:cNvPr id="4104" name="Рисунок 5">
            <a:extLst>
              <a:ext uri="{FF2B5EF4-FFF2-40B4-BE49-F238E27FC236}">
                <a16:creationId xmlns:a16="http://schemas.microsoft.com/office/drawing/2014/main" id="{8FB14BAB-9C1F-0CD1-B574-74F2959CF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" y="19810"/>
            <a:ext cx="3637053" cy="233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A52180D7-DDAF-5645-E2C4-DD2D973FE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10" y="533424"/>
            <a:ext cx="8512371" cy="53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51AEBDC4-AFD9-F113-5AFF-8AB92E76199F}"/>
              </a:ext>
            </a:extLst>
          </p:cNvPr>
          <p:cNvSpPr txBox="1">
            <a:spLocks/>
          </p:cNvSpPr>
          <p:nvPr/>
        </p:nvSpPr>
        <p:spPr>
          <a:xfrm>
            <a:off x="4507835" y="5942422"/>
            <a:ext cx="7335837" cy="505442"/>
          </a:xfrm>
          <a:prstGeom prst="rect">
            <a:avLst/>
          </a:prstGeom>
          <a:noFill/>
          <a:effectLst>
            <a:softEdge rad="190500"/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zh-CN" altLang="en-US" sz="1800" b="0" i="0" u="none" strike="noStrike" kern="1200" cap="none" spc="150" normalizeH="0" baseline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1pPr>
            <a:lvl2pPr marL="669925" indent="-3254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2pPr>
            <a:lvl3pPr marL="1022350" indent="-350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3pPr>
            <a:lvl4pPr marL="1339850" indent="-3159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4pPr>
            <a:lvl5pPr marL="1681163" indent="-339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+mn-cs"/>
              </a:defRPr>
            </a:lvl5pPr>
            <a:lvl6pPr marL="2138363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595563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052763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509963" indent="-339725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altLang="ru-RU" dirty="0">
                <a:latin typeface="Trebuchet MS" panose="020B0603020202020204" pitchFamily="34" charset="0"/>
                <a:ea typeface="RomanD" panose="00000400000000000000"/>
                <a:cs typeface="RomanD" panose="00000400000000000000"/>
              </a:rPr>
              <a:t>Расположение НП «Лосиный остров» на границе Москвы и Московской области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67ED35-375F-115F-8AF2-683C2169DA8F}"/>
              </a:ext>
            </a:extLst>
          </p:cNvPr>
          <p:cNvSpPr/>
          <p:nvPr/>
        </p:nvSpPr>
        <p:spPr>
          <a:xfrm>
            <a:off x="2068521" y="92430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latin typeface="Trebuchet MS" panose="020B0603020202020204" pitchFamily="34" charset="0"/>
                <a:ea typeface="RomanD" panose="00000400000000000000"/>
                <a:cs typeface="RomanD" panose="00000400000000000000"/>
              </a:rPr>
              <a:t>Локальный уровень: «Лосиный остров»</a:t>
            </a:r>
          </a:p>
          <a:p>
            <a:pPr algn="ctr">
              <a:defRPr/>
            </a:pPr>
            <a:endParaRPr lang="ru-RU" alt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43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>
            <a:extLst>
              <a:ext uri="{FF2B5EF4-FFF2-40B4-BE49-F238E27FC236}">
                <a16:creationId xmlns:a16="http://schemas.microsoft.com/office/drawing/2014/main" id="{CF1036D4-D486-B793-BF06-24A4CDD9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63" y="1129878"/>
            <a:ext cx="7263500" cy="541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6">
            <a:extLst>
              <a:ext uri="{FF2B5EF4-FFF2-40B4-BE49-F238E27FC236}">
                <a16:creationId xmlns:a16="http://schemas.microsoft.com/office/drawing/2014/main" id="{EDA0B3C0-D577-212A-F590-37437915F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163" y="193688"/>
            <a:ext cx="8972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2673"/>
                </a:solidFill>
                <a:latin typeface="Trebuchet MS" panose="020B0603020202020204" pitchFamily="34" charset="0"/>
                <a:ea typeface="RomanD"/>
                <a:cs typeface="RomanD"/>
              </a:rPr>
              <a:t>Основной фактор антропогенного </a:t>
            </a:r>
          </a:p>
          <a:p>
            <a:pPr algn="ctr"/>
            <a:r>
              <a:rPr lang="ru-RU" altLang="ru-RU" sz="2400" b="1" dirty="0">
                <a:solidFill>
                  <a:srgbClr val="002673"/>
                </a:solidFill>
                <a:latin typeface="Trebuchet MS" panose="020B0603020202020204" pitchFamily="34" charset="0"/>
                <a:ea typeface="RomanD"/>
                <a:cs typeface="RomanD"/>
              </a:rPr>
              <a:t>воздействия на территорию НП – автотранспорт </a:t>
            </a:r>
          </a:p>
        </p:txBody>
      </p:sp>
      <p:sp>
        <p:nvSpPr>
          <p:cNvPr id="9221" name="Прямоугольник 7">
            <a:extLst>
              <a:ext uri="{FF2B5EF4-FFF2-40B4-BE49-F238E27FC236}">
                <a16:creationId xmlns:a16="http://schemas.microsoft.com/office/drawing/2014/main" id="{4132AA3A-17F0-5090-582A-637ABA6D4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98" y="1570792"/>
            <a:ext cx="376604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rebuchet MS" panose="020B0603020202020204" pitchFamily="34" charset="0"/>
                <a:ea typeface="RomanD"/>
                <a:cs typeface="RomanD"/>
              </a:rPr>
              <a:t>Наибольшее негативное воздействие испытывают окраинные территории парка, непосредственно граничащие с автодорогами – Ярославское и Щелковское шоссе и МКАД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rgbClr val="7F7F7F"/>
              </a:solidFill>
              <a:latin typeface="Trebuchet MS" panose="020B0603020202020204" pitchFamily="34" charset="0"/>
              <a:ea typeface="RomanD"/>
              <a:cs typeface="RomanD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Trebuchet MS" panose="020B0603020202020204" pitchFamily="34" charset="0"/>
                <a:ea typeface="RomanD"/>
                <a:cs typeface="RomanD"/>
              </a:rPr>
              <a:t>Внутренние части парка негативного влияния автотранспорта практически не испытывают</a:t>
            </a:r>
          </a:p>
        </p:txBody>
      </p:sp>
    </p:spTree>
    <p:extLst>
      <p:ext uri="{BB962C8B-B14F-4D97-AF65-F5344CB8AC3E}">
        <p14:creationId xmlns:p14="http://schemas.microsoft.com/office/powerpoint/2010/main" val="2455317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1">
            <a:extLst>
              <a:ext uri="{FF2B5EF4-FFF2-40B4-BE49-F238E27FC236}">
                <a16:creationId xmlns:a16="http://schemas.microsoft.com/office/drawing/2014/main" id="{B542691E-3582-FE65-D856-5C03157065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2FB2AA-E448-4F69-A6ED-380A8403256E}" type="slidenum">
              <a:rPr lang="ru-RU" altLang="ru-RU" smtClean="0">
                <a:latin typeface="Garamond" panose="02020404030301010803" pitchFamily="18" charset="0"/>
              </a:rPr>
              <a:pPr/>
              <a:t>26</a:t>
            </a:fld>
            <a:endParaRPr lang="ru-RU" altLang="ru-RU">
              <a:latin typeface="Garamond" panose="02020404030301010803" pitchFamily="18" charset="0"/>
            </a:endParaRPr>
          </a:p>
        </p:txBody>
      </p:sp>
      <p:sp>
        <p:nvSpPr>
          <p:cNvPr id="10243" name="Прямоугольник 2">
            <a:extLst>
              <a:ext uri="{FF2B5EF4-FFF2-40B4-BE49-F238E27FC236}">
                <a16:creationId xmlns:a16="http://schemas.microsoft.com/office/drawing/2014/main" id="{8671A1F5-BEC8-9F86-4083-BAE9F3EA1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97" y="164694"/>
            <a:ext cx="107926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700" b="1" dirty="0">
                <a:solidFill>
                  <a:srgbClr val="0033CC"/>
                </a:solidFill>
                <a:latin typeface="Trebuchet MS" panose="020B0603020202020204" pitchFamily="34" charset="0"/>
                <a:ea typeface="RomanD"/>
                <a:cs typeface="RomanD"/>
              </a:rPr>
              <a:t>Оценка выбросов от автотранспорта на Щелковском шоссе</a:t>
            </a:r>
          </a:p>
        </p:txBody>
      </p:sp>
      <p:sp>
        <p:nvSpPr>
          <p:cNvPr id="10244" name="Прямоугольник 3">
            <a:extLst>
              <a:ext uri="{FF2B5EF4-FFF2-40B4-BE49-F238E27FC236}">
                <a16:creationId xmlns:a16="http://schemas.microsoft.com/office/drawing/2014/main" id="{BFCE2C1A-C9E1-02F4-7301-77CE9098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80" y="4523211"/>
            <a:ext cx="637117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Полевые исследования интенсивности транспортных потоков проводились в период с 17.02 по 20.02.2020 в утренние и вечерние часы пик. Согласно полученным данным, вечерний час-пик на рассматриваемом участке Щелковского шоссе в среднем на 15% более ярко выражен, чем утренний, что коррелирует с величиной объемов веществ, выброшенных в атмосферу (173 кг/час утром и 207 кг/час вечером)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517486-A8B3-5142-BEC0-53185DD71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1" y="949795"/>
            <a:ext cx="4735486" cy="3486448"/>
          </a:xfrm>
          <a:prstGeom prst="rect">
            <a:avLst/>
          </a:prstGeom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870CC5A0-0188-2070-C71B-656EBF9D66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9353040"/>
              </p:ext>
            </p:extLst>
          </p:nvPr>
        </p:nvGraphicFramePr>
        <p:xfrm>
          <a:off x="5843832" y="715869"/>
          <a:ext cx="5706273" cy="3228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442BEF8A-0701-4A2A-2F67-48E6759CEB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240524"/>
              </p:ext>
            </p:extLst>
          </p:nvPr>
        </p:nvGraphicFramePr>
        <p:xfrm>
          <a:off x="6645879" y="4051004"/>
          <a:ext cx="5293580" cy="2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57418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>
            <a:extLst>
              <a:ext uri="{FF2B5EF4-FFF2-40B4-BE49-F238E27FC236}">
                <a16:creationId xmlns:a16="http://schemas.microsoft.com/office/drawing/2014/main" id="{4C2E0AF9-395E-5A6A-BEC1-0752DF02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07" y="490068"/>
            <a:ext cx="7272631" cy="528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3">
            <a:extLst>
              <a:ext uri="{FF2B5EF4-FFF2-40B4-BE49-F238E27FC236}">
                <a16:creationId xmlns:a16="http://schemas.microsoft.com/office/drawing/2014/main" id="{D6E4B97C-A24E-8867-1304-EE021D439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62" y="946578"/>
            <a:ext cx="40578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latin typeface="Trebuchet MS" panose="020B0603020202020204" pitchFamily="34" charset="0"/>
                <a:ea typeface="RomanD"/>
                <a:cs typeface="RomanD"/>
              </a:rPr>
              <a:t>Объемы и структура выбросов ЗВ для каждой из исследуемых точек</a:t>
            </a:r>
          </a:p>
        </p:txBody>
      </p:sp>
      <p:sp>
        <p:nvSpPr>
          <p:cNvPr id="12292" name="Прямоугольник 4">
            <a:extLst>
              <a:ext uri="{FF2B5EF4-FFF2-40B4-BE49-F238E27FC236}">
                <a16:creationId xmlns:a16="http://schemas.microsoft.com/office/drawing/2014/main" id="{0EA4121D-414B-0A98-D16D-E6161F59D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62" y="2150938"/>
            <a:ext cx="395771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3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Суммарный выброс от автотранспорта при максимальной интенсивности движения на исследуемом участке составляет 4,5 тонн/</a:t>
            </a:r>
            <a:r>
              <a:rPr lang="ru-RU" altLang="ru-RU" dirty="0" err="1">
                <a:latin typeface="Trebuchet MS" panose="020B0603020202020204" pitchFamily="34" charset="0"/>
                <a:ea typeface="RomanD"/>
                <a:cs typeface="RomanD"/>
              </a:rPr>
              <a:t>сут</a:t>
            </a:r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. или 1,6 тыс. тонн в год (пиковое значение).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68% выбросов приходится на оксид углерода, углеводороды составляют 19%, оксид азота – 13%.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На выбросы сажи, оксида серы, формальдегида, соединений свинца, </a:t>
            </a:r>
            <a:r>
              <a:rPr lang="ru-RU" altLang="ru-RU" dirty="0" err="1">
                <a:latin typeface="Trebuchet MS" panose="020B0603020202020204" pitchFamily="34" charset="0"/>
                <a:ea typeface="RomanD"/>
                <a:cs typeface="RomanD"/>
              </a:rPr>
              <a:t>бенз</a:t>
            </a:r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(а)</a:t>
            </a:r>
            <a:r>
              <a:rPr lang="ru-RU" altLang="ru-RU" dirty="0" err="1">
                <a:latin typeface="Trebuchet MS" panose="020B0603020202020204" pitchFamily="34" charset="0"/>
                <a:ea typeface="RomanD"/>
                <a:cs typeface="RomanD"/>
              </a:rPr>
              <a:t>пирена</a:t>
            </a:r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 приходится менее 1%.</a:t>
            </a:r>
          </a:p>
        </p:txBody>
      </p:sp>
      <p:sp>
        <p:nvSpPr>
          <p:cNvPr id="12293" name="TextBox 2">
            <a:extLst>
              <a:ext uri="{FF2B5EF4-FFF2-40B4-BE49-F238E27FC236}">
                <a16:creationId xmlns:a16="http://schemas.microsoft.com/office/drawing/2014/main" id="{E07FEE14-F8B9-6907-F2E5-03C37C681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2879" y="5925595"/>
            <a:ext cx="72726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dirty="0">
                <a:latin typeface="Trebuchet MS" panose="020B0603020202020204" pitchFamily="34" charset="0"/>
                <a:ea typeface="RomanD"/>
                <a:cs typeface="RomanD"/>
              </a:rPr>
              <a:t>Самая большая транспортная нагрузка наблюдается в районе регулируемого перекрестка с ул. Восточной (мкрн. Восточный)</a:t>
            </a:r>
          </a:p>
        </p:txBody>
      </p:sp>
    </p:spTree>
    <p:extLst>
      <p:ext uri="{BB962C8B-B14F-4D97-AF65-F5344CB8AC3E}">
        <p14:creationId xmlns:p14="http://schemas.microsoft.com/office/powerpoint/2010/main" val="3088533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2">
            <a:extLst>
              <a:ext uri="{FF2B5EF4-FFF2-40B4-BE49-F238E27FC236}">
                <a16:creationId xmlns:a16="http://schemas.microsoft.com/office/drawing/2014/main" id="{17852B58-5A17-82CB-278C-4A099F10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3" y="784790"/>
            <a:ext cx="7500134" cy="475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AC443D-343C-5E1A-12D0-E5CF73A4650A}"/>
              </a:ext>
            </a:extLst>
          </p:cNvPr>
          <p:cNvSpPr/>
          <p:nvPr/>
        </p:nvSpPr>
        <p:spPr>
          <a:xfrm>
            <a:off x="367143" y="5773859"/>
            <a:ext cx="724492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latin typeface="Trebuchet MS" panose="020B0603020202020204" pitchFamily="34" charset="0"/>
                <a:ea typeface="RomanD" panose="00000400000000000000"/>
                <a:cs typeface="RomanD" panose="00000400000000000000"/>
              </a:rPr>
              <a:t>Преобладающие группы экосистемных услуг в различных функциональных зонах НП Лосиный остров</a:t>
            </a:r>
          </a:p>
        </p:txBody>
      </p:sp>
      <p:sp>
        <p:nvSpPr>
          <p:cNvPr id="15365" name="Прямоугольник 4">
            <a:extLst>
              <a:ext uri="{FF2B5EF4-FFF2-40B4-BE49-F238E27FC236}">
                <a16:creationId xmlns:a16="http://schemas.microsoft.com/office/drawing/2014/main" id="{D7ADAC4A-FEDA-9428-A7BE-B833D5F14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9317" y="310063"/>
            <a:ext cx="391554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Территория парка не однородна с точки зрения экосистемных функций</a:t>
            </a:r>
          </a:p>
          <a:p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• заповедная и особо охраняемая зоны с преобладанием регулирующих (депонирование углерода, водорегулирующие функции, сохранение местообитаний) функций;</a:t>
            </a:r>
          </a:p>
          <a:p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• зоны хозяйственного назначения и охраны историко-культурных объектов с преобладанием культурных (рекреация, оздоровительный эффект от рекреации, духовная ценность) экосистемных функций;</a:t>
            </a:r>
          </a:p>
          <a:p>
            <a:r>
              <a:rPr lang="ru-RU" altLang="ru-RU" dirty="0">
                <a:latin typeface="Trebuchet MS" panose="020B0603020202020204" pitchFamily="34" charset="0"/>
                <a:ea typeface="RomanD"/>
                <a:cs typeface="RomanD"/>
              </a:rPr>
              <a:t>• рекреационная зона, характерной чертой которой является предоставление всего спектра экосистемных услуг (обеспечивающих, культурных и регулирующих).</a:t>
            </a:r>
          </a:p>
        </p:txBody>
      </p:sp>
    </p:spTree>
    <p:extLst>
      <p:ext uri="{BB962C8B-B14F-4D97-AF65-F5344CB8AC3E}">
        <p14:creationId xmlns:p14="http://schemas.microsoft.com/office/powerpoint/2010/main" val="733567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>
            <a:extLst>
              <a:ext uri="{FF2B5EF4-FFF2-40B4-BE49-F238E27FC236}">
                <a16:creationId xmlns:a16="http://schemas.microsoft.com/office/drawing/2014/main" id="{1F639E98-2567-17AC-4E75-90504270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1" y="1010322"/>
            <a:ext cx="6236438" cy="40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Прямоугольник 4">
            <a:extLst>
              <a:ext uri="{FF2B5EF4-FFF2-40B4-BE49-F238E27FC236}">
                <a16:creationId xmlns:a16="http://schemas.microsoft.com/office/drawing/2014/main" id="{49053EAB-E664-A55C-377A-C28AB2FD9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51" y="5162939"/>
            <a:ext cx="55511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latin typeface="Trebuchet MS" panose="020B0603020202020204" pitchFamily="34" charset="0"/>
              </a:rPr>
              <a:t>Интенсивность депонирования углерода лесами в зависимости от лесообразующих пород</a:t>
            </a:r>
          </a:p>
        </p:txBody>
      </p:sp>
      <p:sp>
        <p:nvSpPr>
          <p:cNvPr id="17414" name="Прямоугольник 6">
            <a:extLst>
              <a:ext uri="{FF2B5EF4-FFF2-40B4-BE49-F238E27FC236}">
                <a16:creationId xmlns:a16="http://schemas.microsoft.com/office/drawing/2014/main" id="{0CD60A21-0755-D278-6616-6B63EE8B4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7" y="338061"/>
            <a:ext cx="903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latin typeface="Trebuchet MS" panose="020B0603020202020204" pitchFamily="34" charset="0"/>
                <a:ea typeface="RomanD"/>
                <a:cs typeface="RomanD"/>
              </a:rPr>
              <a:t>Оценка экологических функций НП Лосиный остров</a:t>
            </a:r>
          </a:p>
        </p:txBody>
      </p:sp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4BC61413-2779-A8F4-803E-352BE874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598" y="1228397"/>
            <a:ext cx="405038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latin typeface="Trebuchet MS" panose="020B0603020202020204" pitchFamily="34" charset="0"/>
                <a:ea typeface="RomanD"/>
                <a:cs typeface="RomanD"/>
              </a:rPr>
              <a:t>В случае сокращения площади НП Лосиный остров на 140 га </a:t>
            </a:r>
          </a:p>
          <a:p>
            <a:r>
              <a:rPr lang="ru-RU" altLang="ru-RU" sz="2000" dirty="0">
                <a:latin typeface="Trebuchet MS" panose="020B0603020202020204" pitchFamily="34" charset="0"/>
                <a:ea typeface="RomanD"/>
                <a:cs typeface="RomanD"/>
              </a:rPr>
              <a:t>(54 га из которых покрыты лесной растительностью) </a:t>
            </a:r>
          </a:p>
          <a:p>
            <a:r>
              <a:rPr lang="ru-RU" altLang="ru-RU" sz="2000" dirty="0">
                <a:solidFill>
                  <a:srgbClr val="C00000"/>
                </a:solidFill>
                <a:latin typeface="Trebuchet MS" panose="020B0603020202020204" pitchFamily="34" charset="0"/>
                <a:ea typeface="RomanD"/>
                <a:cs typeface="RomanD"/>
              </a:rPr>
              <a:t>в целях обеспечения развития дорожно-транспортной инфраструктуры Московской области</a:t>
            </a:r>
            <a:r>
              <a:rPr lang="ru-RU" altLang="ru-RU" sz="2000" dirty="0">
                <a:latin typeface="Trebuchet MS" panose="020B0603020202020204" pitchFamily="34" charset="0"/>
                <a:ea typeface="RomanD"/>
                <a:cs typeface="RomanD"/>
              </a:rPr>
              <a:t> </a:t>
            </a:r>
          </a:p>
          <a:p>
            <a:r>
              <a:rPr lang="ru-RU" altLang="ru-RU" sz="2000" dirty="0">
                <a:latin typeface="Trebuchet MS" panose="020B0603020202020204" pitchFamily="34" charset="0"/>
                <a:ea typeface="RomanD"/>
                <a:cs typeface="RomanD"/>
              </a:rPr>
              <a:t>ущерб потокам экосистемных функций природных комплексов парка может существенно превысить выгоды от реализации проекта по расширению автодороги</a:t>
            </a:r>
          </a:p>
        </p:txBody>
      </p:sp>
    </p:spTree>
    <p:extLst>
      <p:ext uri="{BB962C8B-B14F-4D97-AF65-F5344CB8AC3E}">
        <p14:creationId xmlns:p14="http://schemas.microsoft.com/office/powerpoint/2010/main" val="133042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стойчивое развитие Logo">
            <a:extLst>
              <a:ext uri="{FF2B5EF4-FFF2-40B4-BE49-F238E27FC236}">
                <a16:creationId xmlns:a16="http://schemas.microsoft.com/office/drawing/2014/main" id="{BA52F088-306C-93B7-0352-84997E34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245607"/>
            <a:ext cx="3613106" cy="66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DD58A-29EF-A87A-9778-E65E81B58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61" t="25942" r="21250" b="44928"/>
          <a:stretch/>
        </p:blipFill>
        <p:spPr>
          <a:xfrm>
            <a:off x="286054" y="1066751"/>
            <a:ext cx="1726477" cy="1826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450DB7-F49F-5625-CE74-7953E0A14992}"/>
              </a:ext>
            </a:extLst>
          </p:cNvPr>
          <p:cNvSpPr txBox="1"/>
          <p:nvPr/>
        </p:nvSpPr>
        <p:spPr>
          <a:xfrm>
            <a:off x="2157574" y="1066751"/>
            <a:ext cx="9748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Принятие срочных мер по борьбе с изменением климата и его последствиями (Цель 13) Согласно данным ООН, изменение климата оказывает влияние на все страны на всех континентах, «разрушает экономику стран и влияет на жизни людей»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7B6BDE-6EF2-93E2-3DC6-775CFDA1E083}"/>
              </a:ext>
            </a:extLst>
          </p:cNvPr>
          <p:cNvSpPr txBox="1"/>
          <p:nvPr/>
        </p:nvSpPr>
        <p:spPr>
          <a:xfrm>
            <a:off x="2157574" y="2029982"/>
            <a:ext cx="9400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rebuchet MS" panose="020B0603020202020204" pitchFamily="34" charset="0"/>
              </a:rPr>
              <a:t>Во исполнение Указа Президента РФ от 4 ноября 2020 г. «О сокращении выбросов парниковых газов» в России принята </a:t>
            </a:r>
            <a:r>
              <a:rPr lang="ru-RU" b="1" dirty="0">
                <a:solidFill>
                  <a:srgbClr val="C00000"/>
                </a:solidFill>
                <a:latin typeface="Trebuchet MS" panose="020B0603020202020204" pitchFamily="34" charset="0"/>
              </a:rPr>
              <a:t>Стратегия социально-экономического развития РФ с низким уровнем выбросов парниковых газов до 2050 года (2021)</a:t>
            </a:r>
          </a:p>
          <a:p>
            <a:endParaRPr lang="ru-RU" dirty="0">
              <a:latin typeface="Trebuchet MS" panose="020B0603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789DEE-9AF0-FCEB-4889-584261F35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41" t="15363" r="18234" b="34503"/>
          <a:stretch/>
        </p:blipFill>
        <p:spPr>
          <a:xfrm>
            <a:off x="4237494" y="3143465"/>
            <a:ext cx="7498332" cy="363797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FD056E-6823-51D2-51D6-8E93A91BD9FB}"/>
              </a:ext>
            </a:extLst>
          </p:cNvPr>
          <p:cNvSpPr/>
          <p:nvPr/>
        </p:nvSpPr>
        <p:spPr>
          <a:xfrm>
            <a:off x="792032" y="4394873"/>
            <a:ext cx="32877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Trebuchet MS" panose="020B0603020202020204" pitchFamily="34" charset="0"/>
              </a:rPr>
              <a:t>Совокупные антропогенные выбросы парниковых газов в Российской Федерации, </a:t>
            </a:r>
          </a:p>
          <a:p>
            <a:pPr algn="r"/>
            <a:r>
              <a:rPr lang="ru-RU" dirty="0">
                <a:latin typeface="Trebuchet MS" panose="020B0603020202020204" pitchFamily="34" charset="0"/>
              </a:rPr>
              <a:t>без учета (1) и с учетом (2) сектора </a:t>
            </a:r>
            <a:r>
              <a:rPr lang="ru-RU" dirty="0" err="1">
                <a:latin typeface="Trebuchet MS" panose="020B0603020202020204" pitchFamily="34" charset="0"/>
              </a:rPr>
              <a:t>ЗИЗЛХ</a:t>
            </a:r>
            <a:endParaRPr lang="ru-RU" dirty="0">
              <a:latin typeface="Trebuchet MS" panose="020B0603020202020204" pitchFamily="34" charset="0"/>
            </a:endParaRPr>
          </a:p>
          <a:p>
            <a:pPr algn="r"/>
            <a:r>
              <a:rPr lang="ru-RU" dirty="0">
                <a:latin typeface="Trebuchet MS" panose="020B0603020202020204" pitchFamily="34" charset="0"/>
              </a:rPr>
              <a:t>Источник: Национальный доклад о Кадастре выбросов парниковых газов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C23D3-9A8E-7143-998A-9B543C6F875E}"/>
              </a:ext>
            </a:extLst>
          </p:cNvPr>
          <p:cNvSpPr txBox="1"/>
          <p:nvPr/>
        </p:nvSpPr>
        <p:spPr>
          <a:xfrm>
            <a:off x="456174" y="3376704"/>
            <a:ext cx="35095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0" i="0" dirty="0">
                <a:solidFill>
                  <a:srgbClr val="111111"/>
                </a:solidFill>
                <a:effectLst/>
                <a:latin typeface="Trebuchet MS" panose="020B0603020202020204" pitchFamily="34" charset="0"/>
              </a:rPr>
              <a:t>Цель стратегии – достижение углеродной нейтральности при устойчивом росте экономики</a:t>
            </a:r>
            <a:endParaRPr lang="ru-RU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84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1513712" y="1499769"/>
            <a:ext cx="6847840" cy="2820035"/>
          </a:xfrm>
        </p:spPr>
        <p:txBody>
          <a:bodyPr>
            <a:normAutofit/>
          </a:bodyPr>
          <a:lstStyle/>
          <a:p>
            <a:pPr algn="ctr"/>
            <a:r>
              <a:rPr lang="ru-RU" altLang="zh-CN" sz="4000" b="1" dirty="0">
                <a:latin typeface="Trebuchet MS" panose="020B0603020202020204" pitchFamily="34" charset="0"/>
              </a:rPr>
              <a:t>Спасибо за внимание!</a:t>
            </a:r>
            <a:br>
              <a:rPr lang="en-US" altLang="zh-CN" sz="4000" b="1" dirty="0">
                <a:latin typeface="Trebuchet MS" panose="020B0603020202020204" pitchFamily="34" charset="0"/>
              </a:rPr>
            </a:br>
            <a:br>
              <a:rPr lang="ru-RU" altLang="zh-CN" sz="4000" dirty="0">
                <a:latin typeface="Trebuchet MS" panose="020B0603020202020204" pitchFamily="34" charset="0"/>
              </a:rPr>
            </a:br>
            <a:r>
              <a:rPr lang="en-US" altLang="zh-CN" sz="2800" dirty="0">
                <a:latin typeface="Trebuchet MS" panose="020B0603020202020204" pitchFamily="34" charset="0"/>
              </a:rPr>
              <a:t>allapa@yandex.ru</a:t>
            </a:r>
            <a:endParaRPr lang="zh-CN" altLang="en-US" sz="2800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148B1C-FA89-B264-2362-AC0B72BFEB8A}"/>
              </a:ext>
            </a:extLst>
          </p:cNvPr>
          <p:cNvSpPr txBox="1"/>
          <p:nvPr/>
        </p:nvSpPr>
        <p:spPr>
          <a:xfrm>
            <a:off x="914400" y="555314"/>
            <a:ext cx="1031487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Под </a:t>
            </a:r>
            <a:r>
              <a:rPr lang="ru-RU" sz="2400" b="1" i="0" dirty="0">
                <a:solidFill>
                  <a:srgbClr val="0000FF"/>
                </a:solidFill>
                <a:effectLst/>
                <a:latin typeface="Trebuchet MS" panose="020B0603020202020204" pitchFamily="34" charset="0"/>
              </a:rPr>
              <a:t>углеродной нейтральностью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принято понимать ситуацию, при которой антропогенные выбросы парниковых газов компенсируются их поглощением . </a:t>
            </a:r>
          </a:p>
          <a:p>
            <a:r>
              <a:rPr lang="ru-RU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С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уществуют два пути достижения углеродной нейтральности: </a:t>
            </a:r>
          </a:p>
          <a:p>
            <a:pPr marL="457200" indent="-457200">
              <a:buAutoNum type="arabicParenBoth"/>
            </a:pPr>
            <a:r>
              <a:rPr lang="ru-RU" sz="2400" b="1" i="0" dirty="0">
                <a:solidFill>
                  <a:srgbClr val="0000FF"/>
                </a:solidFill>
                <a:effectLst/>
                <a:latin typeface="Trebuchet MS" panose="020B0603020202020204" pitchFamily="34" charset="0"/>
              </a:rPr>
              <a:t>сокращение выбросов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за счет перехода от ископаемого топлива к возобновляемым источникам энергии, повышения энергоэффективности, изменения производственных процессов и потребительских привычек, а также </a:t>
            </a:r>
          </a:p>
          <a:p>
            <a:pPr marL="457200" indent="-457200">
              <a:buAutoNum type="arabicParenBoth"/>
            </a:pPr>
            <a:r>
              <a:rPr lang="ru-RU" sz="2400" b="1" i="0" dirty="0">
                <a:solidFill>
                  <a:srgbClr val="0000FF"/>
                </a:solidFill>
                <a:effectLst/>
                <a:latin typeface="Trebuchet MS" panose="020B0603020202020204" pitchFamily="34" charset="0"/>
              </a:rPr>
              <a:t>поглощение парниковых газов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из атмосферы, например, за счет охраны и высадки лесов, связывания углерода в почве и т.д.</a:t>
            </a:r>
          </a:p>
          <a:p>
            <a:endParaRPr lang="ru-RU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Углеродная нейтральность может быть достигнута </a:t>
            </a:r>
            <a:r>
              <a:rPr lang="ru-RU" sz="2400" b="1" i="0" u="sng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только за счет комбинации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 этих двух вариантов, при этом сокращение выбросов является необходимым, так как в настоящее время объемы глобальных выбросов парниковых газов почти вчетверо превышают объемы их абсорбции естественными поглотителями</a:t>
            </a:r>
            <a:endParaRPr lang="ru-RU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3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BEAFCA-85DA-DF6D-035D-292F74ECBC2F}"/>
              </a:ext>
            </a:extLst>
          </p:cNvPr>
          <p:cNvSpPr txBox="1"/>
          <p:nvPr/>
        </p:nvSpPr>
        <p:spPr>
          <a:xfrm>
            <a:off x="1041238" y="385648"/>
            <a:ext cx="10612045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Парниковые газы: </a:t>
            </a:r>
          </a:p>
          <a:p>
            <a:pPr algn="l" rtl="0" fontAlgn="base"/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углекислый газ, метан, закись азота, водяной пар, озон и т. д. </a:t>
            </a:r>
          </a:p>
          <a:p>
            <a:pPr algn="l" rtl="0" fontAlgn="base"/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Каждый из них по-разному влияет на окружающую среду. Чтобы посчитать, какой вклад они вносят в изменение климата, климатологи предложили ввести 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коэффициент потенциала глобального потепления (ПГП)</a:t>
            </a:r>
            <a:r>
              <a:rPr lang="ru-RU" sz="2400" b="0" i="0" dirty="0">
                <a:solidFill>
                  <a:schemeClr val="bg2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. </a:t>
            </a:r>
          </a:p>
          <a:p>
            <a:pPr algn="l" rtl="0" fontAlgn="base"/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За эталонный газ был принят </a:t>
            </a:r>
            <a:r>
              <a:rPr lang="ru-RU" sz="2800" b="1" i="0" dirty="0">
                <a:solidFill>
                  <a:schemeClr val="bg2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CO2,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 его </a:t>
            </a:r>
            <a:r>
              <a:rPr lang="ru-RU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ПГП = 1.</a:t>
            </a:r>
          </a:p>
          <a:p>
            <a:pPr algn="l" rtl="0" fontAlgn="base"/>
            <a:b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Для подсчета CO2-эквивалента нужно знать ПГП каждого парникового газа и период его воздействия. Для удобства считают ПГП за 100 лет.</a:t>
            </a:r>
          </a:p>
          <a:p>
            <a:pPr algn="l" rtl="0" fontAlgn="base"/>
            <a:b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</a:br>
            <a:r>
              <a:rPr lang="ru-RU" sz="2400" b="1" i="0" dirty="0" err="1">
                <a:solidFill>
                  <a:srgbClr val="7030A0"/>
                </a:solidFill>
                <a:effectLst/>
                <a:latin typeface="Trebuchet MS" panose="020B0603020202020204" pitchFamily="34" charset="0"/>
              </a:rPr>
              <a:t>ПГП</a:t>
            </a:r>
            <a:r>
              <a:rPr lang="ru-RU" sz="2400" b="1" i="0" dirty="0">
                <a:solidFill>
                  <a:srgbClr val="7030A0"/>
                </a:solidFill>
                <a:effectLst/>
                <a:latin typeface="Trebuchet MS" panose="020B0603020202020204" pitchFamily="34" charset="0"/>
              </a:rPr>
              <a:t> метана за 100 лет = 25.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Это значит, что его воздействие в 25 раз больше, чем у углекислого газа. Следовательно, выброс в атмосферу 1 т метана производит тот же эффект что и 25 тонн CO2.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Закись азота — ещё более агрессивный газ, его ПГП за 100 лет = 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298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, то есть 1 т закиси азота = 298 т в CO2-эквиваленте.</a:t>
            </a:r>
          </a:p>
        </p:txBody>
      </p:sp>
    </p:spTree>
    <p:extLst>
      <p:ext uri="{BB962C8B-B14F-4D97-AF65-F5344CB8AC3E}">
        <p14:creationId xmlns:p14="http://schemas.microsoft.com/office/powerpoint/2010/main" val="302608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28440-B3DE-D232-074F-16966BF20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53" t="27403" r="10405" b="18817"/>
          <a:stretch/>
        </p:blipFill>
        <p:spPr>
          <a:xfrm>
            <a:off x="1852499" y="190362"/>
            <a:ext cx="7998246" cy="3459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9452EB-BEAB-256F-8365-84290C0E6EA4}"/>
              </a:ext>
            </a:extLst>
          </p:cNvPr>
          <p:cNvSpPr txBox="1"/>
          <p:nvPr/>
        </p:nvSpPr>
        <p:spPr>
          <a:xfrm>
            <a:off x="495756" y="3827531"/>
            <a:ext cx="112812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effectLst/>
                <a:latin typeface="Trebuchet MS" panose="020B0603020202020204" pitchFamily="34" charset="0"/>
              </a:rPr>
              <a:t>СО2-эквивалент — условная единица, по которой оценивают выбросы парниковых газов и их воздействие на климат. Этот показатель также используют для расчёта углеродного следа человека, страны, продукта и т. д.</a:t>
            </a: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37DB65-DF3B-178F-EFD8-FFAB81EF7D92}"/>
              </a:ext>
            </a:extLst>
          </p:cNvPr>
          <p:cNvSpPr txBox="1"/>
          <p:nvPr/>
        </p:nvSpPr>
        <p:spPr>
          <a:xfrm>
            <a:off x="495756" y="4937546"/>
            <a:ext cx="1128127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C00000"/>
                </a:solidFill>
                <a:effectLst/>
                <a:latin typeface="Trebuchet MS" panose="020B0603020202020204" pitchFamily="34" charset="0"/>
              </a:rPr>
              <a:t>Углеродный след </a:t>
            </a:r>
            <a:r>
              <a:rPr lang="ru-RU" sz="2000" b="0" i="0" dirty="0">
                <a:effectLst/>
                <a:latin typeface="Trebuchet MS" panose="020B0603020202020204" pitchFamily="34" charset="0"/>
              </a:rPr>
              <a:t>— совокупность всех выбросов парниковых газов, произведенных прямо или косвенно в результате деятельности отдельного человека (в среднем — 11.4 т СО2-эквивалента на каждого россиянина), предприятия или целого государства (у России — 1.65 млрд. т СО2-эквивалента в 2022 году). Его можно вычислить и для отдельно взятого продукта.</a:t>
            </a:r>
            <a:endParaRPr lang="ru-RU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61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334A7F-1C36-8B61-63D7-FFC92EF1CB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01" t="20225" r="8484" b="7390"/>
          <a:stretch/>
        </p:blipFill>
        <p:spPr>
          <a:xfrm>
            <a:off x="5582333" y="1582219"/>
            <a:ext cx="6390526" cy="49642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CE1A80-0AA6-365F-B1BB-5358B729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65" t="5486" r="20281" b="10333"/>
          <a:stretch/>
        </p:blipFill>
        <p:spPr>
          <a:xfrm>
            <a:off x="429657" y="506775"/>
            <a:ext cx="8711265" cy="5905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C64269-4DA9-C559-DAC0-0DF77FD216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11" t="11732" r="3645" b="12737"/>
          <a:stretch/>
        </p:blipFill>
        <p:spPr>
          <a:xfrm>
            <a:off x="3730353" y="1729647"/>
            <a:ext cx="8208259" cy="39881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E11457-21B5-2283-A62B-1BE0633AC4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27" t="11245" r="74789" b="79598"/>
          <a:stretch/>
        </p:blipFill>
        <p:spPr>
          <a:xfrm>
            <a:off x="9280653" y="176272"/>
            <a:ext cx="2657959" cy="9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69D176F-DAF8-C46D-BA34-422D63D15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76" y="764847"/>
            <a:ext cx="6002684" cy="162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3200" b="1" dirty="0">
                <a:solidFill>
                  <a:srgbClr val="326064"/>
                </a:solidFill>
                <a:latin typeface="+mj-lt"/>
              </a:rPr>
              <a:t>UNEP</a:t>
            </a:r>
            <a:r>
              <a:rPr lang="ru-RU" altLang="ru-RU" sz="3200" b="1" dirty="0">
                <a:solidFill>
                  <a:srgbClr val="326064"/>
                </a:solidFill>
                <a:latin typeface="+mj-lt"/>
              </a:rPr>
              <a:t>: </a:t>
            </a:r>
            <a:r>
              <a:rPr lang="en-US" altLang="ru-RU" sz="3200" b="1" dirty="0">
                <a:solidFill>
                  <a:srgbClr val="326064"/>
                </a:solidFill>
                <a:latin typeface="+mj-lt"/>
              </a:rPr>
              <a:t>“green economy” </a:t>
            </a:r>
            <a:r>
              <a:rPr lang="en-US" altLang="ru-RU" sz="3200" dirty="0">
                <a:solidFill>
                  <a:srgbClr val="326064"/>
                </a:solidFill>
                <a:latin typeface="+mj-lt"/>
              </a:rPr>
              <a:t>(</a:t>
            </a:r>
            <a:r>
              <a:rPr lang="ru-RU" altLang="ru-RU" sz="3200" dirty="0">
                <a:solidFill>
                  <a:srgbClr val="326064"/>
                </a:solidFill>
                <a:latin typeface="+mj-lt"/>
              </a:rPr>
              <a:t>зеленая экономика</a:t>
            </a:r>
            <a:r>
              <a:rPr lang="en-US" altLang="ru-RU" sz="3200" dirty="0">
                <a:solidFill>
                  <a:srgbClr val="326064"/>
                </a:solidFill>
                <a:latin typeface="+mj-lt"/>
              </a:rPr>
              <a:t>)</a:t>
            </a:r>
            <a:r>
              <a:rPr lang="ru-RU" altLang="ru-RU" sz="3200" dirty="0">
                <a:solidFill>
                  <a:srgbClr val="326064"/>
                </a:solidFill>
                <a:latin typeface="+mj-lt"/>
              </a:rPr>
              <a:t>       как альтернатива </a:t>
            </a:r>
            <a:r>
              <a:rPr lang="ru-RU" altLang="ru-RU" sz="3200" dirty="0" err="1">
                <a:solidFill>
                  <a:srgbClr val="326064"/>
                </a:solidFill>
                <a:latin typeface="+mj-lt"/>
              </a:rPr>
              <a:t>антиустойчивой</a:t>
            </a:r>
            <a:r>
              <a:rPr lang="ru-RU" altLang="ru-RU" sz="3200" dirty="0">
                <a:solidFill>
                  <a:srgbClr val="326064"/>
                </a:solidFill>
                <a:latin typeface="+mj-lt"/>
              </a:rPr>
              <a:t> экономике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F50D5D65-1309-8FFF-CB02-B23C2515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36" y="764847"/>
            <a:ext cx="4976812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90B89-047C-EB70-E4BB-AA99B53A8450}"/>
              </a:ext>
            </a:extLst>
          </p:cNvPr>
          <p:cNvSpPr txBox="1"/>
          <p:nvPr/>
        </p:nvSpPr>
        <p:spPr>
          <a:xfrm>
            <a:off x="380091" y="2504754"/>
            <a:ext cx="610125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800" dirty="0">
                <a:latin typeface="+mj-lt"/>
              </a:rPr>
              <a:t>Основные характеристики «зеленой» экономики:</a:t>
            </a:r>
          </a:p>
          <a:p>
            <a:pPr eaLnBrk="1" hangingPunct="1"/>
            <a:r>
              <a:rPr lang="ru-RU" altLang="ru-RU" sz="2800" dirty="0">
                <a:solidFill>
                  <a:srgbClr val="008000"/>
                </a:solidFill>
                <a:latin typeface="+mj-lt"/>
              </a:rPr>
              <a:t>1/ </a:t>
            </a:r>
            <a:r>
              <a:rPr lang="ru-RU" altLang="ru-RU" sz="2800" dirty="0" err="1">
                <a:solidFill>
                  <a:srgbClr val="008000"/>
                </a:solidFill>
                <a:latin typeface="+mj-lt"/>
              </a:rPr>
              <a:t>низкоуглеродность</a:t>
            </a:r>
            <a:r>
              <a:rPr lang="ru-RU" altLang="ru-RU" sz="2800" dirty="0">
                <a:solidFill>
                  <a:srgbClr val="008000"/>
                </a:solidFill>
                <a:latin typeface="+mj-lt"/>
              </a:rPr>
              <a:t> (</a:t>
            </a:r>
            <a:r>
              <a:rPr lang="en-US" altLang="ru-RU" sz="2800" dirty="0">
                <a:solidFill>
                  <a:srgbClr val="008000"/>
                </a:solidFill>
                <a:latin typeface="+mj-lt"/>
              </a:rPr>
              <a:t>low carbon</a:t>
            </a:r>
            <a:r>
              <a:rPr lang="ru-RU" altLang="ru-RU" sz="28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altLang="ru-RU" sz="2800" dirty="0">
                <a:solidFill>
                  <a:srgbClr val="008000"/>
                </a:solidFill>
                <a:latin typeface="+mj-lt"/>
              </a:rPr>
              <a:t>, </a:t>
            </a:r>
            <a:endParaRPr lang="ru-RU" altLang="ru-RU" sz="2800" dirty="0">
              <a:solidFill>
                <a:srgbClr val="008000"/>
              </a:solidFill>
              <a:latin typeface="+mj-lt"/>
            </a:endParaRPr>
          </a:p>
          <a:p>
            <a:pPr eaLnBrk="1" hangingPunct="1"/>
            <a:r>
              <a:rPr lang="ru-RU" altLang="ru-RU" sz="2800" dirty="0">
                <a:solidFill>
                  <a:srgbClr val="008000"/>
                </a:solidFill>
                <a:latin typeface="+mj-lt"/>
              </a:rPr>
              <a:t>2/ </a:t>
            </a:r>
            <a:r>
              <a:rPr lang="ru-RU" altLang="ru-RU" sz="2800" dirty="0" err="1">
                <a:solidFill>
                  <a:srgbClr val="008000"/>
                </a:solidFill>
                <a:latin typeface="+mj-lt"/>
              </a:rPr>
              <a:t>ресурсоэффективность</a:t>
            </a:r>
            <a:r>
              <a:rPr lang="ru-RU" altLang="ru-RU" sz="2800" dirty="0">
                <a:solidFill>
                  <a:srgbClr val="008000"/>
                </a:solidFill>
                <a:latin typeface="+mj-lt"/>
              </a:rPr>
              <a:t> (</a:t>
            </a:r>
            <a:r>
              <a:rPr lang="en-US" altLang="ru-RU" sz="2800" dirty="0">
                <a:solidFill>
                  <a:srgbClr val="008000"/>
                </a:solidFill>
                <a:latin typeface="+mj-lt"/>
              </a:rPr>
              <a:t>resource efficient</a:t>
            </a:r>
            <a:r>
              <a:rPr lang="ru-RU" altLang="ru-RU" sz="28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altLang="ru-RU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ru-RU" altLang="ru-RU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altLang="ru-RU" sz="2800" dirty="0">
                <a:solidFill>
                  <a:srgbClr val="008000"/>
                </a:solidFill>
                <a:latin typeface="+mj-lt"/>
              </a:rPr>
              <a:t>and</a:t>
            </a:r>
            <a:endParaRPr lang="ru-RU" altLang="ru-RU" sz="2800" dirty="0">
              <a:solidFill>
                <a:srgbClr val="008000"/>
              </a:solidFill>
              <a:latin typeface="+mj-lt"/>
            </a:endParaRPr>
          </a:p>
          <a:p>
            <a:pPr eaLnBrk="1" hangingPunct="1"/>
            <a:r>
              <a:rPr lang="ru-RU" altLang="ru-RU" sz="2800" dirty="0">
                <a:solidFill>
                  <a:srgbClr val="008000"/>
                </a:solidFill>
                <a:latin typeface="+mj-lt"/>
              </a:rPr>
              <a:t>3/ социальная ориентированность (</a:t>
            </a:r>
            <a:r>
              <a:rPr lang="en-US" altLang="ru-RU" sz="2800" dirty="0">
                <a:solidFill>
                  <a:srgbClr val="008000"/>
                </a:solidFill>
                <a:latin typeface="+mj-lt"/>
              </a:rPr>
              <a:t>socially inclusive</a:t>
            </a:r>
            <a:r>
              <a:rPr lang="ru-RU" altLang="ru-RU" sz="28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altLang="ru-RU" sz="2800" dirty="0">
                <a:solidFill>
                  <a:srgbClr val="008000"/>
                </a:solidFill>
                <a:latin typeface="+mj-lt"/>
              </a:rPr>
              <a:t> </a:t>
            </a:r>
            <a:endParaRPr lang="ru-RU" altLang="ru-RU" sz="2800" dirty="0">
              <a:solidFill>
                <a:srgbClr val="008000"/>
              </a:solidFill>
              <a:latin typeface="+mj-lt"/>
            </a:endParaRPr>
          </a:p>
          <a:p>
            <a:pPr eaLnBrk="1" hangingPunct="1"/>
            <a:r>
              <a:rPr lang="ru-RU" altLang="ru-RU" sz="3200" b="1" dirty="0">
                <a:solidFill>
                  <a:srgbClr val="7030A0"/>
                </a:solidFill>
                <a:latin typeface="+mj-lt"/>
              </a:rPr>
              <a:t>Ключевой признак – углеродная нейтральность!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955918-0916-DB7E-4793-8D985E3337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49" t="20776" r="4331" b="6357"/>
          <a:stretch>
            <a:fillRect/>
          </a:stretch>
        </p:blipFill>
        <p:spPr>
          <a:xfrm>
            <a:off x="298282" y="818708"/>
            <a:ext cx="11595436" cy="54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999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2Q5NzZkYTVjZDhiMzlkNDczNGU1OTA5ZDg4YWUyYW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00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0300"/>
  <p:tag name="KSO_WM_SLIDE_TYPE" val="title"/>
  <p:tag name="KSO_WM_SLIDE_SUBTYPE" val="pureTxt"/>
  <p:tag name="KSO_WM_SLIDE_LAYOUT" val="a_b_f"/>
  <p:tag name="KSO_WM_SLIDE_LAYOUT_CNT" val="1_1_1"/>
  <p:tag name="KSO_WM_SPECIAL_SOURCE" val="bdnull"/>
  <p:tag name="KSO_WM_TEMPLATE_THUMBS_INDEX" val="1、9"/>
  <p:tag name="KSO_WM_SLIDE_CONTENT_AREA" val="{&quot;left&quot;:&quot;52.5&quot;,&quot;top&quot;:&quot;72.25&quot;,&quot;width&quot;:&quot;514.2&quot;,&quot;height&quot;:&quot;263.3&quot;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00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0"/>
  <p:tag name="KSO_WM_SLIDE_TYPE" val="endPage"/>
  <p:tag name="KSO_WM_SLIDE_SUBTYPE" val="pureTxt"/>
  <p:tag name="KSO_WM_SLIDE_LAYOUT" val="a_f"/>
  <p:tag name="KSO_WM_SLIDE_LAYOUT_CNT" val="1_1"/>
  <p:tag name="KSO_WM_SPECIAL_SOURCE" val="bdnull"/>
  <p:tag name="KSO_WM_SLIDE_CONTENT_AREA" val="{&quot;left&quot;:&quot;67.99992&quot;,&quot;top&quot;:&quot;112.45&quot;,&quot;width&quot;:&quot;558.2858&quot;,&quot;height&quot;:&quot;274.9786&quot;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9*a*1"/>
  <p:tag name="KSO_WM_TEMPLATE_CATEGORY" val="custom"/>
  <p:tag name="KSO_WM_TEMPLATE_INDEX" val="20230300"/>
  <p:tag name="KSO_WM_UNIT_LAYERLEVEL" val="1"/>
  <p:tag name="KSO_WM_TAG_VERSION" val="1.0"/>
  <p:tag name="KSO_WM_BEAUTIFY_FLAG" val="#wm#"/>
  <p:tag name="KSO_WM_UNIT_CONTENT_GROUP_TYPE" val="contentchip"/>
  <p:tag name="KSO_WM_UNIT_PRESET_TEXT" val="感谢&#10;您的观看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TYPE" val="i"/>
  <p:tag name="KSO_WM_UNIT_INDEX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C O N T E N T 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CONTENT_GROUP_TYPE" val="contentchip"/>
  <p:tag name="KSO_WM_UNIT_TYPE" val="i"/>
  <p:tag name="KSO_WM_UNIT_INDEX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d"/>
  <p:tag name="KSO_WM_UNIT_PRESET_TEXT" val="https://www.docer.com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4*f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TYPE" val="i"/>
  <p:tag name="KSO_WM_UNIT_INDEX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TYPE" val="i"/>
  <p:tag name="KSO_WM_UNIT_INDEX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TYPE" val="i"/>
  <p:tag name="KSO_WM_UNIT_INDEX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TYPE" val="i"/>
  <p:tag name="KSO_WM_UNIT_INDEX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heme/theme1.xml><?xml version="1.0" encoding="utf-8"?>
<a:theme xmlns:a="http://schemas.openxmlformats.org/drawingml/2006/main" name="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1581</Words>
  <Application>Microsoft Office PowerPoint</Application>
  <PresentationFormat>Широкоэкранный</PresentationFormat>
  <Paragraphs>143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Calibri</vt:lpstr>
      <vt:lpstr>Garamond</vt:lpstr>
      <vt:lpstr>MiSans Normal</vt:lpstr>
      <vt:lpstr>Trebuchet MS</vt:lpstr>
      <vt:lpstr>TRY_Vesterbro-LightItalic</vt:lpstr>
      <vt:lpstr>Wingdings</vt:lpstr>
      <vt:lpstr>站酷文艺体</vt:lpstr>
      <vt:lpstr>Office 主题</vt:lpstr>
      <vt:lpstr>1_Office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allapa@yandex.ru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обстановка во Владивостоке</dc:title>
  <dc:creator>Alla</dc:creator>
  <cp:lastModifiedBy>Alla</cp:lastModifiedBy>
  <cp:revision>42</cp:revision>
  <dcterms:created xsi:type="dcterms:W3CDTF">2023-08-09T12:44:00Z</dcterms:created>
  <dcterms:modified xsi:type="dcterms:W3CDTF">2025-09-12T15:11:06Z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2052-12.1.0.15990</vt:lpwstr>
  </property>
</Properties>
</file>