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omments/modernComment_147_ADA113A9.xml" ContentType="application/vnd.ms-powerpoint.comments+xml"/>
  <Override PartName="/ppt/notesSlides/notesSlide1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2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3.xml" ContentType="application/vnd.openxmlformats-officedocument.presentationml.tag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ags/tag4.xml" ContentType="application/vnd.openxmlformats-officedocument.presentationml.tags+xml"/>
  <Override PartName="/ppt/notesSlides/notesSlide22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1.xml" ContentType="application/vnd.openxmlformats-officedocument.themeOverr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51"/>
  </p:notesMasterIdLst>
  <p:sldIdLst>
    <p:sldId id="2147377205" r:id="rId2"/>
    <p:sldId id="2147377206" r:id="rId3"/>
    <p:sldId id="259" r:id="rId4"/>
    <p:sldId id="260" r:id="rId5"/>
    <p:sldId id="257" r:id="rId6"/>
    <p:sldId id="2147377219" r:id="rId7"/>
    <p:sldId id="270" r:id="rId8"/>
    <p:sldId id="2147377213" r:id="rId9"/>
    <p:sldId id="271" r:id="rId10"/>
    <p:sldId id="276" r:id="rId11"/>
    <p:sldId id="2147377028" r:id="rId12"/>
    <p:sldId id="272" r:id="rId13"/>
    <p:sldId id="258" r:id="rId14"/>
    <p:sldId id="274" r:id="rId15"/>
    <p:sldId id="2147377042" r:id="rId16"/>
    <p:sldId id="2147377175" r:id="rId17"/>
    <p:sldId id="2147377223" r:id="rId18"/>
    <p:sldId id="264" r:id="rId19"/>
    <p:sldId id="273" r:id="rId20"/>
    <p:sldId id="2147377183" r:id="rId21"/>
    <p:sldId id="2147377199" r:id="rId22"/>
    <p:sldId id="262" r:id="rId23"/>
    <p:sldId id="266" r:id="rId24"/>
    <p:sldId id="2147377224" r:id="rId25"/>
    <p:sldId id="268" r:id="rId26"/>
    <p:sldId id="364" r:id="rId27"/>
    <p:sldId id="2147377180" r:id="rId28"/>
    <p:sldId id="325" r:id="rId29"/>
    <p:sldId id="327" r:id="rId30"/>
    <p:sldId id="280" r:id="rId31"/>
    <p:sldId id="2147377220" r:id="rId32"/>
    <p:sldId id="2147377222" r:id="rId33"/>
    <p:sldId id="269" r:id="rId34"/>
    <p:sldId id="2147377186" r:id="rId35"/>
    <p:sldId id="2147377187" r:id="rId36"/>
    <p:sldId id="2147377188" r:id="rId37"/>
    <p:sldId id="2147377189" r:id="rId38"/>
    <p:sldId id="2147377221" r:id="rId39"/>
    <p:sldId id="2147377215" r:id="rId40"/>
    <p:sldId id="2147377216" r:id="rId41"/>
    <p:sldId id="2147377217" r:id="rId42"/>
    <p:sldId id="263" r:id="rId43"/>
    <p:sldId id="2147377214" r:id="rId44"/>
    <p:sldId id="2147377204" r:id="rId45"/>
    <p:sldId id="2147377197" r:id="rId46"/>
    <p:sldId id="2147377027" r:id="rId47"/>
    <p:sldId id="2147377182" r:id="rId48"/>
    <p:sldId id="2147377203" r:id="rId49"/>
    <p:sldId id="2147377179" r:id="rId50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E63FE4D-73C7-6E49-97CD-010D5501C769}" name="Исаак Абельсон" initials="ИА" userId="d41e1f1ea5c23a58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66"/>
    <a:srgbClr val="78CCD0"/>
    <a:srgbClr val="383D6F"/>
    <a:srgbClr val="6DCEF5"/>
    <a:srgbClr val="F5ACCC"/>
    <a:srgbClr val="CA529D"/>
    <a:srgbClr val="FFF2CF"/>
    <a:srgbClr val="FFFFFF"/>
    <a:srgbClr val="CB689A"/>
    <a:srgbClr val="C7A6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999" autoAdjust="0"/>
    <p:restoredTop sz="73810" autoAdjust="0"/>
  </p:normalViewPr>
  <p:slideViewPr>
    <p:cSldViewPr snapToGrid="0">
      <p:cViewPr>
        <p:scale>
          <a:sx n="60" d="100"/>
          <a:sy n="60" d="100"/>
        </p:scale>
        <p:origin x="1176" y="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microsoft.com/office/2018/10/relationships/authors" Target="author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&#1048;&#1089;&#1072;&#1072;&#1082;%20&#1040;&#1073;&#1077;&#1083;&#1100;&#1089;&#1086;&#1085;\Desktop\&#1059;&#1095;&#1077;&#1073;&#1085;&#1086;&#1077;\&#1044;&#1080;&#1087;&#1083;&#1086;&#1084;&#1085;&#1072;&#1103;\&#1041;&#1044;_2_&#1054;&#1087;&#1080;&#1089;&#1072;&#1085;&#1080;&#1077;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&#1048;&#1089;&#1072;&#1072;&#1082;%20&#1040;&#1073;&#1077;&#1083;&#1100;&#1089;&#1086;&#1085;\Desktop\&#1059;&#1095;&#1077;&#1073;&#1085;&#1086;&#1077;\&#1044;&#1080;&#1087;&#1083;&#1086;&#1084;&#1085;&#1072;&#1103;\&#1041;&#1044;_2_&#1054;&#1087;&#1080;&#1089;&#1072;&#1085;&#1080;&#1077;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&#1050;&#1085;&#1080;&#1075;&#1072;3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oleObject" Target="file:///C:\Users\bituy\Desktop\&#1041;&#1072;&#1081;&#1082;&#1072;&#1083;\2%20&#1101;&#1090;&#1072;&#1087;_&#1041;&#1040;&#1047;&#1040;%20&#1076;&#1072;&#1085;&#1085;&#1099;&#1093;%20&#1095;&#1077;&#1088;&#1085;&#1086;&#1074;&#1080;&#1082;&#1080;\&#1040;2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/>
              <a:t>Объем</a:t>
            </a:r>
            <a:r>
              <a:rPr lang="ru-RU" baseline="0" dirty="0"/>
              <a:t> заготовки древесины, </a:t>
            </a:r>
            <a:r>
              <a:rPr lang="ru-RU" baseline="0" dirty="0" err="1"/>
              <a:t>тыс.куб.м</a:t>
            </a:r>
            <a:endParaRPr lang="ru-RU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Лес!$A$44</c:f>
              <c:strCache>
                <c:ptCount val="1"/>
                <c:pt idx="0">
                  <c:v>Сибирский ФО (в границах 2018 г)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Лес!$S$43:$Y$43</c:f>
              <c:strCache>
                <c:ptCount val="7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</c:strCache>
            </c:strRef>
          </c:cat>
          <c:val>
            <c:numRef>
              <c:f>Лес!$S$44:$Y$44</c:f>
              <c:numCache>
                <c:formatCode>0.0</c:formatCode>
                <c:ptCount val="7"/>
                <c:pt idx="0">
                  <c:v>61.223974399999996</c:v>
                </c:pt>
                <c:pt idx="1">
                  <c:v>68.046392999999995</c:v>
                </c:pt>
                <c:pt idx="2">
                  <c:v>71.948093599999993</c:v>
                </c:pt>
                <c:pt idx="3">
                  <c:v>75.846523599999998</c:v>
                </c:pt>
                <c:pt idx="4">
                  <c:v>83.747749500000012</c:v>
                </c:pt>
                <c:pt idx="5">
                  <c:v>75.979205199999996</c:v>
                </c:pt>
                <c:pt idx="6">
                  <c:v>74.299879000000004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90A-4C1A-9219-AF44A100771E}"/>
            </c:ext>
          </c:extLst>
        </c:ser>
        <c:ser>
          <c:idx val="1"/>
          <c:order val="1"/>
          <c:tx>
            <c:strRef>
              <c:f>Лес!$A$45</c:f>
              <c:strCache>
                <c:ptCount val="1"/>
                <c:pt idx="0">
                  <c:v>Иркутская обл.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Лес!$S$43:$Y$43</c:f>
              <c:strCache>
                <c:ptCount val="7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</c:strCache>
            </c:strRef>
          </c:cat>
          <c:val>
            <c:numRef>
              <c:f>Лес!$S$45:$Y$45</c:f>
              <c:numCache>
                <c:formatCode>0.0</c:formatCode>
                <c:ptCount val="7"/>
                <c:pt idx="0">
                  <c:v>29.185154999999998</c:v>
                </c:pt>
                <c:pt idx="1">
                  <c:v>34.172264300000002</c:v>
                </c:pt>
                <c:pt idx="2">
                  <c:v>35.336512599999999</c:v>
                </c:pt>
                <c:pt idx="3">
                  <c:v>34.823984900000006</c:v>
                </c:pt>
                <c:pt idx="4">
                  <c:v>35.668757599999999</c:v>
                </c:pt>
                <c:pt idx="5">
                  <c:v>31.662834999999998</c:v>
                </c:pt>
                <c:pt idx="6">
                  <c:v>30.4565719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90A-4C1A-9219-AF44A100771E}"/>
            </c:ext>
          </c:extLst>
        </c:ser>
        <c:ser>
          <c:idx val="2"/>
          <c:order val="2"/>
          <c:tx>
            <c:strRef>
              <c:f>Лес!$A$46</c:f>
              <c:strCache>
                <c:ptCount val="1"/>
                <c:pt idx="0">
                  <c:v>Бурятия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strRef>
              <c:f>Лес!$S$43:$Y$43</c:f>
              <c:strCache>
                <c:ptCount val="7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</c:strCache>
            </c:strRef>
          </c:cat>
          <c:val>
            <c:numRef>
              <c:f>Лес!$S$46:$Y$46</c:f>
              <c:numCache>
                <c:formatCode>0.0</c:formatCode>
                <c:ptCount val="7"/>
                <c:pt idx="0">
                  <c:v>2.2668969999999997</c:v>
                </c:pt>
                <c:pt idx="1">
                  <c:v>2.4811469000000002</c:v>
                </c:pt>
                <c:pt idx="2">
                  <c:v>3.0858629999999998</c:v>
                </c:pt>
                <c:pt idx="3">
                  <c:v>3.0052797999999998</c:v>
                </c:pt>
                <c:pt idx="4">
                  <c:v>3.0076152</c:v>
                </c:pt>
                <c:pt idx="5">
                  <c:v>2.7658904999999998</c:v>
                </c:pt>
                <c:pt idx="6">
                  <c:v>2.2389203000000002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490A-4C1A-9219-AF44A100771E}"/>
            </c:ext>
          </c:extLst>
        </c:ser>
        <c:ser>
          <c:idx val="3"/>
          <c:order val="3"/>
          <c:tx>
            <c:strRef>
              <c:f>Лес!$A$47</c:f>
              <c:strCache>
                <c:ptCount val="1"/>
                <c:pt idx="0">
                  <c:v>Забайкальский край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cat>
            <c:strRef>
              <c:f>Лес!$S$43:$Y$43</c:f>
              <c:strCache>
                <c:ptCount val="7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</c:strCache>
            </c:strRef>
          </c:cat>
          <c:val>
            <c:numRef>
              <c:f>Лес!$S$47:$Y$47</c:f>
              <c:numCache>
                <c:formatCode>0.0</c:formatCode>
                <c:ptCount val="7"/>
                <c:pt idx="0">
                  <c:v>2.2068784999999997</c:v>
                </c:pt>
                <c:pt idx="1">
                  <c:v>2.1740907000000003</c:v>
                </c:pt>
                <c:pt idx="2">
                  <c:v>2.0559933999999997</c:v>
                </c:pt>
                <c:pt idx="3">
                  <c:v>1.8355564</c:v>
                </c:pt>
                <c:pt idx="4">
                  <c:v>1.7292978999999999</c:v>
                </c:pt>
                <c:pt idx="5">
                  <c:v>1.6957974</c:v>
                </c:pt>
                <c:pt idx="6">
                  <c:v>1.5348507999999998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490A-4C1A-9219-AF44A100771E}"/>
            </c:ext>
          </c:extLst>
        </c:ser>
        <c:ser>
          <c:idx val="4"/>
          <c:order val="4"/>
          <c:tx>
            <c:strRef>
              <c:f>Лес!$A$48</c:f>
              <c:strCache>
                <c:ptCount val="1"/>
                <c:pt idx="0">
                  <c:v>БПТ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Лес!$S$43:$Y$43</c:f>
              <c:strCache>
                <c:ptCount val="7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</c:strCache>
            </c:strRef>
          </c:cat>
          <c:val>
            <c:numRef>
              <c:f>Лес!$S$48:$Y$48</c:f>
              <c:numCache>
                <c:formatCode>0.0</c:formatCode>
                <c:ptCount val="7"/>
                <c:pt idx="0">
                  <c:v>6.4976342000000002</c:v>
                </c:pt>
                <c:pt idx="1">
                  <c:v>6.6571313079999994</c:v>
                </c:pt>
                <c:pt idx="2">
                  <c:v>8.2171067749999978</c:v>
                </c:pt>
                <c:pt idx="3">
                  <c:v>7.4126224999999986</c:v>
                </c:pt>
                <c:pt idx="4">
                  <c:v>7.002907249999998</c:v>
                </c:pt>
                <c:pt idx="5">
                  <c:v>7.0560647439999995</c:v>
                </c:pt>
                <c:pt idx="6">
                  <c:v>5.6574297000000007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490A-4C1A-9219-AF44A100771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89835008"/>
        <c:axId val="289832512"/>
      </c:lineChart>
      <c:catAx>
        <c:axId val="2898350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89832512"/>
        <c:crosses val="autoZero"/>
        <c:auto val="1"/>
        <c:lblAlgn val="ctr"/>
        <c:lblOffset val="100"/>
        <c:noMultiLvlLbl val="0"/>
      </c:catAx>
      <c:valAx>
        <c:axId val="2898325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898350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/>
              <a:t>Площадь,</a:t>
            </a:r>
            <a:r>
              <a:rPr lang="ru-RU" baseline="0" dirty="0"/>
              <a:t> пройденная пожарами, </a:t>
            </a:r>
            <a:r>
              <a:rPr lang="ru-RU" baseline="0" dirty="0" err="1"/>
              <a:t>тыс.га</a:t>
            </a:r>
            <a:endParaRPr lang="ru-RU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8.2398751892839461E-2"/>
          <c:y val="5.4945054945054944E-2"/>
          <c:w val="0.89488148235005971"/>
          <c:h val="0.57024333496774438"/>
        </c:manualLayout>
      </c:layout>
      <c:lineChart>
        <c:grouping val="standard"/>
        <c:varyColors val="0"/>
        <c:ser>
          <c:idx val="0"/>
          <c:order val="0"/>
          <c:tx>
            <c:strRef>
              <c:f>Лес!$A$53</c:f>
              <c:strCache>
                <c:ptCount val="1"/>
                <c:pt idx="0">
                  <c:v>Сибирский ФО (в границах 2018 г)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Лес!$S$52:$Y$52</c:f>
              <c:strCache>
                <c:ptCount val="7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</c:strCache>
            </c:strRef>
          </c:cat>
          <c:val>
            <c:numRef>
              <c:f>Лес!$S$53:$Y$53</c:f>
              <c:numCache>
                <c:formatCode>0.0</c:formatCode>
                <c:ptCount val="7"/>
                <c:pt idx="0">
                  <c:v>1742.7101290000001</c:v>
                </c:pt>
                <c:pt idx="1">
                  <c:v>2395.87437</c:v>
                </c:pt>
                <c:pt idx="2">
                  <c:v>1349.0609999999999</c:v>
                </c:pt>
                <c:pt idx="3">
                  <c:v>2054.5810999999999</c:v>
                </c:pt>
                <c:pt idx="4">
                  <c:v>2292.5715</c:v>
                </c:pt>
                <c:pt idx="5">
                  <c:v>4823.5630000000001</c:v>
                </c:pt>
                <c:pt idx="6">
                  <c:v>1219.0258999999999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312-4E9C-A1C4-5632CED1B455}"/>
            </c:ext>
          </c:extLst>
        </c:ser>
        <c:ser>
          <c:idx val="1"/>
          <c:order val="1"/>
          <c:tx>
            <c:strRef>
              <c:f>Лес!$A$54</c:f>
              <c:strCache>
                <c:ptCount val="1"/>
                <c:pt idx="0">
                  <c:v>Иркутская обл.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dLbl>
              <c:idx val="1"/>
              <c:layout>
                <c:manualLayout>
                  <c:x val="-4.0436935674302885E-2"/>
                  <c:y val="3.482593521963600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312-4E9C-A1C4-5632CED1B45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Лес!$S$52:$Y$52</c:f>
              <c:strCache>
                <c:ptCount val="7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</c:strCache>
            </c:strRef>
          </c:cat>
          <c:val>
            <c:numRef>
              <c:f>Лес!$S$54:$Y$54</c:f>
              <c:numCache>
                <c:formatCode>0.0</c:formatCode>
                <c:ptCount val="7"/>
                <c:pt idx="0">
                  <c:v>732.65594999999996</c:v>
                </c:pt>
                <c:pt idx="1">
                  <c:v>503.70805000000001</c:v>
                </c:pt>
                <c:pt idx="2">
                  <c:v>709.03499999999997</c:v>
                </c:pt>
                <c:pt idx="3">
                  <c:v>917.37959999999998</c:v>
                </c:pt>
                <c:pt idx="4">
                  <c:v>307.09379999999999</c:v>
                </c:pt>
                <c:pt idx="5">
                  <c:v>1610.6518000000001</c:v>
                </c:pt>
                <c:pt idx="6">
                  <c:v>271.54070000000002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D312-4E9C-A1C4-5632CED1B455}"/>
            </c:ext>
          </c:extLst>
        </c:ser>
        <c:ser>
          <c:idx val="2"/>
          <c:order val="2"/>
          <c:tx>
            <c:strRef>
              <c:f>Лес!$A$55</c:f>
              <c:strCache>
                <c:ptCount val="1"/>
                <c:pt idx="0">
                  <c:v>Респ. Бурятия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strRef>
              <c:f>Лес!$S$52:$Y$52</c:f>
              <c:strCache>
                <c:ptCount val="7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</c:strCache>
            </c:strRef>
          </c:cat>
          <c:val>
            <c:numRef>
              <c:f>Лес!$S$55:$Y$55</c:f>
              <c:numCache>
                <c:formatCode>0.0</c:formatCode>
                <c:ptCount val="7"/>
                <c:pt idx="0">
                  <c:v>106.509805</c:v>
                </c:pt>
                <c:pt idx="1">
                  <c:v>820.97271999999998</c:v>
                </c:pt>
                <c:pt idx="2">
                  <c:v>140.72300000000001</c:v>
                </c:pt>
                <c:pt idx="3">
                  <c:v>275.69970000000001</c:v>
                </c:pt>
                <c:pt idx="4">
                  <c:v>23.4376</c:v>
                </c:pt>
                <c:pt idx="5">
                  <c:v>205.14570000000001</c:v>
                </c:pt>
                <c:pt idx="6">
                  <c:v>74.122100000000003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D312-4E9C-A1C4-5632CED1B455}"/>
            </c:ext>
          </c:extLst>
        </c:ser>
        <c:ser>
          <c:idx val="3"/>
          <c:order val="3"/>
          <c:tx>
            <c:strRef>
              <c:f>Лес!$A$56</c:f>
              <c:strCache>
                <c:ptCount val="1"/>
                <c:pt idx="0">
                  <c:v>Забайкальский край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cat>
            <c:strRef>
              <c:f>Лес!$S$52:$Y$52</c:f>
              <c:strCache>
                <c:ptCount val="7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</c:strCache>
            </c:strRef>
          </c:cat>
          <c:val>
            <c:numRef>
              <c:f>Лес!$S$56:$Y$56</c:f>
              <c:numCache>
                <c:formatCode>0.0</c:formatCode>
                <c:ptCount val="7"/>
                <c:pt idx="0">
                  <c:v>522.77599999999995</c:v>
                </c:pt>
                <c:pt idx="1">
                  <c:v>905.76599999999996</c:v>
                </c:pt>
                <c:pt idx="2">
                  <c:v>266.48899999999998</c:v>
                </c:pt>
                <c:pt idx="3">
                  <c:v>304.15070000000003</c:v>
                </c:pt>
                <c:pt idx="4">
                  <c:v>358.12599999999998</c:v>
                </c:pt>
                <c:pt idx="5">
                  <c:v>561.08609999999999</c:v>
                </c:pt>
                <c:pt idx="6">
                  <c:v>347.65809999999999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D312-4E9C-A1C4-5632CED1B455}"/>
            </c:ext>
          </c:extLst>
        </c:ser>
        <c:ser>
          <c:idx val="4"/>
          <c:order val="4"/>
          <c:tx>
            <c:strRef>
              <c:f>Лес!$A$57</c:f>
              <c:strCache>
                <c:ptCount val="1"/>
                <c:pt idx="0">
                  <c:v>БПТ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cat>
            <c:strRef>
              <c:f>Лес!$S$52:$Y$52</c:f>
              <c:strCache>
                <c:ptCount val="7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</c:strCache>
            </c:strRef>
          </c:cat>
          <c:val>
            <c:numRef>
              <c:f>Лес!$S$57:$Y$57</c:f>
              <c:numCache>
                <c:formatCode>0.0</c:formatCode>
                <c:ptCount val="7"/>
                <c:pt idx="0">
                  <c:v>155.42010000000002</c:v>
                </c:pt>
                <c:pt idx="1">
                  <c:v>1178.1074799999999</c:v>
                </c:pt>
                <c:pt idx="2">
                  <c:v>386.29784000000006</c:v>
                </c:pt>
                <c:pt idx="3">
                  <c:v>202.67362000000006</c:v>
                </c:pt>
                <c:pt idx="4">
                  <c:v>28.923659999999987</c:v>
                </c:pt>
                <c:pt idx="5">
                  <c:v>287.54802000000007</c:v>
                </c:pt>
                <c:pt idx="6">
                  <c:v>138.61447000000001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D312-4E9C-A1C4-5632CED1B45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09056720"/>
        <c:axId val="2009055888"/>
      </c:lineChart>
      <c:catAx>
        <c:axId val="20090567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009055888"/>
        <c:crosses val="autoZero"/>
        <c:auto val="1"/>
        <c:lblAlgn val="ctr"/>
        <c:lblOffset val="100"/>
        <c:noMultiLvlLbl val="0"/>
      </c:catAx>
      <c:valAx>
        <c:axId val="20090558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0090567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ru-RU" sz="1200" dirty="0">
                <a:latin typeface="Aptos" panose="020B0004020202020204" pitchFamily="34" charset="0"/>
              </a:rPr>
              <a:t>Количество частных подворий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4.1518543371774443E-2"/>
          <c:y val="0.13171112424933593"/>
          <c:w val="0.93577834252518965"/>
          <c:h val="0.58897181447043412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00B0F0"/>
            </a:solidFill>
            <a:ln w="76200">
              <a:solidFill>
                <a:srgbClr val="174489"/>
              </a:solidFill>
            </a:ln>
            <a:effectLst/>
          </c:spPr>
          <c:invertIfNegative val="0"/>
          <c:cat>
            <c:strRef>
              <c:f>Лист1!$A$2:$A$149</c:f>
              <c:strCache>
                <c:ptCount val="148"/>
                <c:pt idx="0">
                  <c:v>г. Слюдянка</c:v>
                </c:pt>
                <c:pt idx="1">
                  <c:v>пгт. Усть-Баргузин</c:v>
                </c:pt>
                <c:pt idx="2">
                  <c:v>г. Северобайкальск</c:v>
                </c:pt>
                <c:pt idx="3">
                  <c:v>пгт Култук</c:v>
                </c:pt>
                <c:pt idx="4">
                  <c:v>с. Еланцы</c:v>
                </c:pt>
                <c:pt idx="5">
                  <c:v>пгт. Большая Речка</c:v>
                </c:pt>
                <c:pt idx="6">
                  <c:v>пгт. Нижнеангарск</c:v>
                </c:pt>
                <c:pt idx="7">
                  <c:v>с. Кудара</c:v>
                </c:pt>
                <c:pt idx="8">
                  <c:v>г. Бабушкин</c:v>
                </c:pt>
                <c:pt idx="9">
                  <c:v>с. Оймур</c:v>
                </c:pt>
                <c:pt idx="10">
                  <c:v>с. Горячинск</c:v>
                </c:pt>
                <c:pt idx="11">
                  <c:v>п. Турка</c:v>
                </c:pt>
                <c:pt idx="12">
                  <c:v>пгт Каменск</c:v>
                </c:pt>
                <c:pt idx="13">
                  <c:v>пгт. Хужир</c:v>
                </c:pt>
                <c:pt idx="14">
                  <c:v>п. Утулик</c:v>
                </c:pt>
                <c:pt idx="15">
                  <c:v>пгт. Листвянка</c:v>
                </c:pt>
                <c:pt idx="16">
                  <c:v>с. Выдрино</c:v>
                </c:pt>
                <c:pt idx="17">
                  <c:v>с. Малое Голоустное</c:v>
                </c:pt>
                <c:pt idx="18">
                  <c:v>с. Гремячинск</c:v>
                </c:pt>
                <c:pt idx="19">
                  <c:v>п. Клюевка</c:v>
                </c:pt>
                <c:pt idx="20">
                  <c:v>с. Посольское</c:v>
                </c:pt>
                <c:pt idx="21">
                  <c:v>г. Байкальск</c:v>
                </c:pt>
                <c:pt idx="22">
                  <c:v>с. Сухая</c:v>
                </c:pt>
                <c:pt idx="23">
                  <c:v>п. Бугульдейка</c:v>
                </c:pt>
                <c:pt idx="24">
                  <c:v>улус Ранжурово</c:v>
                </c:pt>
                <c:pt idx="25">
                  <c:v>пгт. Танхой</c:v>
                </c:pt>
                <c:pt idx="26">
                  <c:v>п. Большое Голоустное</c:v>
                </c:pt>
                <c:pt idx="27">
                  <c:v>с. Тимлюй</c:v>
                </c:pt>
                <c:pt idx="28">
                  <c:v>с. Большая Речка</c:v>
                </c:pt>
                <c:pt idx="29">
                  <c:v>с. Максимиха</c:v>
                </c:pt>
                <c:pt idx="30">
                  <c:v>с. Шергино</c:v>
                </c:pt>
                <c:pt idx="31">
                  <c:v>п. Солзан</c:v>
                </c:pt>
                <c:pt idx="32">
                  <c:v>с. Большое Колесово</c:v>
                </c:pt>
                <c:pt idx="33">
                  <c:v>п.ст. Посольская</c:v>
                </c:pt>
                <c:pt idx="34">
                  <c:v>с. Корсаково</c:v>
                </c:pt>
                <c:pt idx="35">
                  <c:v>п. Новоснежная</c:v>
                </c:pt>
                <c:pt idx="36">
                  <c:v>пгт. Кичера</c:v>
                </c:pt>
                <c:pt idx="37">
                  <c:v>с. Верхняя Заимка</c:v>
                </c:pt>
                <c:pt idx="38">
                  <c:v>с. Сахюрта</c:v>
                </c:pt>
                <c:pt idx="39">
                  <c:v>с. Байкальское</c:v>
                </c:pt>
                <c:pt idx="40">
                  <c:v>с. Творогово</c:v>
                </c:pt>
                <c:pt idx="41">
                  <c:v>д. Куреть</c:v>
                </c:pt>
                <c:pt idx="42">
                  <c:v>с. Красный Яр</c:v>
                </c:pt>
                <c:pt idx="43">
                  <c:v>с. Дубинино</c:v>
                </c:pt>
                <c:pt idx="44">
                  <c:v>улус Дулан</c:v>
                </c:pt>
                <c:pt idx="45">
                  <c:v>с. Онгурен</c:v>
                </c:pt>
                <c:pt idx="46">
                  <c:v>с. Шигаево</c:v>
                </c:pt>
                <c:pt idx="47">
                  <c:v>п. Кика</c:v>
                </c:pt>
                <c:pt idx="48">
                  <c:v>с. Истомино</c:v>
                </c:pt>
                <c:pt idx="49">
                  <c:v>п. Ангарские Хутора</c:v>
                </c:pt>
                <c:pt idx="50">
                  <c:v>п. Мангутай</c:v>
                </c:pt>
                <c:pt idx="51">
                  <c:v>п. Новый Энхэлук</c:v>
                </c:pt>
                <c:pt idx="52">
                  <c:v>с. Степной Дворец</c:v>
                </c:pt>
                <c:pt idx="53">
                  <c:v>пгт. Байкал</c:v>
                </c:pt>
                <c:pt idx="54">
                  <c:v>с. Шерашово</c:v>
                </c:pt>
                <c:pt idx="55">
                  <c:v>с. Заречье</c:v>
                </c:pt>
                <c:pt idx="56">
                  <c:v>п.ст. Боярский</c:v>
                </c:pt>
                <c:pt idx="57">
                  <c:v>п.ст. Выдрино</c:v>
                </c:pt>
                <c:pt idx="58">
                  <c:v>п. Мурино</c:v>
                </c:pt>
                <c:pt idx="59">
                  <c:v>п. Исток</c:v>
                </c:pt>
                <c:pt idx="60">
                  <c:v>с. Исток</c:v>
                </c:pt>
                <c:pt idx="61">
                  <c:v>с. Шара-Тогот</c:v>
                </c:pt>
                <c:pt idx="62">
                  <c:v>п. Никола</c:v>
                </c:pt>
                <c:pt idx="63">
                  <c:v>с. Гусиха</c:v>
                </c:pt>
                <c:pt idx="64">
                  <c:v>д. Харанцы</c:v>
                </c:pt>
                <c:pt idx="65">
                  <c:v>д. Алагуй</c:v>
                </c:pt>
                <c:pt idx="66">
                  <c:v>п. Сухой Ручей</c:v>
                </c:pt>
                <c:pt idx="67">
                  <c:v>п. Большие Коты</c:v>
                </c:pt>
                <c:pt idx="68">
                  <c:v>с. Малое Колесово</c:v>
                </c:pt>
                <c:pt idx="69">
                  <c:v>с. Быково</c:v>
                </c:pt>
                <c:pt idx="70">
                  <c:v>с. Макаринино</c:v>
                </c:pt>
                <c:pt idx="71">
                  <c:v>п. Соболиха</c:v>
                </c:pt>
                <c:pt idx="72">
                  <c:v>с. Адамово</c:v>
                </c:pt>
                <c:pt idx="73">
                  <c:v>с. Романово</c:v>
                </c:pt>
                <c:pt idx="74">
                  <c:v>с. Жилино</c:v>
                </c:pt>
                <c:pt idx="75">
                  <c:v>п.ж.д.ст. Ангасолка</c:v>
                </c:pt>
                <c:pt idx="76">
                  <c:v>п. Холодная</c:v>
                </c:pt>
                <c:pt idx="77">
                  <c:v>п. Борки</c:v>
                </c:pt>
                <c:pt idx="78">
                  <c:v>д. Куркут</c:v>
                </c:pt>
                <c:pt idx="79">
                  <c:v>улус Хандала</c:v>
                </c:pt>
                <c:pt idx="80">
                  <c:v>д. Курма</c:v>
                </c:pt>
                <c:pt idx="81">
                  <c:v>с. Инкино</c:v>
                </c:pt>
                <c:pt idx="82">
                  <c:v>п. Нижний Кочергат</c:v>
                </c:pt>
                <c:pt idx="83">
                  <c:v>п.ст. Переемная</c:v>
                </c:pt>
                <c:pt idx="84">
                  <c:v>д. Хурай-Нур</c:v>
                </c:pt>
                <c:pt idx="85">
                  <c:v>д. Куртун</c:v>
                </c:pt>
                <c:pt idx="86">
                  <c:v>о.п. Байкальский Прибой</c:v>
                </c:pt>
                <c:pt idx="87">
                  <c:v>д. Таловка</c:v>
                </c:pt>
                <c:pt idx="88">
                  <c:v>п. Черемушка</c:v>
                </c:pt>
                <c:pt idx="89">
                  <c:v>д. Сарма</c:v>
                </c:pt>
                <c:pt idx="90">
                  <c:v>п. Золотой Ключ</c:v>
                </c:pt>
                <c:pt idx="91">
                  <c:v>с. Новая Деревня</c:v>
                </c:pt>
                <c:pt idx="92">
                  <c:v>п. Толбазиха</c:v>
                </c:pt>
                <c:pt idx="93">
                  <c:v>п.ст. Кедровая</c:v>
                </c:pt>
                <c:pt idx="94">
                  <c:v>п. Душкачан</c:v>
                </c:pt>
                <c:pt idx="95">
                  <c:v>п.ст. Мишиха</c:v>
                </c:pt>
                <c:pt idx="96">
                  <c:v>п. Котокель</c:v>
                </c:pt>
                <c:pt idx="97">
                  <c:v>с. Косая Степь</c:v>
                </c:pt>
                <c:pt idx="98">
                  <c:v>д. Петрова</c:v>
                </c:pt>
                <c:pt idx="99">
                  <c:v>д. Нарин-Кунта</c:v>
                </c:pt>
                <c:pt idx="100">
                  <c:v>с. Зорино</c:v>
                </c:pt>
                <c:pt idx="101">
                  <c:v>д. Тонта</c:v>
                </c:pt>
                <c:pt idx="102">
                  <c:v>с. Маритуй</c:v>
                </c:pt>
                <c:pt idx="103">
                  <c:v>п. Курбулик</c:v>
                </c:pt>
                <c:pt idx="104">
                  <c:v>п. Мантуриха</c:v>
                </c:pt>
                <c:pt idx="105">
                  <c:v>д. Малый Хужир</c:v>
                </c:pt>
                <c:pt idx="106">
                  <c:v>д. Тырган</c:v>
                </c:pt>
                <c:pt idx="107">
                  <c:v>п. Речка Выдрино</c:v>
                </c:pt>
                <c:pt idx="108">
                  <c:v>п. Ярцы</c:v>
                </c:pt>
                <c:pt idx="109">
                  <c:v>п. Шида</c:v>
                </c:pt>
                <c:pt idx="110">
                  <c:v>д. Халгай</c:v>
                </c:pt>
                <c:pt idx="111">
                  <c:v>п. Журавлиха</c:v>
                </c:pt>
                <c:pt idx="112">
                  <c:v>п. Горный</c:v>
                </c:pt>
                <c:pt idx="113">
                  <c:v>п.ж.д.ст. Андрияновская</c:v>
                </c:pt>
                <c:pt idx="114">
                  <c:v>с. Каргино</c:v>
                </c:pt>
                <c:pt idx="115">
                  <c:v>д. Попова</c:v>
                </c:pt>
                <c:pt idx="116">
                  <c:v>п. Речка Мишиха</c:v>
                </c:pt>
                <c:pt idx="117">
                  <c:v>д. Ялга</c:v>
                </c:pt>
                <c:pt idx="118">
                  <c:v>с. Мурзино</c:v>
                </c:pt>
                <c:pt idx="119">
                  <c:v>д. Кочерикова</c:v>
                </c:pt>
                <c:pt idx="120">
                  <c:v>п. Давша</c:v>
                </c:pt>
                <c:pt idx="121">
                  <c:v>д. Куяда</c:v>
                </c:pt>
                <c:pt idx="122">
                  <c:v>д. Зама</c:v>
                </c:pt>
                <c:pt idx="123">
                  <c:v>п. Буровщина</c:v>
                </c:pt>
                <c:pt idx="124">
                  <c:v>п. Ивановка</c:v>
                </c:pt>
                <c:pt idx="125">
                  <c:v>п. Половинная</c:v>
                </c:pt>
                <c:pt idx="126">
                  <c:v>п. Шумиха</c:v>
                </c:pt>
                <c:pt idx="127">
                  <c:v>с. Катунь</c:v>
                </c:pt>
                <c:pt idx="128">
                  <c:v>п. Прибой</c:v>
                </c:pt>
                <c:pt idx="129">
                  <c:v>п. Ангасольская</c:v>
                </c:pt>
                <c:pt idx="130">
                  <c:v>п. Муравей</c:v>
                </c:pt>
                <c:pt idx="131">
                  <c:v>п. Бабха</c:v>
                </c:pt>
                <c:pt idx="132">
                  <c:v>п. Пономаревка</c:v>
                </c:pt>
                <c:pt idx="133">
                  <c:v>п. Баклань</c:v>
                </c:pt>
                <c:pt idx="134">
                  <c:v>п. Паньковка 2-я</c:v>
                </c:pt>
                <c:pt idx="135">
                  <c:v>д. Мухор-Булык</c:v>
                </c:pt>
                <c:pt idx="136">
                  <c:v>п. Черемшанка</c:v>
                </c:pt>
                <c:pt idx="137">
                  <c:v>п. Узуры</c:v>
                </c:pt>
                <c:pt idx="138">
                  <c:v>п. Широкая</c:v>
                </c:pt>
                <c:pt idx="139">
                  <c:v>п. Орехово</c:v>
                </c:pt>
                <c:pt idx="140">
                  <c:v>заимка Усык</c:v>
                </c:pt>
                <c:pt idx="141">
                  <c:v>заимка Борсой</c:v>
                </c:pt>
                <c:pt idx="142">
                  <c:v>заимка Улан-Нур</c:v>
                </c:pt>
                <c:pt idx="143">
                  <c:v>заимка Ялга-Узур</c:v>
                </c:pt>
                <c:pt idx="144">
                  <c:v>п. Пыловка</c:v>
                </c:pt>
                <c:pt idx="145">
                  <c:v>п. Шаражалгай</c:v>
                </c:pt>
                <c:pt idx="146">
                  <c:v>п. Монахово</c:v>
                </c:pt>
                <c:pt idx="147">
                  <c:v>п. Чивыркуй</c:v>
                </c:pt>
              </c:strCache>
            </c:strRef>
          </c:cat>
          <c:val>
            <c:numRef>
              <c:f>Лист1!$B$2:$B$149</c:f>
              <c:numCache>
                <c:formatCode>General</c:formatCode>
                <c:ptCount val="148"/>
                <c:pt idx="0">
                  <c:v>2776</c:v>
                </c:pt>
                <c:pt idx="1">
                  <c:v>2331</c:v>
                </c:pt>
                <c:pt idx="2">
                  <c:v>2097</c:v>
                </c:pt>
                <c:pt idx="3">
                  <c:v>1258</c:v>
                </c:pt>
                <c:pt idx="4">
                  <c:v>1144</c:v>
                </c:pt>
                <c:pt idx="5">
                  <c:v>1127</c:v>
                </c:pt>
                <c:pt idx="6">
                  <c:v>1080</c:v>
                </c:pt>
                <c:pt idx="7">
                  <c:v>1025</c:v>
                </c:pt>
                <c:pt idx="8">
                  <c:v>942</c:v>
                </c:pt>
                <c:pt idx="9">
                  <c:v>852</c:v>
                </c:pt>
                <c:pt idx="10">
                  <c:v>712</c:v>
                </c:pt>
                <c:pt idx="11">
                  <c:v>691</c:v>
                </c:pt>
                <c:pt idx="12">
                  <c:v>685</c:v>
                </c:pt>
                <c:pt idx="13">
                  <c:v>681</c:v>
                </c:pt>
                <c:pt idx="14">
                  <c:v>660</c:v>
                </c:pt>
                <c:pt idx="15">
                  <c:v>648</c:v>
                </c:pt>
                <c:pt idx="16">
                  <c:v>632</c:v>
                </c:pt>
                <c:pt idx="17">
                  <c:v>595</c:v>
                </c:pt>
                <c:pt idx="18">
                  <c:v>588</c:v>
                </c:pt>
                <c:pt idx="19">
                  <c:v>449</c:v>
                </c:pt>
                <c:pt idx="20">
                  <c:v>420</c:v>
                </c:pt>
                <c:pt idx="21">
                  <c:v>411</c:v>
                </c:pt>
                <c:pt idx="22">
                  <c:v>410</c:v>
                </c:pt>
                <c:pt idx="23">
                  <c:v>391</c:v>
                </c:pt>
                <c:pt idx="24">
                  <c:v>378</c:v>
                </c:pt>
                <c:pt idx="25">
                  <c:v>353</c:v>
                </c:pt>
                <c:pt idx="26">
                  <c:v>343</c:v>
                </c:pt>
                <c:pt idx="27">
                  <c:v>342</c:v>
                </c:pt>
                <c:pt idx="28">
                  <c:v>314</c:v>
                </c:pt>
                <c:pt idx="29">
                  <c:v>301</c:v>
                </c:pt>
                <c:pt idx="30">
                  <c:v>300</c:v>
                </c:pt>
                <c:pt idx="31">
                  <c:v>297</c:v>
                </c:pt>
                <c:pt idx="32">
                  <c:v>288</c:v>
                </c:pt>
                <c:pt idx="33">
                  <c:v>277</c:v>
                </c:pt>
                <c:pt idx="34">
                  <c:v>272</c:v>
                </c:pt>
                <c:pt idx="35">
                  <c:v>262</c:v>
                </c:pt>
                <c:pt idx="36">
                  <c:v>257</c:v>
                </c:pt>
                <c:pt idx="37">
                  <c:v>256</c:v>
                </c:pt>
                <c:pt idx="38">
                  <c:v>253</c:v>
                </c:pt>
                <c:pt idx="39">
                  <c:v>249</c:v>
                </c:pt>
                <c:pt idx="40">
                  <c:v>239</c:v>
                </c:pt>
                <c:pt idx="41">
                  <c:v>227</c:v>
                </c:pt>
                <c:pt idx="42">
                  <c:v>220</c:v>
                </c:pt>
                <c:pt idx="43">
                  <c:v>217</c:v>
                </c:pt>
                <c:pt idx="44">
                  <c:v>214</c:v>
                </c:pt>
                <c:pt idx="45">
                  <c:v>207</c:v>
                </c:pt>
                <c:pt idx="46">
                  <c:v>206</c:v>
                </c:pt>
                <c:pt idx="47">
                  <c:v>206</c:v>
                </c:pt>
                <c:pt idx="48">
                  <c:v>195</c:v>
                </c:pt>
                <c:pt idx="49">
                  <c:v>185</c:v>
                </c:pt>
                <c:pt idx="50">
                  <c:v>184</c:v>
                </c:pt>
                <c:pt idx="51">
                  <c:v>183</c:v>
                </c:pt>
                <c:pt idx="52">
                  <c:v>178</c:v>
                </c:pt>
                <c:pt idx="53">
                  <c:v>172</c:v>
                </c:pt>
                <c:pt idx="54">
                  <c:v>171</c:v>
                </c:pt>
                <c:pt idx="55">
                  <c:v>160</c:v>
                </c:pt>
                <c:pt idx="56">
                  <c:v>159</c:v>
                </c:pt>
                <c:pt idx="57">
                  <c:v>155</c:v>
                </c:pt>
                <c:pt idx="58">
                  <c:v>153</c:v>
                </c:pt>
                <c:pt idx="59">
                  <c:v>153</c:v>
                </c:pt>
                <c:pt idx="60">
                  <c:v>150</c:v>
                </c:pt>
                <c:pt idx="61">
                  <c:v>146</c:v>
                </c:pt>
                <c:pt idx="62">
                  <c:v>135</c:v>
                </c:pt>
                <c:pt idx="63">
                  <c:v>134</c:v>
                </c:pt>
                <c:pt idx="64">
                  <c:v>130</c:v>
                </c:pt>
                <c:pt idx="65">
                  <c:v>121</c:v>
                </c:pt>
                <c:pt idx="66">
                  <c:v>121</c:v>
                </c:pt>
                <c:pt idx="67">
                  <c:v>120</c:v>
                </c:pt>
                <c:pt idx="68">
                  <c:v>115</c:v>
                </c:pt>
                <c:pt idx="69">
                  <c:v>115</c:v>
                </c:pt>
                <c:pt idx="70">
                  <c:v>106</c:v>
                </c:pt>
                <c:pt idx="71">
                  <c:v>104</c:v>
                </c:pt>
                <c:pt idx="72">
                  <c:v>103</c:v>
                </c:pt>
                <c:pt idx="73">
                  <c:v>103</c:v>
                </c:pt>
                <c:pt idx="74">
                  <c:v>101</c:v>
                </c:pt>
                <c:pt idx="75">
                  <c:v>97</c:v>
                </c:pt>
                <c:pt idx="76">
                  <c:v>96</c:v>
                </c:pt>
                <c:pt idx="77">
                  <c:v>90</c:v>
                </c:pt>
                <c:pt idx="78">
                  <c:v>88</c:v>
                </c:pt>
                <c:pt idx="79">
                  <c:v>88</c:v>
                </c:pt>
                <c:pt idx="80">
                  <c:v>84</c:v>
                </c:pt>
                <c:pt idx="81">
                  <c:v>83</c:v>
                </c:pt>
                <c:pt idx="82">
                  <c:v>78</c:v>
                </c:pt>
                <c:pt idx="83">
                  <c:v>77</c:v>
                </c:pt>
                <c:pt idx="84">
                  <c:v>75</c:v>
                </c:pt>
                <c:pt idx="85">
                  <c:v>72</c:v>
                </c:pt>
                <c:pt idx="86">
                  <c:v>69</c:v>
                </c:pt>
                <c:pt idx="87">
                  <c:v>66</c:v>
                </c:pt>
                <c:pt idx="88">
                  <c:v>66</c:v>
                </c:pt>
                <c:pt idx="89">
                  <c:v>64</c:v>
                </c:pt>
                <c:pt idx="90">
                  <c:v>64</c:v>
                </c:pt>
                <c:pt idx="91">
                  <c:v>63</c:v>
                </c:pt>
                <c:pt idx="92">
                  <c:v>62</c:v>
                </c:pt>
                <c:pt idx="93">
                  <c:v>60</c:v>
                </c:pt>
                <c:pt idx="94">
                  <c:v>56</c:v>
                </c:pt>
                <c:pt idx="95">
                  <c:v>54</c:v>
                </c:pt>
                <c:pt idx="96">
                  <c:v>53</c:v>
                </c:pt>
                <c:pt idx="97">
                  <c:v>52</c:v>
                </c:pt>
                <c:pt idx="98">
                  <c:v>51</c:v>
                </c:pt>
                <c:pt idx="99">
                  <c:v>50</c:v>
                </c:pt>
                <c:pt idx="100">
                  <c:v>50</c:v>
                </c:pt>
                <c:pt idx="101">
                  <c:v>47</c:v>
                </c:pt>
                <c:pt idx="102">
                  <c:v>46</c:v>
                </c:pt>
                <c:pt idx="103">
                  <c:v>46</c:v>
                </c:pt>
                <c:pt idx="104">
                  <c:v>44</c:v>
                </c:pt>
                <c:pt idx="105">
                  <c:v>42</c:v>
                </c:pt>
                <c:pt idx="106">
                  <c:v>40</c:v>
                </c:pt>
                <c:pt idx="107">
                  <c:v>38</c:v>
                </c:pt>
                <c:pt idx="108">
                  <c:v>38</c:v>
                </c:pt>
                <c:pt idx="109">
                  <c:v>36</c:v>
                </c:pt>
                <c:pt idx="110">
                  <c:v>34</c:v>
                </c:pt>
                <c:pt idx="111">
                  <c:v>34</c:v>
                </c:pt>
                <c:pt idx="112">
                  <c:v>34</c:v>
                </c:pt>
                <c:pt idx="113">
                  <c:v>31</c:v>
                </c:pt>
                <c:pt idx="114">
                  <c:v>30</c:v>
                </c:pt>
                <c:pt idx="115">
                  <c:v>28</c:v>
                </c:pt>
                <c:pt idx="116">
                  <c:v>27</c:v>
                </c:pt>
                <c:pt idx="117">
                  <c:v>26</c:v>
                </c:pt>
                <c:pt idx="118">
                  <c:v>26</c:v>
                </c:pt>
                <c:pt idx="119">
                  <c:v>24</c:v>
                </c:pt>
                <c:pt idx="120">
                  <c:v>23</c:v>
                </c:pt>
                <c:pt idx="121">
                  <c:v>20</c:v>
                </c:pt>
                <c:pt idx="122">
                  <c:v>20</c:v>
                </c:pt>
                <c:pt idx="123">
                  <c:v>19</c:v>
                </c:pt>
                <c:pt idx="124">
                  <c:v>18</c:v>
                </c:pt>
                <c:pt idx="125">
                  <c:v>12</c:v>
                </c:pt>
                <c:pt idx="126">
                  <c:v>10</c:v>
                </c:pt>
                <c:pt idx="127">
                  <c:v>10</c:v>
                </c:pt>
                <c:pt idx="128">
                  <c:v>10</c:v>
                </c:pt>
                <c:pt idx="129">
                  <c:v>9</c:v>
                </c:pt>
                <c:pt idx="130">
                  <c:v>9</c:v>
                </c:pt>
                <c:pt idx="131">
                  <c:v>8</c:v>
                </c:pt>
                <c:pt idx="132">
                  <c:v>6</c:v>
                </c:pt>
                <c:pt idx="133">
                  <c:v>5</c:v>
                </c:pt>
                <c:pt idx="134">
                  <c:v>5</c:v>
                </c:pt>
                <c:pt idx="135">
                  <c:v>4</c:v>
                </c:pt>
                <c:pt idx="136">
                  <c:v>3</c:v>
                </c:pt>
                <c:pt idx="137">
                  <c:v>3</c:v>
                </c:pt>
                <c:pt idx="138">
                  <c:v>3</c:v>
                </c:pt>
                <c:pt idx="139">
                  <c:v>3</c:v>
                </c:pt>
                <c:pt idx="140">
                  <c:v>2</c:v>
                </c:pt>
                <c:pt idx="141">
                  <c:v>2</c:v>
                </c:pt>
                <c:pt idx="142">
                  <c:v>2</c:v>
                </c:pt>
                <c:pt idx="143">
                  <c:v>1</c:v>
                </c:pt>
                <c:pt idx="144">
                  <c:v>1</c:v>
                </c:pt>
                <c:pt idx="145">
                  <c:v>1</c:v>
                </c:pt>
                <c:pt idx="146">
                  <c:v>1</c:v>
                </c:pt>
                <c:pt idx="147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8CB-4731-BAEE-5CE0483F301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05695032"/>
        <c:axId val="405695424"/>
      </c:barChart>
      <c:catAx>
        <c:axId val="4056950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405695424"/>
        <c:crosses val="autoZero"/>
        <c:auto val="1"/>
        <c:lblAlgn val="ctr"/>
        <c:lblOffset val="100"/>
        <c:noMultiLvlLbl val="0"/>
      </c:catAx>
      <c:valAx>
        <c:axId val="4056954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4056950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3870064893705403"/>
          <c:y val="6.0185185185185182E-2"/>
          <c:w val="0.86129935106294597"/>
          <c:h val="0.58830574716008643"/>
        </c:manualLayout>
      </c:layout>
      <c:lineChart>
        <c:grouping val="standard"/>
        <c:varyColors val="0"/>
        <c:ser>
          <c:idx val="0"/>
          <c:order val="0"/>
          <c:tx>
            <c:strRef>
              <c:f>топливо!$A$34</c:f>
              <c:strCache>
                <c:ptCount val="1"/>
                <c:pt idx="0">
                  <c:v>Забайкальский край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топливо!$B$33:$M$33</c:f>
              <c:strCache>
                <c:ptCount val="12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</c:strCache>
            </c:strRef>
          </c:cat>
          <c:val>
            <c:numRef>
              <c:f>топливо!$B$34:$M$34</c:f>
              <c:numCache>
                <c:formatCode>General</c:formatCode>
                <c:ptCount val="12"/>
                <c:pt idx="0">
                  <c:v>116</c:v>
                </c:pt>
                <c:pt idx="1">
                  <c:v>119</c:v>
                </c:pt>
                <c:pt idx="2" formatCode="#,##0.####">
                  <c:v>112.2</c:v>
                </c:pt>
                <c:pt idx="3" formatCode="#,##0">
                  <c:v>114</c:v>
                </c:pt>
                <c:pt idx="4" formatCode="#,##0.####">
                  <c:v>111.5</c:v>
                </c:pt>
                <c:pt idx="5" formatCode="#,##0.####">
                  <c:v>111.3</c:v>
                </c:pt>
                <c:pt idx="6" formatCode="#,##0.####">
                  <c:v>114.9</c:v>
                </c:pt>
                <c:pt idx="7" formatCode="#,##0.####">
                  <c:v>115.6</c:v>
                </c:pt>
                <c:pt idx="8" formatCode="#,##0.####">
                  <c:v>125.2</c:v>
                </c:pt>
                <c:pt idx="9" formatCode="#,##0.####">
                  <c:v>25.222999999999999</c:v>
                </c:pt>
                <c:pt idx="10" formatCode="#,##0.####">
                  <c:v>24.632100000000001</c:v>
                </c:pt>
                <c:pt idx="11" formatCode="#,##0.####">
                  <c:v>25.1783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FEDE-4318-82AA-25263847CB92}"/>
            </c:ext>
          </c:extLst>
        </c:ser>
        <c:ser>
          <c:idx val="1"/>
          <c:order val="1"/>
          <c:tx>
            <c:strRef>
              <c:f>топливо!$A$35</c:f>
              <c:strCache>
                <c:ptCount val="1"/>
                <c:pt idx="0">
                  <c:v>Иркутская область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топливо!$B$33:$M$33</c:f>
              <c:strCache>
                <c:ptCount val="12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</c:strCache>
            </c:strRef>
          </c:cat>
          <c:val>
            <c:numRef>
              <c:f>топливо!$B$35:$M$35</c:f>
              <c:numCache>
                <c:formatCode>General</c:formatCode>
                <c:ptCount val="12"/>
                <c:pt idx="0">
                  <c:v>265.8</c:v>
                </c:pt>
                <c:pt idx="1">
                  <c:v>281</c:v>
                </c:pt>
                <c:pt idx="2" formatCode="#,##0.####">
                  <c:v>260.2</c:v>
                </c:pt>
                <c:pt idx="3" formatCode="#,##0.####">
                  <c:v>286.89999999999998</c:v>
                </c:pt>
                <c:pt idx="4" formatCode="#,##0.####">
                  <c:v>187.2</c:v>
                </c:pt>
                <c:pt idx="5" formatCode="#,##0.####">
                  <c:v>185.9</c:v>
                </c:pt>
                <c:pt idx="6" formatCode="#,##0.####">
                  <c:v>202.1</c:v>
                </c:pt>
                <c:pt idx="7" formatCode="#,##0.####">
                  <c:v>173.9</c:v>
                </c:pt>
                <c:pt idx="8" formatCode="#,##0.####">
                  <c:v>252.3</c:v>
                </c:pt>
                <c:pt idx="9" formatCode="#,##0.####">
                  <c:v>69.701899999999995</c:v>
                </c:pt>
                <c:pt idx="10" formatCode="#,##0.####">
                  <c:v>66.7654</c:v>
                </c:pt>
                <c:pt idx="11" formatCode="#,##0.####">
                  <c:v>63.2821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FEDE-4318-82AA-25263847CB92}"/>
            </c:ext>
          </c:extLst>
        </c:ser>
        <c:ser>
          <c:idx val="2"/>
          <c:order val="2"/>
          <c:tx>
            <c:strRef>
              <c:f>топливо!$A$36</c:f>
              <c:strCache>
                <c:ptCount val="1"/>
                <c:pt idx="0">
                  <c:v>Республика Бурятия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strRef>
              <c:f>топливо!$B$33:$M$33</c:f>
              <c:strCache>
                <c:ptCount val="12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</c:strCache>
            </c:strRef>
          </c:cat>
          <c:val>
            <c:numRef>
              <c:f>топливо!$B$36:$M$36</c:f>
              <c:numCache>
                <c:formatCode>General</c:formatCode>
                <c:ptCount val="12"/>
                <c:pt idx="0">
                  <c:v>81.599999999999994</c:v>
                </c:pt>
                <c:pt idx="1">
                  <c:v>90</c:v>
                </c:pt>
                <c:pt idx="2" formatCode="#,##0">
                  <c:v>88</c:v>
                </c:pt>
                <c:pt idx="3" formatCode="#,##0.####">
                  <c:v>98.7</c:v>
                </c:pt>
                <c:pt idx="4" formatCode="#,##0.####">
                  <c:v>106.6</c:v>
                </c:pt>
                <c:pt idx="5" formatCode="#,##0.####">
                  <c:v>111.5</c:v>
                </c:pt>
                <c:pt idx="6" formatCode="#,##0.####">
                  <c:v>114.4</c:v>
                </c:pt>
                <c:pt idx="7" formatCode="#,##0.####">
                  <c:v>117.1</c:v>
                </c:pt>
                <c:pt idx="8" formatCode="#,##0.####">
                  <c:v>120.7</c:v>
                </c:pt>
                <c:pt idx="9" formatCode="#,##0.####">
                  <c:v>39.880299999999998</c:v>
                </c:pt>
                <c:pt idx="10" formatCode="#,##0.####">
                  <c:v>39.354100000000003</c:v>
                </c:pt>
                <c:pt idx="11" formatCode="#,##0.####">
                  <c:v>38.651299999999999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2-FEDE-4318-82AA-25263847CB9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28642584"/>
        <c:axId val="228638976"/>
      </c:lineChart>
      <c:catAx>
        <c:axId val="2286425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28638976"/>
        <c:crosses val="autoZero"/>
        <c:auto val="1"/>
        <c:lblAlgn val="ctr"/>
        <c:lblOffset val="100"/>
        <c:noMultiLvlLbl val="0"/>
      </c:catAx>
      <c:valAx>
        <c:axId val="2286389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ru-RU"/>
                  <a:t>тыс.тонн/год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286425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rgbClr val="FFFFFF">
        <a:lumMod val="95000"/>
      </a:srgbClr>
    </a:solidFill>
    <a:ln>
      <a:noFill/>
    </a:ln>
    <a:effectLst/>
  </c:spPr>
  <c:txPr>
    <a:bodyPr/>
    <a:lstStyle/>
    <a:p>
      <a:pPr>
        <a:defRPr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modernComment_147_ADA113A9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EDE5A996-2E81-4F63-9BBC-869405AD783B}" authorId="{FE63FE4D-73C7-6E49-97CD-010D5501C769}" status="resolved" created="2024-05-05T16:25:25.378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2913014697" sldId="327"/>
      <ac:graphicFrameMk id="7" creationId="{089D7CDE-9881-CF2B-76CA-CA5D3155CACF}"/>
    </ac:deMkLst>
    <p188:txBody>
      <a:bodyPr/>
      <a:lstStyle/>
      <a:p>
        <a:r>
          <a:rPr lang="ru-RU"/>
          <a:t>Оставить только проценты прироста воздействия от туристов</a:t>
        </a:r>
      </a:p>
    </p188:txBody>
  </p188:cm>
</p188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2A40C97-C5C7-4B4E-84E7-6C5CDE03770D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332981D2-54A4-448F-9726-6FF5FF5B2E08}">
      <dgm:prSet phldrT="[Текст]"/>
      <dgm:spPr>
        <a:solidFill>
          <a:srgbClr val="006666"/>
        </a:solidFill>
      </dgm:spPr>
      <dgm:t>
        <a:bodyPr/>
        <a:lstStyle/>
        <a:p>
          <a:r>
            <a:rPr lang="ru-RU" dirty="0"/>
            <a:t>1</a:t>
          </a:r>
        </a:p>
      </dgm:t>
    </dgm:pt>
    <dgm:pt modelId="{84FEBCCF-4F3D-4FE6-B988-75CE6536BC62}" type="parTrans" cxnId="{19BA00D1-5BD9-44B7-AA90-4834B89884C0}">
      <dgm:prSet/>
      <dgm:spPr/>
      <dgm:t>
        <a:bodyPr/>
        <a:lstStyle/>
        <a:p>
          <a:endParaRPr lang="ru-RU"/>
        </a:p>
      </dgm:t>
    </dgm:pt>
    <dgm:pt modelId="{3C2DFC12-9149-4D6B-B070-7F376A76D0CA}" type="sibTrans" cxnId="{19BA00D1-5BD9-44B7-AA90-4834B89884C0}">
      <dgm:prSet/>
      <dgm:spPr/>
      <dgm:t>
        <a:bodyPr/>
        <a:lstStyle/>
        <a:p>
          <a:endParaRPr lang="ru-RU"/>
        </a:p>
      </dgm:t>
    </dgm:pt>
    <dgm:pt modelId="{C9896590-93F8-46BC-894B-AF3DCBE3F05B}">
      <dgm:prSet phldrT="[Текст]"/>
      <dgm:spPr>
        <a:solidFill>
          <a:srgbClr val="006666"/>
        </a:solidFill>
      </dgm:spPr>
      <dgm:t>
        <a:bodyPr/>
        <a:lstStyle/>
        <a:p>
          <a:r>
            <a:rPr lang="ru-RU" dirty="0"/>
            <a:t>2</a:t>
          </a:r>
        </a:p>
      </dgm:t>
    </dgm:pt>
    <dgm:pt modelId="{4BFDD458-D1DB-4D92-B9D4-3E51C3031291}" type="parTrans" cxnId="{E2D2ADCA-5B79-448A-9C2F-BE8540350085}">
      <dgm:prSet/>
      <dgm:spPr/>
      <dgm:t>
        <a:bodyPr/>
        <a:lstStyle/>
        <a:p>
          <a:endParaRPr lang="ru-RU"/>
        </a:p>
      </dgm:t>
    </dgm:pt>
    <dgm:pt modelId="{E37E46E7-C859-471C-A74D-3010339EE50D}" type="sibTrans" cxnId="{E2D2ADCA-5B79-448A-9C2F-BE8540350085}">
      <dgm:prSet/>
      <dgm:spPr/>
      <dgm:t>
        <a:bodyPr/>
        <a:lstStyle/>
        <a:p>
          <a:endParaRPr lang="ru-RU"/>
        </a:p>
      </dgm:t>
    </dgm:pt>
    <dgm:pt modelId="{23C27210-9D48-49EE-B56E-5A1758F83E16}">
      <dgm:prSet phldrT="[Текст]"/>
      <dgm:spPr>
        <a:solidFill>
          <a:srgbClr val="006666"/>
        </a:solidFill>
      </dgm:spPr>
      <dgm:t>
        <a:bodyPr/>
        <a:lstStyle/>
        <a:p>
          <a:r>
            <a:rPr lang="ru-RU" dirty="0"/>
            <a:t>3</a:t>
          </a:r>
        </a:p>
      </dgm:t>
    </dgm:pt>
    <dgm:pt modelId="{07544F90-3C54-484A-A338-16F14BA57C0F}" type="parTrans" cxnId="{25D30978-2023-4974-998E-E954DBA5A6EB}">
      <dgm:prSet/>
      <dgm:spPr/>
      <dgm:t>
        <a:bodyPr/>
        <a:lstStyle/>
        <a:p>
          <a:endParaRPr lang="ru-RU"/>
        </a:p>
      </dgm:t>
    </dgm:pt>
    <dgm:pt modelId="{BF5608E3-C509-4927-B777-BB0393F63C5D}" type="sibTrans" cxnId="{25D30978-2023-4974-998E-E954DBA5A6EB}">
      <dgm:prSet/>
      <dgm:spPr/>
      <dgm:t>
        <a:bodyPr/>
        <a:lstStyle/>
        <a:p>
          <a:endParaRPr lang="ru-RU"/>
        </a:p>
      </dgm:t>
    </dgm:pt>
    <dgm:pt modelId="{9F803668-6E71-4209-A7C7-7283A2F20C84}">
      <dgm:prSet phldrT="[Текст]"/>
      <dgm:spPr>
        <a:solidFill>
          <a:srgbClr val="006666"/>
        </a:solidFill>
      </dgm:spPr>
      <dgm:t>
        <a:bodyPr/>
        <a:lstStyle/>
        <a:p>
          <a:r>
            <a:rPr lang="ru-RU" dirty="0"/>
            <a:t>5</a:t>
          </a:r>
        </a:p>
      </dgm:t>
    </dgm:pt>
    <dgm:pt modelId="{EFDDF212-B14F-461F-9504-F42598D982DF}" type="parTrans" cxnId="{C496B3CF-AD0F-40EE-8343-E86BBCA32A23}">
      <dgm:prSet/>
      <dgm:spPr/>
      <dgm:t>
        <a:bodyPr/>
        <a:lstStyle/>
        <a:p>
          <a:endParaRPr lang="ru-RU"/>
        </a:p>
      </dgm:t>
    </dgm:pt>
    <dgm:pt modelId="{E3D862C7-7354-4B6C-A77D-B1B9EA724445}" type="sibTrans" cxnId="{C496B3CF-AD0F-40EE-8343-E86BBCA32A23}">
      <dgm:prSet/>
      <dgm:spPr/>
      <dgm:t>
        <a:bodyPr/>
        <a:lstStyle/>
        <a:p>
          <a:endParaRPr lang="ru-RU"/>
        </a:p>
      </dgm:t>
    </dgm:pt>
    <dgm:pt modelId="{8B7EDDAA-3331-4308-B466-A5B69941B564}">
      <dgm:prSet phldrT="[Текст]"/>
      <dgm:spPr>
        <a:solidFill>
          <a:srgbClr val="006666"/>
        </a:solidFill>
      </dgm:spPr>
      <dgm:t>
        <a:bodyPr/>
        <a:lstStyle/>
        <a:p>
          <a:r>
            <a:rPr lang="ru-RU" dirty="0"/>
            <a:t>4</a:t>
          </a:r>
        </a:p>
      </dgm:t>
    </dgm:pt>
    <dgm:pt modelId="{433B254E-9B20-47F7-A785-3C8B0984E25E}" type="parTrans" cxnId="{814EE143-FC5B-4120-BE09-E5C376FC8F91}">
      <dgm:prSet/>
      <dgm:spPr/>
      <dgm:t>
        <a:bodyPr/>
        <a:lstStyle/>
        <a:p>
          <a:endParaRPr lang="ru-RU"/>
        </a:p>
      </dgm:t>
    </dgm:pt>
    <dgm:pt modelId="{03D54A8C-AF2D-4019-ABCF-657781B42C4D}" type="sibTrans" cxnId="{814EE143-FC5B-4120-BE09-E5C376FC8F91}">
      <dgm:prSet/>
      <dgm:spPr/>
      <dgm:t>
        <a:bodyPr/>
        <a:lstStyle/>
        <a:p>
          <a:endParaRPr lang="ru-RU"/>
        </a:p>
      </dgm:t>
    </dgm:pt>
    <dgm:pt modelId="{E600ABD0-9A20-407B-9F58-418A7AF38927}" type="pres">
      <dgm:prSet presAssocID="{12A40C97-C5C7-4B4E-84E7-6C5CDE03770D}" presName="Name0" presStyleCnt="0">
        <dgm:presLayoutVars>
          <dgm:dir/>
          <dgm:resizeHandles val="exact"/>
        </dgm:presLayoutVars>
      </dgm:prSet>
      <dgm:spPr/>
    </dgm:pt>
    <dgm:pt modelId="{3003577F-5AC1-493E-B37D-29407AF7B371}" type="pres">
      <dgm:prSet presAssocID="{332981D2-54A4-448F-9726-6FF5FF5B2E08}" presName="parTxOnly" presStyleLbl="node1" presStyleIdx="0" presStyleCnt="5">
        <dgm:presLayoutVars>
          <dgm:bulletEnabled val="1"/>
        </dgm:presLayoutVars>
      </dgm:prSet>
      <dgm:spPr/>
    </dgm:pt>
    <dgm:pt modelId="{49FB84A5-46B6-47AD-AB7A-F1732AB3AF8A}" type="pres">
      <dgm:prSet presAssocID="{3C2DFC12-9149-4D6B-B070-7F376A76D0CA}" presName="parSpace" presStyleCnt="0"/>
      <dgm:spPr/>
    </dgm:pt>
    <dgm:pt modelId="{63411C44-DF2A-4894-A0AD-24258DF83C38}" type="pres">
      <dgm:prSet presAssocID="{C9896590-93F8-46BC-894B-AF3DCBE3F05B}" presName="parTxOnly" presStyleLbl="node1" presStyleIdx="1" presStyleCnt="5">
        <dgm:presLayoutVars>
          <dgm:bulletEnabled val="1"/>
        </dgm:presLayoutVars>
      </dgm:prSet>
      <dgm:spPr/>
    </dgm:pt>
    <dgm:pt modelId="{68948C15-FFDC-47C8-8FAC-B1EF938C8F31}" type="pres">
      <dgm:prSet presAssocID="{E37E46E7-C859-471C-A74D-3010339EE50D}" presName="parSpace" presStyleCnt="0"/>
      <dgm:spPr/>
    </dgm:pt>
    <dgm:pt modelId="{0314853F-9D67-4D09-8456-32157B99F2DA}" type="pres">
      <dgm:prSet presAssocID="{23C27210-9D48-49EE-B56E-5A1758F83E16}" presName="parTxOnly" presStyleLbl="node1" presStyleIdx="2" presStyleCnt="5">
        <dgm:presLayoutVars>
          <dgm:bulletEnabled val="1"/>
        </dgm:presLayoutVars>
      </dgm:prSet>
      <dgm:spPr/>
    </dgm:pt>
    <dgm:pt modelId="{8928CCFB-3B3F-444E-82A0-A0E84EBA17CE}" type="pres">
      <dgm:prSet presAssocID="{BF5608E3-C509-4927-B777-BB0393F63C5D}" presName="parSpace" presStyleCnt="0"/>
      <dgm:spPr/>
    </dgm:pt>
    <dgm:pt modelId="{DC82CD14-AA0B-4E60-90B9-BD08F4BFBBAF}" type="pres">
      <dgm:prSet presAssocID="{8B7EDDAA-3331-4308-B466-A5B69941B564}" presName="parTxOnly" presStyleLbl="node1" presStyleIdx="3" presStyleCnt="5">
        <dgm:presLayoutVars>
          <dgm:bulletEnabled val="1"/>
        </dgm:presLayoutVars>
      </dgm:prSet>
      <dgm:spPr/>
    </dgm:pt>
    <dgm:pt modelId="{63BC11A4-C93C-4A72-AEA9-39323D3CB2D0}" type="pres">
      <dgm:prSet presAssocID="{03D54A8C-AF2D-4019-ABCF-657781B42C4D}" presName="parSpace" presStyleCnt="0"/>
      <dgm:spPr/>
    </dgm:pt>
    <dgm:pt modelId="{7E34E060-39C8-4510-B8BB-04A411D83D3F}" type="pres">
      <dgm:prSet presAssocID="{9F803668-6E71-4209-A7C7-7283A2F20C84}" presName="parTxOnly" presStyleLbl="node1" presStyleIdx="4" presStyleCnt="5">
        <dgm:presLayoutVars>
          <dgm:bulletEnabled val="1"/>
        </dgm:presLayoutVars>
      </dgm:prSet>
      <dgm:spPr/>
    </dgm:pt>
  </dgm:ptLst>
  <dgm:cxnLst>
    <dgm:cxn modelId="{3840D029-4612-40ED-AF3E-719717C22CA9}" type="presOf" srcId="{332981D2-54A4-448F-9726-6FF5FF5B2E08}" destId="{3003577F-5AC1-493E-B37D-29407AF7B371}" srcOrd="0" destOrd="0" presId="urn:microsoft.com/office/officeart/2005/8/layout/hChevron3"/>
    <dgm:cxn modelId="{D2798A2C-24A7-45B2-B511-56E1F04A811A}" type="presOf" srcId="{C9896590-93F8-46BC-894B-AF3DCBE3F05B}" destId="{63411C44-DF2A-4894-A0AD-24258DF83C38}" srcOrd="0" destOrd="0" presId="urn:microsoft.com/office/officeart/2005/8/layout/hChevron3"/>
    <dgm:cxn modelId="{814EE143-FC5B-4120-BE09-E5C376FC8F91}" srcId="{12A40C97-C5C7-4B4E-84E7-6C5CDE03770D}" destId="{8B7EDDAA-3331-4308-B466-A5B69941B564}" srcOrd="3" destOrd="0" parTransId="{433B254E-9B20-47F7-A785-3C8B0984E25E}" sibTransId="{03D54A8C-AF2D-4019-ABCF-657781B42C4D}"/>
    <dgm:cxn modelId="{717E0365-AEC1-444E-B466-57A7E6B0BD63}" type="presOf" srcId="{9F803668-6E71-4209-A7C7-7283A2F20C84}" destId="{7E34E060-39C8-4510-B8BB-04A411D83D3F}" srcOrd="0" destOrd="0" presId="urn:microsoft.com/office/officeart/2005/8/layout/hChevron3"/>
    <dgm:cxn modelId="{B1DB7C71-8133-4AE1-9BA8-CB7AA619ED00}" type="presOf" srcId="{23C27210-9D48-49EE-B56E-5A1758F83E16}" destId="{0314853F-9D67-4D09-8456-32157B99F2DA}" srcOrd="0" destOrd="0" presId="urn:microsoft.com/office/officeart/2005/8/layout/hChevron3"/>
    <dgm:cxn modelId="{6B096A57-682E-45F9-86DF-BF8CEC280208}" type="presOf" srcId="{12A40C97-C5C7-4B4E-84E7-6C5CDE03770D}" destId="{E600ABD0-9A20-407B-9F58-418A7AF38927}" srcOrd="0" destOrd="0" presId="urn:microsoft.com/office/officeart/2005/8/layout/hChevron3"/>
    <dgm:cxn modelId="{25D30978-2023-4974-998E-E954DBA5A6EB}" srcId="{12A40C97-C5C7-4B4E-84E7-6C5CDE03770D}" destId="{23C27210-9D48-49EE-B56E-5A1758F83E16}" srcOrd="2" destOrd="0" parTransId="{07544F90-3C54-484A-A338-16F14BA57C0F}" sibTransId="{BF5608E3-C509-4927-B777-BB0393F63C5D}"/>
    <dgm:cxn modelId="{E2D2ADCA-5B79-448A-9C2F-BE8540350085}" srcId="{12A40C97-C5C7-4B4E-84E7-6C5CDE03770D}" destId="{C9896590-93F8-46BC-894B-AF3DCBE3F05B}" srcOrd="1" destOrd="0" parTransId="{4BFDD458-D1DB-4D92-B9D4-3E51C3031291}" sibTransId="{E37E46E7-C859-471C-A74D-3010339EE50D}"/>
    <dgm:cxn modelId="{C496B3CF-AD0F-40EE-8343-E86BBCA32A23}" srcId="{12A40C97-C5C7-4B4E-84E7-6C5CDE03770D}" destId="{9F803668-6E71-4209-A7C7-7283A2F20C84}" srcOrd="4" destOrd="0" parTransId="{EFDDF212-B14F-461F-9504-F42598D982DF}" sibTransId="{E3D862C7-7354-4B6C-A77D-B1B9EA724445}"/>
    <dgm:cxn modelId="{19BA00D1-5BD9-44B7-AA90-4834B89884C0}" srcId="{12A40C97-C5C7-4B4E-84E7-6C5CDE03770D}" destId="{332981D2-54A4-448F-9726-6FF5FF5B2E08}" srcOrd="0" destOrd="0" parTransId="{84FEBCCF-4F3D-4FE6-B988-75CE6536BC62}" sibTransId="{3C2DFC12-9149-4D6B-B070-7F376A76D0CA}"/>
    <dgm:cxn modelId="{A9181ED9-6AB8-43D5-A9F6-0302FDBC4777}" type="presOf" srcId="{8B7EDDAA-3331-4308-B466-A5B69941B564}" destId="{DC82CD14-AA0B-4E60-90B9-BD08F4BFBBAF}" srcOrd="0" destOrd="0" presId="urn:microsoft.com/office/officeart/2005/8/layout/hChevron3"/>
    <dgm:cxn modelId="{68BBD0C0-AEEA-4821-9652-C95C7349D59A}" type="presParOf" srcId="{E600ABD0-9A20-407B-9F58-418A7AF38927}" destId="{3003577F-5AC1-493E-B37D-29407AF7B371}" srcOrd="0" destOrd="0" presId="urn:microsoft.com/office/officeart/2005/8/layout/hChevron3"/>
    <dgm:cxn modelId="{BB79C721-978C-4957-B986-90DA6C470B58}" type="presParOf" srcId="{E600ABD0-9A20-407B-9F58-418A7AF38927}" destId="{49FB84A5-46B6-47AD-AB7A-F1732AB3AF8A}" srcOrd="1" destOrd="0" presId="urn:microsoft.com/office/officeart/2005/8/layout/hChevron3"/>
    <dgm:cxn modelId="{B4719317-D56D-4940-A5A2-D1FAEADD1092}" type="presParOf" srcId="{E600ABD0-9A20-407B-9F58-418A7AF38927}" destId="{63411C44-DF2A-4894-A0AD-24258DF83C38}" srcOrd="2" destOrd="0" presId="urn:microsoft.com/office/officeart/2005/8/layout/hChevron3"/>
    <dgm:cxn modelId="{3051444D-6C42-4C55-8C92-6463F64ED702}" type="presParOf" srcId="{E600ABD0-9A20-407B-9F58-418A7AF38927}" destId="{68948C15-FFDC-47C8-8FAC-B1EF938C8F31}" srcOrd="3" destOrd="0" presId="urn:microsoft.com/office/officeart/2005/8/layout/hChevron3"/>
    <dgm:cxn modelId="{ED03C6A3-ACB1-4C6E-B606-F12B2CA0FBE0}" type="presParOf" srcId="{E600ABD0-9A20-407B-9F58-418A7AF38927}" destId="{0314853F-9D67-4D09-8456-32157B99F2DA}" srcOrd="4" destOrd="0" presId="urn:microsoft.com/office/officeart/2005/8/layout/hChevron3"/>
    <dgm:cxn modelId="{5B515AA9-0FBC-4B06-BDF0-9C46318C51B2}" type="presParOf" srcId="{E600ABD0-9A20-407B-9F58-418A7AF38927}" destId="{8928CCFB-3B3F-444E-82A0-A0E84EBA17CE}" srcOrd="5" destOrd="0" presId="urn:microsoft.com/office/officeart/2005/8/layout/hChevron3"/>
    <dgm:cxn modelId="{2798755E-74EA-4DFC-ADBE-292F2D27D6A8}" type="presParOf" srcId="{E600ABD0-9A20-407B-9F58-418A7AF38927}" destId="{DC82CD14-AA0B-4E60-90B9-BD08F4BFBBAF}" srcOrd="6" destOrd="0" presId="urn:microsoft.com/office/officeart/2005/8/layout/hChevron3"/>
    <dgm:cxn modelId="{181F440F-46D1-4640-B8F9-D38232F1BF61}" type="presParOf" srcId="{E600ABD0-9A20-407B-9F58-418A7AF38927}" destId="{63BC11A4-C93C-4A72-AEA9-39323D3CB2D0}" srcOrd="7" destOrd="0" presId="urn:microsoft.com/office/officeart/2005/8/layout/hChevron3"/>
    <dgm:cxn modelId="{E78A5CAB-966E-4E9C-AB79-21F359D99661}" type="presParOf" srcId="{E600ABD0-9A20-407B-9F58-418A7AF38927}" destId="{7E34E060-39C8-4510-B8BB-04A411D83D3F}" srcOrd="8" destOrd="0" presId="urn:microsoft.com/office/officeart/2005/8/layout/hChevron3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03577F-5AC1-493E-B37D-29407AF7B371}">
      <dsp:nvSpPr>
        <dsp:cNvPr id="0" name=""/>
        <dsp:cNvSpPr/>
      </dsp:nvSpPr>
      <dsp:spPr>
        <a:xfrm>
          <a:off x="1059" y="0"/>
          <a:ext cx="2066844" cy="579120"/>
        </a:xfrm>
        <a:prstGeom prst="homePlate">
          <a:avLst/>
        </a:prstGeom>
        <a:solidFill>
          <a:srgbClr val="00666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020" tIns="80010" rIns="40005" bIns="8001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000" kern="1200" dirty="0"/>
            <a:t>1</a:t>
          </a:r>
        </a:p>
      </dsp:txBody>
      <dsp:txXfrm>
        <a:off x="1059" y="0"/>
        <a:ext cx="1922064" cy="579120"/>
      </dsp:txXfrm>
    </dsp:sp>
    <dsp:sp modelId="{63411C44-DF2A-4894-A0AD-24258DF83C38}">
      <dsp:nvSpPr>
        <dsp:cNvPr id="0" name=""/>
        <dsp:cNvSpPr/>
      </dsp:nvSpPr>
      <dsp:spPr>
        <a:xfrm>
          <a:off x="1654535" y="0"/>
          <a:ext cx="2066844" cy="579120"/>
        </a:xfrm>
        <a:prstGeom prst="chevron">
          <a:avLst/>
        </a:prstGeom>
        <a:solidFill>
          <a:srgbClr val="00666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015" tIns="80010" rIns="40005" bIns="8001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000" kern="1200" dirty="0"/>
            <a:t>2</a:t>
          </a:r>
        </a:p>
      </dsp:txBody>
      <dsp:txXfrm>
        <a:off x="1944095" y="0"/>
        <a:ext cx="1487724" cy="579120"/>
      </dsp:txXfrm>
    </dsp:sp>
    <dsp:sp modelId="{0314853F-9D67-4D09-8456-32157B99F2DA}">
      <dsp:nvSpPr>
        <dsp:cNvPr id="0" name=""/>
        <dsp:cNvSpPr/>
      </dsp:nvSpPr>
      <dsp:spPr>
        <a:xfrm>
          <a:off x="3308010" y="0"/>
          <a:ext cx="2066844" cy="579120"/>
        </a:xfrm>
        <a:prstGeom prst="chevron">
          <a:avLst/>
        </a:prstGeom>
        <a:solidFill>
          <a:srgbClr val="00666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015" tIns="80010" rIns="40005" bIns="8001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000" kern="1200" dirty="0"/>
            <a:t>3</a:t>
          </a:r>
        </a:p>
      </dsp:txBody>
      <dsp:txXfrm>
        <a:off x="3597570" y="0"/>
        <a:ext cx="1487724" cy="579120"/>
      </dsp:txXfrm>
    </dsp:sp>
    <dsp:sp modelId="{DC82CD14-AA0B-4E60-90B9-BD08F4BFBBAF}">
      <dsp:nvSpPr>
        <dsp:cNvPr id="0" name=""/>
        <dsp:cNvSpPr/>
      </dsp:nvSpPr>
      <dsp:spPr>
        <a:xfrm>
          <a:off x="4961486" y="0"/>
          <a:ext cx="2066844" cy="579120"/>
        </a:xfrm>
        <a:prstGeom prst="chevron">
          <a:avLst/>
        </a:prstGeom>
        <a:solidFill>
          <a:srgbClr val="00666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015" tIns="80010" rIns="40005" bIns="8001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000" kern="1200" dirty="0"/>
            <a:t>4</a:t>
          </a:r>
        </a:p>
      </dsp:txBody>
      <dsp:txXfrm>
        <a:off x="5251046" y="0"/>
        <a:ext cx="1487724" cy="579120"/>
      </dsp:txXfrm>
    </dsp:sp>
    <dsp:sp modelId="{7E34E060-39C8-4510-B8BB-04A411D83D3F}">
      <dsp:nvSpPr>
        <dsp:cNvPr id="0" name=""/>
        <dsp:cNvSpPr/>
      </dsp:nvSpPr>
      <dsp:spPr>
        <a:xfrm>
          <a:off x="6614961" y="0"/>
          <a:ext cx="2066844" cy="579120"/>
        </a:xfrm>
        <a:prstGeom prst="chevron">
          <a:avLst/>
        </a:prstGeom>
        <a:solidFill>
          <a:srgbClr val="00666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015" tIns="80010" rIns="40005" bIns="8001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000" kern="1200" dirty="0"/>
            <a:t>5</a:t>
          </a:r>
        </a:p>
      </dsp:txBody>
      <dsp:txXfrm>
        <a:off x="6904521" y="0"/>
        <a:ext cx="1487724" cy="5791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193391-713C-1A4E-9FC6-2C9AC828A487}" type="datetimeFigureOut">
              <a:rPr lang="ru-RU" smtClean="0"/>
              <a:t>28.08.2025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D2E022-FB49-A24B-B87A-A1EB383262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02540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АННОТАЦИЯ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Озеро Байкал – глубочайшее пресноводное озеро мира, уникальный природный объект и дом для многих видов эндемичных живых существ. Но этим его значение не исчерпывается. Байкальская природная территория – это еще и растущее туристическое направление, скопление месторождений природных ресурсов, значительные запасы древесины и место жительства для почти 3 миллионов человек. Как складываются отношения общества и природы в этом уникальном регионе? Опираясь на статистические данные и материалы полевых исследований в лекции будет подробно рассмотрено, как человек и его хозяйственная деятельность влияет на природную среду Байкальского региона и как это воздействие концентрируется в пределах БПТ. Вы также узнаете, что такое Байкальская природная территория и каково ее место в системе охраны озера Байкал, а также какие источники информации об экологической ситуации Байкальского региона могут быть полезны в работе со школьниками.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D2E022-FB49-A24B-B87A-A1EB383262A4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71527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022252-9632-CF4C-9B26-F96650DD2CB5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0972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Читать со слайда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F55C11-D0EF-4052-8A8C-98D21BACC1DF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08737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Нормативно можно также оценить, какой вклад в антропогенное воздействие вносят туристы. Легко заметить, что наибольший вклад в АВ туристы вносят в Ольхонском районе, для которого туризм выступает основным источником воздействия и который полностью входит в пределы Центральной зоны.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F55C11-D0EF-4052-8A8C-98D21BACC1DF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88063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g2a977f766be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31" name="Google Shape;531;g2a977f766be_0_208:notes"/>
          <p:cNvSpPr txBox="1">
            <a:spLocks noGrp="1"/>
          </p:cNvSpPr>
          <p:nvPr>
            <p:ph type="body" idx="1"/>
          </p:nvPr>
        </p:nvSpPr>
        <p:spPr>
          <a:xfrm>
            <a:off x="685802" y="4400555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275" tIns="46625" rIns="93275" bIns="466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Объектом исследования выступила БПТ. Это узловой район, выделенный с целью реализации госполитики в области охраны оз. Байкал и закрепленный в законодательстве. Его границы проведены по ФГ-барьерам и не совпадают с административными, в пределы попадают как сельские, так и городские территории, а внутри нее выделяются три экологические зоны, различающиеся ограничениями на природопользование и положением относительно Байкала</a:t>
            </a:r>
            <a:endParaRPr/>
          </a:p>
        </p:txBody>
      </p:sp>
      <p:sp>
        <p:nvSpPr>
          <p:cNvPr id="532" name="Google Shape;532;g2a977f766be_0_208:notes"/>
          <p:cNvSpPr txBox="1">
            <a:spLocks noGrp="1"/>
          </p:cNvSpPr>
          <p:nvPr>
            <p:ph type="sldNum" idx="12"/>
          </p:nvPr>
        </p:nvSpPr>
        <p:spPr>
          <a:xfrm>
            <a:off x="3884620" y="8685225"/>
            <a:ext cx="2971800" cy="4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275" tIns="46625" rIns="93275" bIns="466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z="1300"/>
              <a:t>30</a:t>
            </a:fld>
            <a:endParaRPr sz="130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5BB18-2B8D-437C-BA35-A699536DCE86}" type="slidenum">
              <a:rPr lang="ru-RU" smtClean="0"/>
              <a:pPr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8263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5BB18-2B8D-437C-BA35-A699536DCE86}" type="slidenum">
              <a:rPr lang="ru-RU" smtClean="0"/>
              <a:pPr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13618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5BB18-2B8D-437C-BA35-A699536DCE86}" type="slidenum">
              <a:rPr lang="ru-RU" smtClean="0"/>
              <a:pPr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49368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5BB18-2B8D-437C-BA35-A699536DCE86}" type="slidenum">
              <a:rPr lang="ru-RU" smtClean="0"/>
              <a:pPr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51111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022252-9632-CF4C-9B26-F96650DD2CB5}" type="slidenum">
              <a:rPr lang="ru-RU" smtClean="0"/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15827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И в заключении о механизмах решения проблемы. На сегодняшний день для муниципального уровня фактически это участие в нацпроекте экология и они активно подают документы в программы чистая вода, чистая страна (это утилизация отходов), чистый воздух, ликвидация накопленного вреда, часть этих проектов реализована. А вот если спросить глав районов и поселений, какая главная экологическая проблема у вашей территории, то ответы совпадают далеко не всегда, если совпадают, то в основном по мусору. Это не от того, что нацпроект неэффективен, он достаточно эффективен, но территория значительно более разнообразна, чтобы вложить ее в схему вода-воздух-мусор. Скорее здесь требуются более гибкие механизмы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34DCC7-D4D7-0B4F-80DA-607973A104AC}" type="slidenum">
              <a:rPr lang="x-none" smtClean="0"/>
              <a:t>45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3680389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D2E022-FB49-A24B-B87A-A1EB383262A4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76218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022252-9632-CF4C-9B26-F96650DD2CB5}" type="slidenum">
              <a:rPr lang="ru-RU" smtClean="0"/>
              <a:t>46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703652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5BB18-2B8D-437C-BA35-A699536DCE86}" type="slidenum">
              <a:rPr lang="ru-RU" smtClean="0"/>
              <a:pPr/>
              <a:t>47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655304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022252-9632-CF4C-9B26-F96650DD2CB5}" type="slidenum">
              <a:rPr lang="ru-RU" smtClean="0"/>
              <a:t>49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64799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Лесозаготовка в пределах БПТ, по сравнению с другими частями Сибири, ведется не очень активно: ключевые лесозаготовительные базы расположены за ее пределами, кроме того, сплошные рубки в центральной зоне и вовсе запрещены. Основные ареалы заготовки </a:t>
            </a:r>
            <a:r>
              <a:rPr lang="ru-RU" dirty="0" err="1"/>
              <a:t>древисины</a:t>
            </a:r>
            <a:r>
              <a:rPr lang="ru-RU" dirty="0"/>
              <a:t> расположены в северной и восточной части территории. Лесное хозяйство во многом ориентируется на экспорт в Китай, что привело к снижению объемов заготовки в период пандемии </a:t>
            </a:r>
            <a:r>
              <a:rPr lang="en-US" dirty="0"/>
              <a:t>COVID-19.</a:t>
            </a:r>
            <a:r>
              <a:rPr lang="ru-RU" dirty="0"/>
              <a:t>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F55C11-D0EF-4052-8A8C-98D21BACC1DF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68478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900" dirty="0">
                <a:solidFill>
                  <a:srgbClr val="FFF2CF"/>
                </a:solidFill>
                <a:effectLst/>
                <a:latin typeface="Formular" panose="02000000000000000000" pitchFamily="2" charset="0"/>
              </a:rPr>
              <a:t>ПРИРОДНЫЙ ФАКТОР 3-4%</a:t>
            </a:r>
          </a:p>
          <a:p>
            <a:r>
              <a:rPr lang="ru-RU" sz="900" dirty="0">
                <a:solidFill>
                  <a:srgbClr val="FFF2CF"/>
                </a:solidFill>
                <a:effectLst/>
                <a:latin typeface="Formular" panose="02000000000000000000" pitchFamily="2" charset="0"/>
              </a:rPr>
              <a:t>АНТРОПОГЕННЫЙ ФАКТОР</a:t>
            </a:r>
          </a:p>
          <a:p>
            <a:r>
              <a:rPr lang="ru-RU" sz="900" dirty="0">
                <a:solidFill>
                  <a:srgbClr val="FFF2CF"/>
                </a:solidFill>
                <a:latin typeface="Formular" panose="02000000000000000000" pitchFamily="2" charset="0"/>
              </a:rPr>
              <a:t>ЗАБРОШЕННЫЕ СЕЛЬХОЗЗЕМЛИ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D2E022-FB49-A24B-B87A-A1EB383262A4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73163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022252-9632-CF4C-9B26-F96650DD2CB5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57589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022252-9632-CF4C-9B26-F96650DD2CB5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25908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На первом этапе были рассмотрены некоторые компоненты воздействия на окружающую среду. Они в разной степени влияют на озеро Байкал, но точно влияют на территорию.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F55C11-D0EF-4052-8A8C-98D21BACC1DF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98555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34DCC7-D4D7-0B4F-80DA-607973A104AC}" type="slidenum">
              <a:rPr lang="x-none" smtClean="0"/>
              <a:t>20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1521249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5BB18-2B8D-437C-BA35-A699536DCE86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74726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162B1-8170-DA4B-B378-2F00FDAABC28}" type="datetime1">
              <a:rPr lang="ru-RU" smtClean="0"/>
              <a:t>28.08.2025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Фестиваль НАУКА 0+                                   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49CBA-7707-644B-B2B0-09A3B05578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76380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053DF-B7C3-2145-8B23-4222F4334882}" type="datetime1">
              <a:rPr lang="ru-RU" smtClean="0"/>
              <a:t>28.08.2025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Фестиваль НАУКА 0+                                   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49CBA-7707-644B-B2B0-09A3B05578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9232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0250A-39AC-B945-969F-5E1630A54DD2}" type="datetime1">
              <a:rPr lang="ru-RU" smtClean="0"/>
              <a:t>28.08.2025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Фестиваль НАУКА 0+                                   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49CBA-7707-644B-B2B0-09A3B05578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09916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43C2A-E749-764A-9BA5-51D2412FA8B5}" type="datetime1">
              <a:rPr lang="ru-RU" smtClean="0"/>
              <a:t>28.08.2025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184853" y="4767263"/>
            <a:ext cx="3086100" cy="273844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FORMULAR-MEDIUM" panose="02000000000000000000" pitchFamily="2" charset="0"/>
              </a:defRPr>
            </a:lvl1pPr>
          </a:lstStyle>
          <a:p>
            <a:r>
              <a:rPr lang="ru-RU"/>
              <a:t>Фестиваль НАУКА 0+                                   2023</a:t>
            </a: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1306" y="4767263"/>
            <a:ext cx="441867" cy="273844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FORMULAR-MEDIUM" panose="02000000000000000000" pitchFamily="2" charset="0"/>
              </a:defRPr>
            </a:lvl1pPr>
          </a:lstStyle>
          <a:p>
            <a:fld id="{65249CBA-7707-644B-B2B0-09A3B055784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07035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D398F-581D-B64F-BA09-11E58E0A19E2}" type="datetime1">
              <a:rPr lang="ru-RU" smtClean="0"/>
              <a:t>28.08.2025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Фестиваль НАУКА 0+                                   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49CBA-7707-644B-B2B0-09A3B05578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26824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28CD3-E7A8-5548-8ECF-F5B6D02ED9C1}" type="datetime1">
              <a:rPr lang="ru-RU" smtClean="0"/>
              <a:t>28.08.2025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Фестиваль НАУКА 0+                                   2023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49CBA-7707-644B-B2B0-09A3B05578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53407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57696-116E-2B41-AB5E-6A78B17DD76C}" type="datetime1">
              <a:rPr lang="ru-RU" smtClean="0"/>
              <a:t>28.08.2025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Фестиваль НАУКА 0+                                   2023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49CBA-7707-644B-B2B0-09A3B05578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35390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B013B-EE48-AB47-8F9F-ACADCAFE9D1A}" type="datetime1">
              <a:rPr lang="ru-RU" smtClean="0"/>
              <a:t>28.08.2025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Фестиваль НАУКА 0+                                   2023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49CBA-7707-644B-B2B0-09A3B05578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08081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02F88-3175-6646-9B92-7450551B030F}" type="datetime1">
              <a:rPr lang="ru-RU" smtClean="0"/>
              <a:t>28.08.2025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Фестиваль НАУКА 0+                                   2023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49CBA-7707-644B-B2B0-09A3B05578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4874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17B19-659B-384F-BB09-B39A754E0EC8}" type="datetime1">
              <a:rPr lang="ru-RU" smtClean="0"/>
              <a:t>28.08.2025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Фестиваль НАУКА 0+                                   2023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49CBA-7707-644B-B2B0-09A3B05578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03831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55E27-D9AD-094C-8017-0E78036AABD8}" type="datetime1">
              <a:rPr lang="ru-RU" smtClean="0"/>
              <a:t>28.08.2025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Фестиваль НАУКА 0+                                   2023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49CBA-7707-644B-B2B0-09A3B05578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20850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8457DC-9B4D-F64C-B847-6537ADAA918B}" type="datetime1">
              <a:rPr lang="ru-RU" smtClean="0"/>
              <a:t>28.08.2025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47682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b="0" i="0">
                <a:solidFill>
                  <a:schemeClr val="bg1"/>
                </a:solidFill>
                <a:latin typeface="FORMULAR-MEDIUM" panose="02000000000000000000" pitchFamily="2" charset="0"/>
              </a:defRPr>
            </a:lvl1pPr>
          </a:lstStyle>
          <a:p>
            <a:r>
              <a:rPr lang="ru-RU"/>
              <a:t>Фестиваль НАУКА 0+                                   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31044" y="4768019"/>
            <a:ext cx="39726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0" i="0">
                <a:solidFill>
                  <a:schemeClr val="bg1"/>
                </a:solidFill>
                <a:latin typeface="FORMULAR-MEDIUM" panose="02000000000000000000" pitchFamily="2" charset="0"/>
              </a:defRPr>
            </a:lvl1pPr>
          </a:lstStyle>
          <a:p>
            <a:fld id="{65249CBA-7707-644B-B2B0-09A3B055784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7596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7" Type="http://schemas.openxmlformats.org/officeDocument/2006/relationships/image" Target="../media/image1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7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26.png"/><Relationship Id="rId5" Type="http://schemas.openxmlformats.org/officeDocument/2006/relationships/image" Target="../media/image25.emf"/><Relationship Id="rId4" Type="http://schemas.openxmlformats.org/officeDocument/2006/relationships/oleObject" Target="../embeddings/oleObject1.bin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11" Type="http://schemas.openxmlformats.org/officeDocument/2006/relationships/image" Target="../media/image36.jpeg"/><Relationship Id="rId5" Type="http://schemas.openxmlformats.org/officeDocument/2006/relationships/image" Target="../media/image30.jpeg"/><Relationship Id="rId10" Type="http://schemas.openxmlformats.org/officeDocument/2006/relationships/image" Target="../media/image35.jpeg"/><Relationship Id="rId4" Type="http://schemas.openxmlformats.org/officeDocument/2006/relationships/image" Target="../media/image29.jpeg"/><Relationship Id="rId9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g"/><Relationship Id="rId4" Type="http://schemas.openxmlformats.org/officeDocument/2006/relationships/image" Target="../media/image41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5.jpg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47_ADA113A9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64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jpeg"/><Relationship Id="rId4" Type="http://schemas.openxmlformats.org/officeDocument/2006/relationships/image" Target="../media/image67.gi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gif"/><Relationship Id="rId7" Type="http://schemas.openxmlformats.org/officeDocument/2006/relationships/image" Target="../media/image1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jpg"/><Relationship Id="rId5" Type="http://schemas.openxmlformats.org/officeDocument/2006/relationships/image" Target="../media/image70.jpg"/><Relationship Id="rId4" Type="http://schemas.openxmlformats.org/officeDocument/2006/relationships/image" Target="../media/image6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hyperlink" Target="http://www.baikalake.ru/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fedstat.ru/" TargetMode="External"/><Relationship Id="rId2" Type="http://schemas.openxmlformats.org/officeDocument/2006/relationships/hyperlink" Target="https://rpn.gov.ru/open-service/analytic-data/statistic-reports/air-protect/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5" Type="http://schemas.openxmlformats.org/officeDocument/2006/relationships/image" Target="../media/image25.emf"/><Relationship Id="rId4" Type="http://schemas.openxmlformats.org/officeDocument/2006/relationships/oleObject" Target="../embeddings/oleObject1.bin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3.jpe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85.jpeg"/><Relationship Id="rId12" Type="http://schemas.openxmlformats.org/officeDocument/2006/relationships/image" Target="../media/image90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84.png"/><Relationship Id="rId11" Type="http://schemas.openxmlformats.org/officeDocument/2006/relationships/image" Target="../media/image89.jpeg"/><Relationship Id="rId5" Type="http://schemas.openxmlformats.org/officeDocument/2006/relationships/image" Target="../media/image25.emf"/><Relationship Id="rId10" Type="http://schemas.openxmlformats.org/officeDocument/2006/relationships/image" Target="../media/image88.jpeg"/><Relationship Id="rId4" Type="http://schemas.openxmlformats.org/officeDocument/2006/relationships/oleObject" Target="../embeddings/oleObject2.bin"/><Relationship Id="rId9" Type="http://schemas.openxmlformats.org/officeDocument/2006/relationships/image" Target="../media/image87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3.xml"/><Relationship Id="rId4" Type="http://schemas.openxmlformats.org/officeDocument/2006/relationships/image" Target="../media/image92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chart" Target="../charts/chart4.xml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95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94.jpeg"/><Relationship Id="rId5" Type="http://schemas.openxmlformats.org/officeDocument/2006/relationships/image" Target="../media/image25.emf"/><Relationship Id="rId4" Type="http://schemas.openxmlformats.org/officeDocument/2006/relationships/oleObject" Target="../embeddings/oleObject2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FACCA99A-CB28-2E5C-9FA1-923BEF5D55A9}"/>
              </a:ext>
            </a:extLst>
          </p:cNvPr>
          <p:cNvSpPr txBox="1"/>
          <p:nvPr/>
        </p:nvSpPr>
        <p:spPr>
          <a:xfrm>
            <a:off x="150080" y="324980"/>
            <a:ext cx="317356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Bahnschrift Light Condensed" panose="020B0502040204020203" pitchFamily="34" charset="0"/>
              </a:rPr>
              <a:t>Антропогенное воздействие </a:t>
            </a:r>
          </a:p>
          <a:p>
            <a:r>
              <a:rPr lang="ru-RU" sz="2800" dirty="0">
                <a:solidFill>
                  <a:schemeClr val="bg1"/>
                </a:solidFill>
                <a:latin typeface="Bahnschrift Light Condensed" panose="020B0502040204020203" pitchFamily="34" charset="0"/>
              </a:rPr>
              <a:t>на окружающую среду</a:t>
            </a:r>
          </a:p>
          <a:p>
            <a:r>
              <a:rPr lang="ru-RU" sz="2800" dirty="0">
                <a:solidFill>
                  <a:schemeClr val="bg1"/>
                </a:solidFill>
                <a:latin typeface="Bahnschrift Light Condensed" panose="020B0502040204020203" pitchFamily="34" charset="0"/>
              </a:rPr>
              <a:t>Байкальской природной территории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51AD0BC-5FCA-09DD-59A6-B8EBD6286C63}"/>
              </a:ext>
            </a:extLst>
          </p:cNvPr>
          <p:cNvSpPr txBox="1"/>
          <p:nvPr/>
        </p:nvSpPr>
        <p:spPr>
          <a:xfrm>
            <a:off x="150080" y="3423652"/>
            <a:ext cx="3109955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b="1" dirty="0">
                <a:solidFill>
                  <a:schemeClr val="bg1"/>
                </a:solidFill>
                <a:latin typeface="Bahnschrift Light Condensed" panose="020B0502040204020203" pitchFamily="34" charset="0"/>
              </a:rPr>
              <a:t>Олег </a:t>
            </a:r>
            <a:r>
              <a:rPr lang="ru-RU" sz="1500" b="1" dirty="0" err="1">
                <a:solidFill>
                  <a:schemeClr val="bg1"/>
                </a:solidFill>
                <a:latin typeface="Bahnschrift Light Condensed" panose="020B0502040204020203" pitchFamily="34" charset="0"/>
              </a:rPr>
              <a:t>Прусихин</a:t>
            </a:r>
            <a:endParaRPr lang="ru-RU" sz="1500" b="1" dirty="0">
              <a:solidFill>
                <a:schemeClr val="bg1"/>
              </a:solidFill>
              <a:latin typeface="Bahnschrift Light Condensed" panose="020B0502040204020203" pitchFamily="34" charset="0"/>
            </a:endParaRPr>
          </a:p>
          <a:p>
            <a:r>
              <a:rPr lang="ru-RU" sz="1500" dirty="0">
                <a:solidFill>
                  <a:schemeClr val="bg1"/>
                </a:solidFill>
                <a:latin typeface="Bahnschrift Light Condensed" panose="020B0502040204020203" pitchFamily="34" charset="0"/>
              </a:rPr>
              <a:t>ведущий инженер</a:t>
            </a:r>
          </a:p>
          <a:p>
            <a:r>
              <a:rPr lang="ru-RU" sz="1500" dirty="0">
                <a:solidFill>
                  <a:schemeClr val="bg1"/>
                </a:solidFill>
                <a:latin typeface="Bahnschrift Light Condensed" panose="020B0502040204020203" pitchFamily="34" charset="0"/>
              </a:rPr>
              <a:t>кафедра экономической </a:t>
            </a:r>
            <a:endParaRPr lang="en-US" sz="1500" dirty="0">
              <a:solidFill>
                <a:schemeClr val="bg1"/>
              </a:solidFill>
              <a:latin typeface="Bahnschrift Light Condensed" panose="020B0502040204020203" pitchFamily="34" charset="0"/>
            </a:endParaRPr>
          </a:p>
          <a:p>
            <a:r>
              <a:rPr lang="ru-RU" sz="1500" dirty="0">
                <a:solidFill>
                  <a:schemeClr val="bg1"/>
                </a:solidFill>
                <a:latin typeface="Bahnschrift Light Condensed" panose="020B0502040204020203" pitchFamily="34" charset="0"/>
              </a:rPr>
              <a:t>и социальной географии России</a:t>
            </a:r>
          </a:p>
          <a:p>
            <a:r>
              <a:rPr lang="en-US" sz="1500" dirty="0">
                <a:solidFill>
                  <a:schemeClr val="bg1"/>
                </a:solidFill>
                <a:latin typeface="Bahnschrift Light Condensed" panose="020B0502040204020203" pitchFamily="34" charset="0"/>
              </a:rPr>
              <a:t>olegprus2000@mail.ru</a:t>
            </a:r>
            <a:endParaRPr lang="ru-RU" sz="1500" dirty="0">
              <a:solidFill>
                <a:schemeClr val="bg1"/>
              </a:solidFill>
              <a:latin typeface="Bahnschrift Light Condensed" panose="020B0502040204020203" pitchFamily="34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9DAE11E-A0CB-0D8E-F80D-84A7FC07A2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94" r="7407"/>
          <a:stretch/>
        </p:blipFill>
        <p:spPr>
          <a:xfrm>
            <a:off x="3395209" y="-193831"/>
            <a:ext cx="6877878" cy="5531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3438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C989E30-32C8-2FC4-8B71-5EBE616F4B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49CBA-7707-644B-B2B0-09A3B0557845}" type="slidenum">
              <a:rPr lang="ru-RU" smtClean="0">
                <a:solidFill>
                  <a:srgbClr val="383D6F"/>
                </a:solidFill>
              </a:rPr>
              <a:t>10</a:t>
            </a:fld>
            <a:endParaRPr lang="ru-RU">
              <a:solidFill>
                <a:srgbClr val="383D6F"/>
              </a:solidFill>
            </a:endParaRP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454BABC-2D38-C58E-002A-2A5D327ED1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>
                <a:solidFill>
                  <a:srgbClr val="383D6F"/>
                </a:solidFill>
              </a:rPr>
              <a:t>Фестиваль НАУКА 0+                                   2024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3864361-EC9C-9CD7-D04B-1342D78611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3279731"/>
            <a:ext cx="1746250" cy="100316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2A2885C-B0A4-4167-9F16-80EC722D85C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82" t="4321" r="27779"/>
          <a:stretch/>
        </p:blipFill>
        <p:spPr>
          <a:xfrm>
            <a:off x="179657" y="2856744"/>
            <a:ext cx="2938894" cy="218436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2165E69-D444-65E7-BC41-0399F6F0783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667" t="25062" r="53611" b="31728"/>
          <a:stretch/>
        </p:blipFill>
        <p:spPr>
          <a:xfrm>
            <a:off x="6514204" y="637990"/>
            <a:ext cx="2540429" cy="187924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27884B2-429C-A664-16D3-429AA589B9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64817" y="3155221"/>
            <a:ext cx="4915358" cy="198827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9F82BAE-D5C8-7BF8-3828-D6F3F3394D5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2916"/>
          <a:stretch/>
        </p:blipFill>
        <p:spPr>
          <a:xfrm>
            <a:off x="3310869" y="637990"/>
            <a:ext cx="3063629" cy="2404804"/>
          </a:xfrm>
          <a:prstGeom prst="rect">
            <a:avLst/>
          </a:prstGeom>
        </p:spPr>
      </p:pic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id="{1FDE288E-491E-3E32-89E8-C3940B00B863}"/>
              </a:ext>
            </a:extLst>
          </p:cNvPr>
          <p:cNvCxnSpPr/>
          <p:nvPr/>
        </p:nvCxnSpPr>
        <p:spPr>
          <a:xfrm flipH="1" flipV="1">
            <a:off x="5445125" y="1397081"/>
            <a:ext cx="2195444" cy="159026"/>
          </a:xfrm>
          <a:prstGeom prst="straightConnector1">
            <a:avLst/>
          </a:prstGeom>
          <a:ln w="57150">
            <a:solidFill>
              <a:srgbClr val="0066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D8769790-9D94-0F9B-6802-558B71C24E30}"/>
              </a:ext>
            </a:extLst>
          </p:cNvPr>
          <p:cNvCxnSpPr>
            <a:cxnSpLocks/>
            <a:stCxn id="4" idx="3"/>
          </p:cNvCxnSpPr>
          <p:nvPr/>
        </p:nvCxnSpPr>
        <p:spPr>
          <a:xfrm flipV="1">
            <a:off x="3118551" y="2716696"/>
            <a:ext cx="888063" cy="1232230"/>
          </a:xfrm>
          <a:prstGeom prst="straightConnector1">
            <a:avLst/>
          </a:prstGeom>
          <a:ln w="57150">
            <a:solidFill>
              <a:srgbClr val="0066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id="{0116B2F5-151F-34DB-9A04-D40824C50F5E}"/>
              </a:ext>
            </a:extLst>
          </p:cNvPr>
          <p:cNvCxnSpPr>
            <a:cxnSpLocks/>
          </p:cNvCxnSpPr>
          <p:nvPr/>
        </p:nvCxnSpPr>
        <p:spPr>
          <a:xfrm flipH="1" flipV="1">
            <a:off x="4969662" y="2644061"/>
            <a:ext cx="2175566" cy="810465"/>
          </a:xfrm>
          <a:prstGeom prst="straightConnector1">
            <a:avLst/>
          </a:prstGeom>
          <a:ln w="57150">
            <a:solidFill>
              <a:srgbClr val="0066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A4EE009A-75F0-A8C5-C769-68E884BA435A}"/>
              </a:ext>
            </a:extLst>
          </p:cNvPr>
          <p:cNvSpPr txBox="1">
            <a:spLocks/>
          </p:cNvSpPr>
          <p:nvPr/>
        </p:nvSpPr>
        <p:spPr>
          <a:xfrm>
            <a:off x="25962" y="102393"/>
            <a:ext cx="3246285" cy="1312849"/>
          </a:xfrm>
          <a:prstGeom prst="rect">
            <a:avLst/>
          </a:prstGeom>
          <a:solidFill>
            <a:srgbClr val="006666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>
                <a:solidFill>
                  <a:schemeClr val="bg1"/>
                </a:solidFill>
                <a:latin typeface="Aptos" panose="020B0004020202020204" pitchFamily="34" charset="0"/>
              </a:rPr>
              <a:t>ПРОМЫШЛЕННОСТЬ ДОБЫВАЮЩАЯ</a:t>
            </a:r>
          </a:p>
        </p:txBody>
      </p:sp>
    </p:spTree>
    <p:extLst>
      <p:ext uri="{BB962C8B-B14F-4D97-AF65-F5344CB8AC3E}">
        <p14:creationId xmlns:p14="http://schemas.microsoft.com/office/powerpoint/2010/main" val="34280013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DBE6565-D580-C920-520D-5B651955CDFA}"/>
              </a:ext>
            </a:extLst>
          </p:cNvPr>
          <p:cNvSpPr txBox="1"/>
          <p:nvPr/>
        </p:nvSpPr>
        <p:spPr>
          <a:xfrm>
            <a:off x="130493" y="35315"/>
            <a:ext cx="3535058" cy="523220"/>
          </a:xfrm>
          <a:prstGeom prst="rect">
            <a:avLst/>
          </a:prstGeom>
          <a:solidFill>
            <a:srgbClr val="006666"/>
          </a:solidFill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Aptos" panose="020B0004020202020204" pitchFamily="34" charset="0"/>
                <a:ea typeface="+mj-ea"/>
                <a:cs typeface="+mj-cs"/>
              </a:rPr>
              <a:t>ЛЕСНЫЕ РЕСУРСЫ</a:t>
            </a:r>
          </a:p>
        </p:txBody>
      </p:sp>
      <p:graphicFrame>
        <p:nvGraphicFramePr>
          <p:cNvPr id="6" name="Диаграмма 5">
            <a:extLst>
              <a:ext uri="{FF2B5EF4-FFF2-40B4-BE49-F238E27FC236}">
                <a16:creationId xmlns:a16="http://schemas.microsoft.com/office/drawing/2014/main" id="{D95F8107-C43D-4F98-BF09-FE5C263DB1A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96663677"/>
              </p:ext>
            </p:extLst>
          </p:nvPr>
        </p:nvGraphicFramePr>
        <p:xfrm>
          <a:off x="130492" y="2099439"/>
          <a:ext cx="5346432" cy="29700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1DB56E70-02D4-FB82-5FA4-6DA7D28F85FD}"/>
              </a:ext>
            </a:extLst>
          </p:cNvPr>
          <p:cNvSpPr txBox="1"/>
          <p:nvPr/>
        </p:nvSpPr>
        <p:spPr>
          <a:xfrm>
            <a:off x="130491" y="657008"/>
            <a:ext cx="5488567" cy="1296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defTabSz="685800">
              <a:lnSpc>
                <a:spcPct val="90000"/>
              </a:lnSpc>
              <a:spcBef>
                <a:spcPts val="750"/>
              </a:spcBef>
              <a:buFontTx/>
              <a:buChar char="-"/>
            </a:pPr>
            <a:r>
              <a:rPr lang="ru-RU" dirty="0">
                <a:latin typeface="Aptos" panose="020B0004020202020204" pitchFamily="34" charset="0"/>
              </a:rPr>
              <a:t>Лесозаготовка ведется менее активно, чем в других регионах</a:t>
            </a:r>
          </a:p>
          <a:p>
            <a:pPr marL="171450" indent="-171450" defTabSz="685800">
              <a:lnSpc>
                <a:spcPct val="90000"/>
              </a:lnSpc>
              <a:spcBef>
                <a:spcPts val="750"/>
              </a:spcBef>
              <a:buFontTx/>
              <a:buChar char="-"/>
            </a:pPr>
            <a:r>
              <a:rPr lang="ru-RU" dirty="0">
                <a:latin typeface="Aptos" panose="020B0004020202020204" pitchFamily="34" charset="0"/>
              </a:rPr>
              <a:t>Ориентация на экспорт в Китай и спад в 2020 г.</a:t>
            </a:r>
          </a:p>
          <a:p>
            <a:pPr marL="171450" indent="-171450" defTabSz="685800">
              <a:lnSpc>
                <a:spcPct val="90000"/>
              </a:lnSpc>
              <a:spcBef>
                <a:spcPts val="750"/>
              </a:spcBef>
              <a:buFontTx/>
              <a:buChar char="-"/>
            </a:pPr>
            <a:r>
              <a:rPr lang="ru-RU" dirty="0">
                <a:latin typeface="Aptos" panose="020B0004020202020204" pitchFamily="34" charset="0"/>
              </a:rPr>
              <a:t>В Центральной ЭЗ заготовка запрещена.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38469EF-C0BD-CF9C-C04B-01053B1DEE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65" y="78918"/>
            <a:ext cx="3354951" cy="474427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651149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255498AD-D8B6-E4BB-7503-26DE7D251B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674" y="2916375"/>
            <a:ext cx="3171335" cy="211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icture background">
            <a:extLst>
              <a:ext uri="{FF2B5EF4-FFF2-40B4-BE49-F238E27FC236}">
                <a16:creationId xmlns:a16="http://schemas.microsoft.com/office/drawing/2014/main" id="{7F2D99F6-5CD5-3588-99E5-0592C03698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776" y="0"/>
            <a:ext cx="3258811" cy="2830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F7B2FE78-BC08-4CC3-E49D-3F9D8783FE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6587" y="3272817"/>
            <a:ext cx="2378180" cy="1786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CD8F44A-737B-6764-E7C4-52E5A8D0E7B8}"/>
              </a:ext>
            </a:extLst>
          </p:cNvPr>
          <p:cNvSpPr txBox="1"/>
          <p:nvPr/>
        </p:nvSpPr>
        <p:spPr>
          <a:xfrm>
            <a:off x="5472886" y="807291"/>
            <a:ext cx="3535058" cy="523220"/>
          </a:xfrm>
          <a:prstGeom prst="rect">
            <a:avLst/>
          </a:prstGeom>
          <a:solidFill>
            <a:srgbClr val="006666"/>
          </a:solidFill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Aptos" panose="020B0004020202020204" pitchFamily="34" charset="0"/>
                <a:ea typeface="+mj-ea"/>
                <a:cs typeface="+mj-cs"/>
              </a:rPr>
              <a:t>ПРОСЕКИ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B493BBE-B9A6-BEAA-01A6-2E97E3CF0FA8}"/>
              </a:ext>
            </a:extLst>
          </p:cNvPr>
          <p:cNvSpPr txBox="1"/>
          <p:nvPr/>
        </p:nvSpPr>
        <p:spPr>
          <a:xfrm>
            <a:off x="5472887" y="1415355"/>
            <a:ext cx="353505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2000" dirty="0">
                <a:latin typeface="Aptos" panose="020B0004020202020204" pitchFamily="34" charset="0"/>
              </a:rPr>
              <a:t>Большие объемы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2000" dirty="0">
                <a:latin typeface="Aptos" panose="020B0004020202020204" pitchFamily="34" charset="0"/>
              </a:rPr>
              <a:t>Невозможность использовать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2000" dirty="0">
                <a:latin typeface="Aptos" panose="020B0004020202020204" pitchFamily="34" charset="0"/>
              </a:rPr>
              <a:t>Угроза животным</a:t>
            </a:r>
          </a:p>
        </p:txBody>
      </p:sp>
    </p:spTree>
    <p:extLst>
      <p:ext uri="{BB962C8B-B14F-4D97-AF65-F5344CB8AC3E}">
        <p14:creationId xmlns:p14="http://schemas.microsoft.com/office/powerpoint/2010/main" val="16656093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Объект 2">
            <a:extLst>
              <a:ext uri="{FF2B5EF4-FFF2-40B4-BE49-F238E27FC236}">
                <a16:creationId xmlns:a16="http://schemas.microsoft.com/office/drawing/2014/main" id="{6F7EDDC0-C32C-240E-8FB8-39A8CD6D757B}"/>
              </a:ext>
            </a:extLst>
          </p:cNvPr>
          <p:cNvSpPr txBox="1">
            <a:spLocks/>
          </p:cNvSpPr>
          <p:nvPr/>
        </p:nvSpPr>
        <p:spPr>
          <a:xfrm>
            <a:off x="135734" y="663590"/>
            <a:ext cx="5120187" cy="23383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4313" indent="-214313">
              <a:buFont typeface="Arial" panose="020B0604020202020204" pitchFamily="34" charset="0"/>
              <a:buChar char="•"/>
            </a:pPr>
            <a:r>
              <a:rPr lang="ru-RU" sz="1800" dirty="0">
                <a:latin typeface="Aptos" panose="020B0004020202020204" pitchFamily="34" charset="0"/>
                <a:ea typeface="+mj-ea"/>
                <a:cs typeface="+mj-cs"/>
              </a:rPr>
              <a:t>Основной фактор - антропогенный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ru-RU" sz="1800" dirty="0">
                <a:latin typeface="Aptos" panose="020B0004020202020204" pitchFamily="34" charset="0"/>
                <a:ea typeface="+mj-ea"/>
                <a:cs typeface="+mj-cs"/>
              </a:rPr>
              <a:t>Две волны пожаров: 2015 и 2019 </a:t>
            </a:r>
            <a:r>
              <a:rPr lang="ru-RU" sz="1800" dirty="0" err="1">
                <a:latin typeface="Aptos" panose="020B0004020202020204" pitchFamily="34" charset="0"/>
                <a:ea typeface="+mj-ea"/>
                <a:cs typeface="+mj-cs"/>
              </a:rPr>
              <a:t>гг</a:t>
            </a:r>
            <a:endParaRPr lang="ru-RU" sz="1800" dirty="0">
              <a:latin typeface="Aptos" panose="020B0004020202020204" pitchFamily="34" charset="0"/>
              <a:ea typeface="+mj-ea"/>
              <a:cs typeface="+mj-cs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ru-RU" sz="1800" dirty="0">
                <a:latin typeface="Aptos" panose="020B0004020202020204" pitchFamily="34" charset="0"/>
                <a:ea typeface="+mj-ea"/>
                <a:cs typeface="+mj-cs"/>
              </a:rPr>
              <a:t>Основное влияние от волны 2015 г, в основном в Бурятии и Забайкалье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ru-RU" sz="1800" dirty="0">
                <a:latin typeface="Aptos" panose="020B0004020202020204" pitchFamily="34" charset="0"/>
                <a:ea typeface="+mj-ea"/>
                <a:cs typeface="+mj-cs"/>
              </a:rPr>
              <a:t>Ключевой фактор гибели лесов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6DB7F1D-30C4-4B30-FBCE-8AAD82F48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49CBA-7707-644B-B2B0-09A3B0557845}" type="slidenum">
              <a:rPr lang="ru-RU" smtClean="0">
                <a:solidFill>
                  <a:srgbClr val="FFF2CF"/>
                </a:solidFill>
                <a:latin typeface="FORMULAR-MEDIUM" panose="02000000000000000000" pitchFamily="2" charset="0"/>
              </a:rPr>
              <a:t>13</a:t>
            </a:fld>
            <a:endParaRPr lang="ru-RU" dirty="0">
              <a:solidFill>
                <a:srgbClr val="FFF2CF"/>
              </a:solidFill>
              <a:latin typeface="FORMULAR-MEDIUM" panose="02000000000000000000" pitchFamily="2" charset="0"/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09BC729-E833-5089-ACBC-42479545F7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>
                <a:solidFill>
                  <a:srgbClr val="FFF2CF"/>
                </a:solidFill>
              </a:rPr>
              <a:t>Фестиваль НАУКА 0+                                   2024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238283B-F4F7-18F7-095D-F99E5F8704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4827" y="-5163"/>
            <a:ext cx="3629173" cy="5132060"/>
          </a:xfrm>
          <a:prstGeom prst="rect">
            <a:avLst/>
          </a:prstGeom>
          <a:ln>
            <a:solidFill>
              <a:schemeClr val="tx1"/>
            </a:solidFill>
          </a:ln>
        </p:spPr>
      </p:pic>
      <p:graphicFrame>
        <p:nvGraphicFramePr>
          <p:cNvPr id="12" name="Диаграмма 11">
            <a:extLst>
              <a:ext uri="{FF2B5EF4-FFF2-40B4-BE49-F238E27FC236}">
                <a16:creationId xmlns:a16="http://schemas.microsoft.com/office/drawing/2014/main" id="{440F6344-6545-AEE9-740B-61F084E1F73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39437586"/>
              </p:ext>
            </p:extLst>
          </p:nvPr>
        </p:nvGraphicFramePr>
        <p:xfrm>
          <a:off x="342901" y="2426174"/>
          <a:ext cx="4611623" cy="26003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CA1EBB1E-0CA2-834C-F0D8-FA05484D6490}"/>
              </a:ext>
            </a:extLst>
          </p:cNvPr>
          <p:cNvSpPr txBox="1"/>
          <p:nvPr/>
        </p:nvSpPr>
        <p:spPr>
          <a:xfrm>
            <a:off x="130493" y="35315"/>
            <a:ext cx="3535058" cy="523220"/>
          </a:xfrm>
          <a:prstGeom prst="rect">
            <a:avLst/>
          </a:prstGeom>
          <a:solidFill>
            <a:srgbClr val="006666"/>
          </a:solidFill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Aptos" panose="020B0004020202020204" pitchFamily="34" charset="0"/>
                <a:ea typeface="+mj-ea"/>
                <a:cs typeface="+mj-cs"/>
              </a:rPr>
              <a:t>ЛЕСНЫЕ ПОЖАРЫ</a:t>
            </a:r>
          </a:p>
        </p:txBody>
      </p:sp>
    </p:spTree>
    <p:extLst>
      <p:ext uri="{BB962C8B-B14F-4D97-AF65-F5344CB8AC3E}">
        <p14:creationId xmlns:p14="http://schemas.microsoft.com/office/powerpoint/2010/main" val="36626472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14">
            <a:extLst>
              <a:ext uri="{FF2B5EF4-FFF2-40B4-BE49-F238E27FC236}">
                <a16:creationId xmlns:a16="http://schemas.microsoft.com/office/drawing/2014/main" id="{F0DEA585-DC44-D731-2793-4ABBC0B67C7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0EE4C0D-1CBF-B912-DEA8-06A2C05262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8650" y="3078394"/>
            <a:ext cx="3473418" cy="206510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CC88D07-500C-2974-CE4C-3DB4BBF84C0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076"/>
          <a:stretch/>
        </p:blipFill>
        <p:spPr>
          <a:xfrm>
            <a:off x="243418" y="550416"/>
            <a:ext cx="5043884" cy="236437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8ECE1CD-223C-2AB3-263C-69617AC7F28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050" t="22341" r="17801" b="13924"/>
          <a:stretch/>
        </p:blipFill>
        <p:spPr>
          <a:xfrm>
            <a:off x="5739290" y="501252"/>
            <a:ext cx="3149938" cy="2413540"/>
          </a:xfrm>
          <a:prstGeom prst="rect">
            <a:avLst/>
          </a:prstGeom>
        </p:spPr>
      </p:pic>
      <p:sp>
        <p:nvSpPr>
          <p:cNvPr id="9" name="Овал 8">
            <a:extLst>
              <a:ext uri="{FF2B5EF4-FFF2-40B4-BE49-F238E27FC236}">
                <a16:creationId xmlns:a16="http://schemas.microsoft.com/office/drawing/2014/main" id="{C0C18EC7-4B26-8F84-1D48-5FF96BCD571E}"/>
              </a:ext>
            </a:extLst>
          </p:cNvPr>
          <p:cNvSpPr/>
          <p:nvPr/>
        </p:nvSpPr>
        <p:spPr>
          <a:xfrm>
            <a:off x="7552091" y="2042002"/>
            <a:ext cx="1269737" cy="921954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42259245-9F05-4431-E279-335DDBCCCE71}"/>
              </a:ext>
            </a:extLst>
          </p:cNvPr>
          <p:cNvSpPr/>
          <p:nvPr/>
        </p:nvSpPr>
        <p:spPr>
          <a:xfrm rot="1042199">
            <a:off x="7061272" y="1767577"/>
            <a:ext cx="797226" cy="355421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ОАО «Селенгинский целлюлозно-картонный комбинат»">
            <a:extLst>
              <a:ext uri="{FF2B5EF4-FFF2-40B4-BE49-F238E27FC236}">
                <a16:creationId xmlns:a16="http://schemas.microsoft.com/office/drawing/2014/main" id="{DA664610-FB55-D6A3-8D65-BEA81EFB1B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091" y="2963956"/>
            <a:ext cx="4357370" cy="2131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17C1D1D-5088-B00E-9A03-86D324F2E1B6}"/>
              </a:ext>
            </a:extLst>
          </p:cNvPr>
          <p:cNvSpPr txBox="1"/>
          <p:nvPr/>
        </p:nvSpPr>
        <p:spPr>
          <a:xfrm>
            <a:off x="7195115" y="558374"/>
            <a:ext cx="17054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ru-RU" sz="2000" dirty="0">
                <a:solidFill>
                  <a:schemeClr val="bg1"/>
                </a:solidFill>
                <a:latin typeface="FORMULAR-MEDIUM" panose="02000000000000000000" pitchFamily="2" charset="0"/>
              </a:rPr>
              <a:t>Г. БАЙКАЛЬСК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0420497-8970-1DF1-BF17-CA796167BB5D}"/>
              </a:ext>
            </a:extLst>
          </p:cNvPr>
          <p:cNvSpPr txBox="1"/>
          <p:nvPr/>
        </p:nvSpPr>
        <p:spPr>
          <a:xfrm>
            <a:off x="430019" y="2963956"/>
            <a:ext cx="24596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ru-RU" sz="2000" b="1" dirty="0">
                <a:solidFill>
                  <a:srgbClr val="FFFF00"/>
                </a:solidFill>
                <a:latin typeface="FORMULAR-MEDIUM" panose="02000000000000000000" pitchFamily="2" charset="0"/>
              </a:rPr>
              <a:t>СЕЛЕНГИНСКИЙ ЦКК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4E66FF-07EB-6647-6042-3AB066F50473}"/>
              </a:ext>
            </a:extLst>
          </p:cNvPr>
          <p:cNvSpPr txBox="1"/>
          <p:nvPr/>
        </p:nvSpPr>
        <p:spPr>
          <a:xfrm>
            <a:off x="4503113" y="536683"/>
            <a:ext cx="7841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ru-RU" sz="2000" b="1" dirty="0">
                <a:solidFill>
                  <a:srgbClr val="FFFF00"/>
                </a:solidFill>
                <a:latin typeface="FORMULAR-MEDIUM" panose="02000000000000000000" pitchFamily="2" charset="0"/>
              </a:rPr>
              <a:t>БЦБК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5C6F858-2857-B12D-5400-8B18D0D4A706}"/>
              </a:ext>
            </a:extLst>
          </p:cNvPr>
          <p:cNvSpPr txBox="1"/>
          <p:nvPr/>
        </p:nvSpPr>
        <p:spPr>
          <a:xfrm>
            <a:off x="130493" y="35315"/>
            <a:ext cx="4067796" cy="954107"/>
          </a:xfrm>
          <a:prstGeom prst="rect">
            <a:avLst/>
          </a:prstGeom>
          <a:solidFill>
            <a:srgbClr val="006666"/>
          </a:solidFill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Aptos" panose="020B0004020202020204" pitchFamily="34" charset="0"/>
                <a:ea typeface="+mj-ea"/>
                <a:cs typeface="+mj-cs"/>
              </a:rPr>
              <a:t>ВОЗДЕЙСТВИЕ ПРОМЫШЛЕННОСТИ</a:t>
            </a:r>
          </a:p>
        </p:txBody>
      </p:sp>
    </p:spTree>
    <p:extLst>
      <p:ext uri="{BB962C8B-B14F-4D97-AF65-F5344CB8AC3E}">
        <p14:creationId xmlns:p14="http://schemas.microsoft.com/office/powerpoint/2010/main" val="9798739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ct 14" hidden="1">
            <a:extLst>
              <a:ext uri="{FF2B5EF4-FFF2-40B4-BE49-F238E27FC236}">
                <a16:creationId xmlns:a16="http://schemas.microsoft.com/office/drawing/2014/main" id="{F5AF7AF7-E1B9-45FE-A533-48EF5DCF6445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191" y="1191"/>
          <a:ext cx="1191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95" imgH="396" progId="TCLayout.ActiveDocument.1">
                  <p:embed/>
                </p:oleObj>
              </mc:Choice>
              <mc:Fallback>
                <p:oleObj name="think-cell Slide" r:id="rId4" imgW="395" imgH="396" progId="TCLayout.ActiveDocument.1">
                  <p:embed/>
                  <p:pic>
                    <p:nvPicPr>
                      <p:cNvPr id="15" name="Object 14" hidden="1">
                        <a:extLst>
                          <a:ext uri="{FF2B5EF4-FFF2-40B4-BE49-F238E27FC236}">
                            <a16:creationId xmlns:a16="http://schemas.microsoft.com/office/drawing/2014/main" id="{F5AF7AF7-E1B9-45FE-A533-48EF5DCF644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91" y="1191"/>
                        <a:ext cx="1191" cy="1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99952" y="62135"/>
            <a:ext cx="843896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ru-RU" sz="2100" b="1" dirty="0">
                <a:latin typeface="Aptos" panose="020B0004020202020204" pitchFamily="34" charset="0"/>
                <a:cs typeface="Arial" panose="020B0604020202020204" pitchFamily="34" charset="0"/>
              </a:rPr>
              <a:t>Территориальная структура нагрузки на поверхностный сток</a:t>
            </a:r>
            <a:endParaRPr lang="ru-RU" sz="1500" dirty="0">
              <a:solidFill>
                <a:srgbClr val="7190A4"/>
              </a:solidFill>
              <a:latin typeface="DIN Pro Regular" panose="020B0504020101020102" pitchFamily="34" charset="0"/>
              <a:cs typeface="DIN Pro Regular" panose="020B0504020101020102" pitchFamily="34" charset="0"/>
            </a:endParaRPr>
          </a:p>
        </p:txBody>
      </p:sp>
      <p:sp>
        <p:nvSpPr>
          <p:cNvPr id="32" name="Номер слайда 3">
            <a:extLst>
              <a:ext uri="{FF2B5EF4-FFF2-40B4-BE49-F238E27FC236}">
                <a16:creationId xmlns:a16="http://schemas.microsoft.com/office/drawing/2014/main" id="{E8BD6C96-E6D8-4AC4-A672-321EDC013207}"/>
              </a:ext>
            </a:extLst>
          </p:cNvPr>
          <p:cNvSpPr txBox="1">
            <a:spLocks/>
          </p:cNvSpPr>
          <p:nvPr/>
        </p:nvSpPr>
        <p:spPr>
          <a:xfrm>
            <a:off x="8600828" y="4813131"/>
            <a:ext cx="292893" cy="273844"/>
          </a:xfrm>
          <a:prstGeom prst="rect">
            <a:avLst/>
          </a:prstGeom>
        </p:spPr>
        <p:txBody>
          <a:bodyPr lIns="0" rIns="0"/>
          <a:lstStyle>
            <a:defPPr>
              <a:defRPr lang="ru-RU"/>
            </a:defPPr>
            <a:lvl1pPr algn="r" defTabSz="457200">
              <a:defRPr sz="1600">
                <a:solidFill>
                  <a:schemeClr val="accent6"/>
                </a:solidFill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pPr defTabSz="342900">
              <a:defRPr/>
            </a:pPr>
            <a:fld id="{F6769C8C-C3CE-41F2-9A08-EDCE57128303}" type="slidenum">
              <a:rPr lang="ru-RU" sz="1200">
                <a:solidFill>
                  <a:srgbClr val="A5A5A5"/>
                </a:solidFill>
                <a:latin typeface="DIN Pro Regular" panose="020B0504020101020102" charset="0"/>
                <a:cs typeface="DIN Pro Regular" panose="020B0504020101020102" charset="0"/>
              </a:rPr>
              <a:pPr defTabSz="342900">
                <a:defRPr/>
              </a:pPr>
              <a:t>15</a:t>
            </a:fld>
            <a:endParaRPr lang="ru-RU" sz="1200" dirty="0">
              <a:solidFill>
                <a:srgbClr val="A5A5A5"/>
              </a:solidFill>
              <a:latin typeface="DIN Pro Regular" panose="020B0504020101020102" charset="0"/>
              <a:cs typeface="DIN Pro Regular" panose="020B0504020101020102" charset="0"/>
            </a:endParaRPr>
          </a:p>
        </p:txBody>
      </p:sp>
      <p:sp>
        <p:nvSpPr>
          <p:cNvPr id="44" name="Google Shape;587;p5">
            <a:extLst>
              <a:ext uri="{FF2B5EF4-FFF2-40B4-BE49-F238E27FC236}">
                <a16:creationId xmlns:a16="http://schemas.microsoft.com/office/drawing/2014/main" id="{A97B8CB0-6FD7-422B-BFC8-6C3ADB442662}"/>
              </a:ext>
            </a:extLst>
          </p:cNvPr>
          <p:cNvSpPr txBox="1"/>
          <p:nvPr/>
        </p:nvSpPr>
        <p:spPr>
          <a:xfrm>
            <a:off x="100088" y="608713"/>
            <a:ext cx="4249578" cy="641774"/>
          </a:xfrm>
          <a:prstGeom prst="rect">
            <a:avLst/>
          </a:prstGeom>
          <a:solidFill>
            <a:srgbClr val="29948C"/>
          </a:solidFill>
          <a:ln>
            <a:noFill/>
          </a:ln>
        </p:spPr>
        <p:txBody>
          <a:bodyPr spcFirstLastPara="1" wrap="square" lIns="459000" tIns="0" rIns="0" bIns="0" anchor="ctr" anchorCtr="0">
            <a:noAutofit/>
          </a:bodyPr>
          <a:lstStyle/>
          <a:p>
            <a:pPr lvl="0">
              <a:buClr>
                <a:srgbClr val="FFFFFF"/>
              </a:buClr>
              <a:buSzPts val="1600"/>
              <a:defRPr/>
            </a:pPr>
            <a:r>
              <a:rPr lang="ru-RU" sz="1200" dirty="0">
                <a:solidFill>
                  <a:schemeClr val="bg1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ОБЪЕМ И СТРУКТУРА ВОДОПОТРЕБЛЕНИЯ</a:t>
            </a:r>
            <a:endParaRPr sz="1200" b="1" kern="0" baseline="30000" dirty="0">
              <a:solidFill>
                <a:schemeClr val="bg1"/>
              </a:solidFill>
              <a:latin typeface="DIN Pro Regular" panose="020B0504020101020102" charset="0"/>
              <a:ea typeface="Arial"/>
              <a:cs typeface="DIN Pro Regular" panose="020B0504020101020102" charset="0"/>
              <a:sym typeface="Arial"/>
            </a:endParaRPr>
          </a:p>
        </p:txBody>
      </p:sp>
      <p:sp>
        <p:nvSpPr>
          <p:cNvPr id="46" name="Google Shape;575;p5">
            <a:extLst>
              <a:ext uri="{FF2B5EF4-FFF2-40B4-BE49-F238E27FC236}">
                <a16:creationId xmlns:a16="http://schemas.microsoft.com/office/drawing/2014/main" id="{BE4FB396-5CB2-4015-8E70-938C1A6A3105}"/>
              </a:ext>
            </a:extLst>
          </p:cNvPr>
          <p:cNvSpPr/>
          <p:nvPr/>
        </p:nvSpPr>
        <p:spPr>
          <a:xfrm>
            <a:off x="332184" y="1335820"/>
            <a:ext cx="161596" cy="164354"/>
          </a:xfrm>
          <a:prstGeom prst="ellipse">
            <a:avLst/>
          </a:prstGeom>
          <a:solidFill>
            <a:srgbClr val="D1F4F3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 defTabSz="685800">
              <a:buClr>
                <a:srgbClr val="FFFFFF"/>
              </a:buClr>
              <a:buSzPts val="1000"/>
              <a:defRPr/>
            </a:pPr>
            <a:r>
              <a:rPr lang="ru-RU" sz="750" b="1" kern="0" dirty="0">
                <a:latin typeface="Aptos" panose="020B0004020202020204" pitchFamily="34" charset="0"/>
                <a:ea typeface="Arial"/>
                <a:cs typeface="Arial"/>
                <a:sym typeface="Arial"/>
              </a:rPr>
              <a:t>1</a:t>
            </a:r>
            <a:endParaRPr sz="1350" kern="0" dirty="0">
              <a:latin typeface="Aptos" panose="020B0004020202020204" pitchFamily="34" charset="0"/>
              <a:ea typeface="Arial"/>
              <a:cs typeface="Arial"/>
              <a:sym typeface="Arial"/>
            </a:endParaRPr>
          </a:p>
        </p:txBody>
      </p:sp>
      <p:sp>
        <p:nvSpPr>
          <p:cNvPr id="47" name="Google Shape;576;p5">
            <a:extLst>
              <a:ext uri="{FF2B5EF4-FFF2-40B4-BE49-F238E27FC236}">
                <a16:creationId xmlns:a16="http://schemas.microsoft.com/office/drawing/2014/main" id="{41024486-843E-4A05-AF78-497D9ACCFDE8}"/>
              </a:ext>
            </a:extLst>
          </p:cNvPr>
          <p:cNvSpPr/>
          <p:nvPr/>
        </p:nvSpPr>
        <p:spPr>
          <a:xfrm>
            <a:off x="319154" y="1911836"/>
            <a:ext cx="161596" cy="164354"/>
          </a:xfrm>
          <a:prstGeom prst="ellipse">
            <a:avLst/>
          </a:prstGeom>
          <a:solidFill>
            <a:srgbClr val="D1F4F3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 defTabSz="685800">
              <a:buClr>
                <a:srgbClr val="FFFFFF"/>
              </a:buClr>
              <a:buSzPts val="1000"/>
              <a:defRPr/>
            </a:pPr>
            <a:r>
              <a:rPr lang="ru-RU" sz="750" b="1" kern="0" dirty="0">
                <a:latin typeface="Aptos" panose="020B0004020202020204" pitchFamily="34" charset="0"/>
                <a:ea typeface="Arial"/>
                <a:cs typeface="Arial"/>
                <a:sym typeface="Arial"/>
              </a:rPr>
              <a:t>2</a:t>
            </a:r>
            <a:endParaRPr sz="1350" kern="0" dirty="0">
              <a:latin typeface="Aptos" panose="020B0004020202020204" pitchFamily="34" charset="0"/>
              <a:ea typeface="Arial"/>
              <a:cs typeface="Arial"/>
              <a:sym typeface="Arial"/>
            </a:endParaRPr>
          </a:p>
        </p:txBody>
      </p:sp>
      <p:sp>
        <p:nvSpPr>
          <p:cNvPr id="48" name="Google Shape;577;p5">
            <a:extLst>
              <a:ext uri="{FF2B5EF4-FFF2-40B4-BE49-F238E27FC236}">
                <a16:creationId xmlns:a16="http://schemas.microsoft.com/office/drawing/2014/main" id="{1EFF30DD-4559-4956-BE03-20D881016D96}"/>
              </a:ext>
            </a:extLst>
          </p:cNvPr>
          <p:cNvSpPr/>
          <p:nvPr/>
        </p:nvSpPr>
        <p:spPr>
          <a:xfrm>
            <a:off x="332184" y="2707672"/>
            <a:ext cx="161596" cy="164354"/>
          </a:xfrm>
          <a:prstGeom prst="ellipse">
            <a:avLst/>
          </a:prstGeom>
          <a:solidFill>
            <a:srgbClr val="D1F4F3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 defTabSz="685800">
              <a:buClr>
                <a:srgbClr val="FFFFFF"/>
              </a:buClr>
              <a:buSzPts val="1000"/>
              <a:defRPr/>
            </a:pPr>
            <a:r>
              <a:rPr lang="ru-RU" sz="750" b="1" kern="0" dirty="0">
                <a:latin typeface="Aptos" panose="020B0004020202020204" pitchFamily="34" charset="0"/>
                <a:ea typeface="Arial"/>
                <a:cs typeface="Arial"/>
                <a:sym typeface="Arial"/>
              </a:rPr>
              <a:t>3</a:t>
            </a:r>
            <a:endParaRPr sz="1350" kern="0" dirty="0">
              <a:latin typeface="Aptos" panose="020B0004020202020204" pitchFamily="34" charset="0"/>
              <a:ea typeface="Arial"/>
              <a:cs typeface="Arial"/>
              <a:sym typeface="Arial"/>
            </a:endParaRPr>
          </a:p>
        </p:txBody>
      </p:sp>
      <p:sp>
        <p:nvSpPr>
          <p:cNvPr id="49" name="Google Shape;578;p5">
            <a:extLst>
              <a:ext uri="{FF2B5EF4-FFF2-40B4-BE49-F238E27FC236}">
                <a16:creationId xmlns:a16="http://schemas.microsoft.com/office/drawing/2014/main" id="{18A32926-371F-4268-B29C-965682B96EEF}"/>
              </a:ext>
            </a:extLst>
          </p:cNvPr>
          <p:cNvSpPr/>
          <p:nvPr/>
        </p:nvSpPr>
        <p:spPr>
          <a:xfrm>
            <a:off x="304926" y="3472070"/>
            <a:ext cx="161596" cy="164354"/>
          </a:xfrm>
          <a:prstGeom prst="ellipse">
            <a:avLst/>
          </a:prstGeom>
          <a:solidFill>
            <a:srgbClr val="D1F4F3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 defTabSz="685800">
              <a:buClr>
                <a:srgbClr val="FFFFFF"/>
              </a:buClr>
              <a:buSzPts val="1000"/>
              <a:defRPr/>
            </a:pPr>
            <a:r>
              <a:rPr lang="ru-RU" sz="750" b="1" kern="0" dirty="0">
                <a:latin typeface="Aptos" panose="020B0004020202020204" pitchFamily="34" charset="0"/>
                <a:ea typeface="Arial"/>
                <a:cs typeface="Arial"/>
                <a:sym typeface="Arial"/>
              </a:rPr>
              <a:t>4</a:t>
            </a:r>
            <a:endParaRPr sz="1350" kern="0" dirty="0">
              <a:latin typeface="Aptos" panose="020B0004020202020204" pitchFamily="34" charset="0"/>
              <a:ea typeface="Arial"/>
              <a:cs typeface="Arial"/>
              <a:sym typeface="Arial"/>
            </a:endParaRPr>
          </a:p>
        </p:txBody>
      </p:sp>
      <p:sp>
        <p:nvSpPr>
          <p:cNvPr id="50" name="Google Shape;579;p5">
            <a:extLst>
              <a:ext uri="{FF2B5EF4-FFF2-40B4-BE49-F238E27FC236}">
                <a16:creationId xmlns:a16="http://schemas.microsoft.com/office/drawing/2014/main" id="{3CA6876C-48D7-490D-9898-AE396376F3CC}"/>
              </a:ext>
            </a:extLst>
          </p:cNvPr>
          <p:cNvSpPr/>
          <p:nvPr/>
        </p:nvSpPr>
        <p:spPr>
          <a:xfrm>
            <a:off x="298996" y="4318645"/>
            <a:ext cx="161596" cy="164354"/>
          </a:xfrm>
          <a:prstGeom prst="ellipse">
            <a:avLst/>
          </a:prstGeom>
          <a:solidFill>
            <a:srgbClr val="D1F4F3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 defTabSz="685800">
              <a:buClr>
                <a:srgbClr val="FFFFFF"/>
              </a:buClr>
              <a:buSzPts val="1000"/>
              <a:defRPr/>
            </a:pPr>
            <a:r>
              <a:rPr lang="ru-RU" sz="750" b="1" kern="0" dirty="0">
                <a:latin typeface="Aptos" panose="020B0004020202020204" pitchFamily="34" charset="0"/>
                <a:ea typeface="Arial"/>
                <a:cs typeface="Arial"/>
                <a:sym typeface="Arial"/>
              </a:rPr>
              <a:t>5</a:t>
            </a:r>
            <a:endParaRPr sz="1350" kern="0" dirty="0">
              <a:latin typeface="Aptos" panose="020B0004020202020204" pitchFamily="34" charset="0"/>
              <a:ea typeface="Arial"/>
              <a:cs typeface="Arial"/>
              <a:sym typeface="Arial"/>
            </a:endParaRPr>
          </a:p>
        </p:txBody>
      </p:sp>
      <p:sp>
        <p:nvSpPr>
          <p:cNvPr id="59" name="Google Shape;588;p5">
            <a:extLst>
              <a:ext uri="{FF2B5EF4-FFF2-40B4-BE49-F238E27FC236}">
                <a16:creationId xmlns:a16="http://schemas.microsoft.com/office/drawing/2014/main" id="{4870E202-B8E5-4C05-AABF-F354EF83D6FD}"/>
              </a:ext>
            </a:extLst>
          </p:cNvPr>
          <p:cNvSpPr txBox="1"/>
          <p:nvPr/>
        </p:nvSpPr>
        <p:spPr>
          <a:xfrm>
            <a:off x="4643971" y="585017"/>
            <a:ext cx="4388111" cy="644735"/>
          </a:xfrm>
          <a:prstGeom prst="rect">
            <a:avLst/>
          </a:prstGeom>
          <a:solidFill>
            <a:srgbClr val="29948C"/>
          </a:solidFill>
          <a:ln>
            <a:noFill/>
          </a:ln>
        </p:spPr>
        <p:txBody>
          <a:bodyPr spcFirstLastPara="1" wrap="square" lIns="459000" tIns="0" rIns="0" bIns="0" anchor="ctr" anchorCtr="0">
            <a:noAutofit/>
          </a:bodyPr>
          <a:lstStyle/>
          <a:p>
            <a:pPr algn="ctr">
              <a:buClr>
                <a:srgbClr val="FFFFFF"/>
              </a:buClr>
              <a:buSzPts val="1600"/>
              <a:defRPr/>
            </a:pPr>
            <a:r>
              <a:rPr lang="ru-RU" sz="1200" dirty="0">
                <a:solidFill>
                  <a:schemeClr val="bg1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ОБЪЕМ И СТРУКТУРА СТОЧНЫХ ВОД</a:t>
            </a:r>
            <a:endParaRPr sz="1350" kern="0" dirty="0">
              <a:solidFill>
                <a:srgbClr val="FFFFFF"/>
              </a:solidFill>
              <a:latin typeface="DIN Pro Regular" panose="020B0504020101020102" charset="0"/>
              <a:ea typeface="Arial"/>
              <a:cs typeface="DIN Pro Regular" panose="020B0504020101020102" charset="0"/>
              <a:sym typeface="Arial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893111C-BBC7-4EAD-A5F7-186344DF1D85}"/>
              </a:ext>
            </a:extLst>
          </p:cNvPr>
          <p:cNvGrpSpPr/>
          <p:nvPr/>
        </p:nvGrpSpPr>
        <p:grpSpPr>
          <a:xfrm>
            <a:off x="4400295" y="1250487"/>
            <a:ext cx="249178" cy="3569885"/>
            <a:chOff x="4177125" y="1727021"/>
            <a:chExt cx="332237" cy="4759847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22E79795-16B0-48DE-BD6F-C4922785DD56}"/>
                </a:ext>
              </a:extLst>
            </p:cNvPr>
            <p:cNvCxnSpPr/>
            <p:nvPr/>
          </p:nvCxnSpPr>
          <p:spPr>
            <a:xfrm>
              <a:off x="4322129" y="1727021"/>
              <a:ext cx="0" cy="4759847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7A16E384-F7EC-4556-B711-A968C5763DBD}"/>
                </a:ext>
              </a:extLst>
            </p:cNvPr>
            <p:cNvGrpSpPr/>
            <p:nvPr/>
          </p:nvGrpSpPr>
          <p:grpSpPr>
            <a:xfrm>
              <a:off x="4177125" y="3646710"/>
              <a:ext cx="332237" cy="637289"/>
              <a:chOff x="4122139" y="3706338"/>
              <a:chExt cx="442208" cy="848232"/>
            </a:xfrm>
          </p:grpSpPr>
          <p:sp>
            <p:nvSpPr>
              <p:cNvPr id="58" name="Google Shape;590;p5">
                <a:extLst>
                  <a:ext uri="{FF2B5EF4-FFF2-40B4-BE49-F238E27FC236}">
                    <a16:creationId xmlns:a16="http://schemas.microsoft.com/office/drawing/2014/main" id="{5475EF09-C53A-411D-B580-BB49FAC55DFE}"/>
                  </a:ext>
                </a:extLst>
              </p:cNvPr>
              <p:cNvSpPr/>
              <p:nvPr/>
            </p:nvSpPr>
            <p:spPr>
              <a:xfrm rot="5400000">
                <a:off x="4021196" y="4011419"/>
                <a:ext cx="842943" cy="243359"/>
              </a:xfrm>
              <a:prstGeom prst="triangle">
                <a:avLst>
                  <a:gd name="adj" fmla="val 50000"/>
                </a:avLst>
              </a:prstGeom>
              <a:solidFill>
                <a:srgbClr val="29948C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pPr algn="ctr" defTabSz="685800">
                  <a:buClr>
                    <a:srgbClr val="000000"/>
                  </a:buClr>
                  <a:defRPr/>
                </a:pPr>
                <a:endParaRPr sz="1200" kern="0" dirty="0">
                  <a:solidFill>
                    <a:srgbClr val="FFFFFF"/>
                  </a:solidFill>
                  <a:latin typeface="Aptos" panose="020B0004020202020204" pitchFamily="34" charset="0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590;p5">
                <a:extLst>
                  <a:ext uri="{FF2B5EF4-FFF2-40B4-BE49-F238E27FC236}">
                    <a16:creationId xmlns:a16="http://schemas.microsoft.com/office/drawing/2014/main" id="{9F3BEFA4-D900-422E-A864-AFBC1336CBB8}"/>
                  </a:ext>
                </a:extLst>
              </p:cNvPr>
              <p:cNvSpPr/>
              <p:nvPr/>
            </p:nvSpPr>
            <p:spPr>
              <a:xfrm rot="5400000">
                <a:off x="3926057" y="4006130"/>
                <a:ext cx="842943" cy="243359"/>
              </a:xfrm>
              <a:prstGeom prst="triangle">
                <a:avLst>
                  <a:gd name="adj" fmla="val 50000"/>
                </a:avLst>
              </a:prstGeom>
              <a:solidFill>
                <a:srgbClr val="29948C"/>
              </a:solidFill>
              <a:ln>
                <a:solidFill>
                  <a:schemeClr val="bg1"/>
                </a:solidFill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pPr algn="ctr" defTabSz="685800">
                  <a:buClr>
                    <a:srgbClr val="000000"/>
                  </a:buClr>
                  <a:defRPr/>
                </a:pPr>
                <a:endParaRPr sz="1200" kern="0" dirty="0">
                  <a:solidFill>
                    <a:srgbClr val="FFFFFF"/>
                  </a:solidFill>
                  <a:latin typeface="Aptos" panose="020B0004020202020204" pitchFamily="34" charset="0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590;p5">
                <a:extLst>
                  <a:ext uri="{FF2B5EF4-FFF2-40B4-BE49-F238E27FC236}">
                    <a16:creationId xmlns:a16="http://schemas.microsoft.com/office/drawing/2014/main" id="{82B07A86-4A58-4F6E-B41C-909423C12B3C}"/>
                  </a:ext>
                </a:extLst>
              </p:cNvPr>
              <p:cNvSpPr/>
              <p:nvPr/>
            </p:nvSpPr>
            <p:spPr>
              <a:xfrm rot="5400000">
                <a:off x="3822347" y="4006130"/>
                <a:ext cx="842943" cy="243359"/>
              </a:xfrm>
              <a:prstGeom prst="triangle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pPr algn="ctr" defTabSz="685800">
                  <a:buClr>
                    <a:srgbClr val="000000"/>
                  </a:buClr>
                  <a:defRPr/>
                </a:pPr>
                <a:endParaRPr sz="1200" kern="0" dirty="0">
                  <a:solidFill>
                    <a:srgbClr val="FFFFFF"/>
                  </a:solidFill>
                  <a:latin typeface="Aptos" panose="020B0004020202020204" pitchFamily="34" charset="0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/>
          <a:srcRect l="17897" r="1713"/>
          <a:stretch/>
        </p:blipFill>
        <p:spPr>
          <a:xfrm>
            <a:off x="11548" y="1304834"/>
            <a:ext cx="4418496" cy="341560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25" r="2527"/>
          <a:stretch/>
        </p:blipFill>
        <p:spPr>
          <a:xfrm>
            <a:off x="4657207" y="1337136"/>
            <a:ext cx="4260122" cy="338330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687023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F29C2-2ACD-418A-B96A-7D82F6DA308F}" type="slidenum">
              <a:rPr lang="ru-RU" smtClean="0"/>
              <a:t>16</a:t>
            </a:fld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CA0D8D8-A5A4-4ECB-84B6-67BB2C74EC09}"/>
              </a:ext>
            </a:extLst>
          </p:cNvPr>
          <p:cNvPicPr preferRelativeResize="0"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2318" y="3487610"/>
            <a:ext cx="2188143" cy="1633436"/>
          </a:xfrm>
          <a:prstGeom prst="rect">
            <a:avLst/>
          </a:prstGeom>
        </p:spPr>
      </p:pic>
      <p:sp>
        <p:nvSpPr>
          <p:cNvPr id="8" name="Rectangle 36">
            <a:extLst>
              <a:ext uri="{FF2B5EF4-FFF2-40B4-BE49-F238E27FC236}">
                <a16:creationId xmlns:a16="http://schemas.microsoft.com/office/drawing/2014/main" id="{B135D891-E32E-4C74-8F7F-DE31ED0D4957}"/>
              </a:ext>
            </a:extLst>
          </p:cNvPr>
          <p:cNvSpPr/>
          <p:nvPr/>
        </p:nvSpPr>
        <p:spPr>
          <a:xfrm>
            <a:off x="0" y="540557"/>
            <a:ext cx="9144000" cy="4694052"/>
          </a:xfrm>
          <a:prstGeom prst="rect">
            <a:avLst/>
          </a:prstGeom>
          <a:solidFill>
            <a:srgbClr val="D1F4F3"/>
          </a:solidFill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324000" rIns="54000" rtlCol="0" anchor="ctr"/>
          <a:lstStyle/>
          <a:p>
            <a:pPr algn="ctr" defTabSz="685800">
              <a:defRPr/>
            </a:pPr>
            <a:endParaRPr lang="ru-RU" sz="1050" dirty="0">
              <a:solidFill>
                <a:srgbClr val="FFFFFF"/>
              </a:solidFill>
              <a:latin typeface="DIN Pro Regular" panose="020B0504020101020102" charset="0"/>
              <a:cs typeface="DIN Pro Regular" panose="020B0504020101020102" charset="0"/>
            </a:endParaRPr>
          </a:p>
        </p:txBody>
      </p:sp>
      <p:sp>
        <p:nvSpPr>
          <p:cNvPr id="10" name="Rectangle 26">
            <a:extLst>
              <a:ext uri="{FF2B5EF4-FFF2-40B4-BE49-F238E27FC236}">
                <a16:creationId xmlns:a16="http://schemas.microsoft.com/office/drawing/2014/main" id="{91AE69CE-CDA0-4EAD-995B-6709AD80C5AC}"/>
              </a:ext>
            </a:extLst>
          </p:cNvPr>
          <p:cNvSpPr/>
          <p:nvPr/>
        </p:nvSpPr>
        <p:spPr>
          <a:xfrm>
            <a:off x="2383" y="15374"/>
            <a:ext cx="9141617" cy="732145"/>
          </a:xfrm>
          <a:prstGeom prst="rect">
            <a:avLst/>
          </a:prstGeom>
          <a:solidFill>
            <a:srgbClr val="29948C"/>
          </a:solidFill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324000" rIns="54000" rtlCol="0" anchor="ctr"/>
          <a:lstStyle/>
          <a:p>
            <a:pPr algn="ctr">
              <a:defRPr/>
            </a:pPr>
            <a:r>
              <a:rPr lang="ru-RU" sz="2800" b="1" dirty="0">
                <a:cs typeface="Arial" pitchFamily="34" charset="0"/>
              </a:rPr>
              <a:t>ИРКУТСКО-ЧЕРЕМХОВСКИЙ ПРОМЫШЛЕННЫЙ РАЙОН</a:t>
            </a:r>
          </a:p>
          <a:p>
            <a:pPr marL="214313" indent="-214313" algn="ctr">
              <a:buFont typeface="Arial" panose="020B0604020202020204" pitchFamily="34" charset="0"/>
              <a:buChar char="•"/>
              <a:defRPr/>
            </a:pPr>
            <a:endParaRPr lang="ru-RU" sz="1050" dirty="0">
              <a:cs typeface="Arial" pitchFamily="34" charset="0"/>
            </a:endParaRPr>
          </a:p>
        </p:txBody>
      </p:sp>
      <p:grpSp>
        <p:nvGrpSpPr>
          <p:cNvPr id="11" name="Group 13">
            <a:extLst>
              <a:ext uri="{FF2B5EF4-FFF2-40B4-BE49-F238E27FC236}">
                <a16:creationId xmlns:a16="http://schemas.microsoft.com/office/drawing/2014/main" id="{0294C9B7-4BE6-4DBB-8AD4-C272D3C63741}"/>
              </a:ext>
            </a:extLst>
          </p:cNvPr>
          <p:cNvGrpSpPr/>
          <p:nvPr/>
        </p:nvGrpSpPr>
        <p:grpSpPr>
          <a:xfrm>
            <a:off x="5372" y="845338"/>
            <a:ext cx="2157387" cy="732145"/>
            <a:chOff x="698386" y="1933927"/>
            <a:chExt cx="3169117" cy="728422"/>
          </a:xfrm>
        </p:grpSpPr>
        <p:sp>
          <p:nvSpPr>
            <p:cNvPr id="12" name="Rectangle 22">
              <a:extLst>
                <a:ext uri="{FF2B5EF4-FFF2-40B4-BE49-F238E27FC236}">
                  <a16:creationId xmlns:a16="http://schemas.microsoft.com/office/drawing/2014/main" id="{AE60C3D1-9D48-4B62-AAFA-20FC595A07CE}"/>
                </a:ext>
              </a:extLst>
            </p:cNvPr>
            <p:cNvSpPr/>
            <p:nvPr/>
          </p:nvSpPr>
          <p:spPr>
            <a:xfrm>
              <a:off x="698386" y="1933927"/>
              <a:ext cx="3169117" cy="728422"/>
            </a:xfrm>
            <a:prstGeom prst="rect">
              <a:avLst/>
            </a:prstGeom>
            <a:solidFill>
              <a:srgbClr val="29948C"/>
            </a:solidFill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lIns="324000" rIns="54000" rtlCol="0" anchor="ctr"/>
            <a:lstStyle/>
            <a:p>
              <a:pPr algn="ctr" defTabSz="685800">
                <a:defRPr/>
              </a:pPr>
              <a:r>
                <a:rPr lang="ru-RU" sz="2000" b="1" dirty="0">
                  <a:solidFill>
                    <a:srgbClr val="FFFFFF"/>
                  </a:solidFill>
                  <a:latin typeface="DIN Pro Regular" panose="020B0504020101020102" charset="0"/>
                  <a:cs typeface="DIN Pro Regular" panose="020B0504020101020102" charset="0"/>
                </a:rPr>
                <a:t>ШЕЛЕХОВ - АЛЮМИНИЙ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2353CC9-DA69-41DC-BE2A-4B9CBEF78F21}"/>
                </a:ext>
              </a:extLst>
            </p:cNvPr>
            <p:cNvSpPr txBox="1"/>
            <p:nvPr/>
          </p:nvSpPr>
          <p:spPr>
            <a:xfrm>
              <a:off x="738078" y="1975866"/>
              <a:ext cx="450715" cy="67710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defTabSz="685800">
                <a:spcAft>
                  <a:spcPts val="450"/>
                </a:spcAft>
                <a:buSzPct val="100000"/>
                <a:defRPr/>
              </a:pPr>
              <a:r>
                <a:rPr lang="ru-RU" sz="3300" dirty="0">
                  <a:solidFill>
                    <a:prstClr val="white"/>
                  </a:solidFill>
                  <a:latin typeface="DIN Pro Bold" panose="020B0604020202020204" charset="0"/>
                  <a:cs typeface="DIN Pro Bold" panose="020B0604020202020204" charset="0"/>
                </a:rPr>
                <a:t>1</a:t>
              </a:r>
            </a:p>
          </p:txBody>
        </p:sp>
      </p:grpSp>
      <p:grpSp>
        <p:nvGrpSpPr>
          <p:cNvPr id="15" name="Group 12">
            <a:extLst>
              <a:ext uri="{FF2B5EF4-FFF2-40B4-BE49-F238E27FC236}">
                <a16:creationId xmlns:a16="http://schemas.microsoft.com/office/drawing/2014/main" id="{BCC132E1-1CF9-46B6-855C-BBA8258921F7}"/>
              </a:ext>
            </a:extLst>
          </p:cNvPr>
          <p:cNvGrpSpPr/>
          <p:nvPr/>
        </p:nvGrpSpPr>
        <p:grpSpPr>
          <a:xfrm>
            <a:off x="2258637" y="845338"/>
            <a:ext cx="2060777" cy="736369"/>
            <a:chOff x="4254839" y="1953560"/>
            <a:chExt cx="3171964" cy="734689"/>
          </a:xfrm>
        </p:grpSpPr>
        <p:sp>
          <p:nvSpPr>
            <p:cNvPr id="16" name="Rectangle 20">
              <a:extLst>
                <a:ext uri="{FF2B5EF4-FFF2-40B4-BE49-F238E27FC236}">
                  <a16:creationId xmlns:a16="http://schemas.microsoft.com/office/drawing/2014/main" id="{D2AEC7EA-1EF9-4D4C-8B86-DFFC8876D9EE}"/>
                </a:ext>
              </a:extLst>
            </p:cNvPr>
            <p:cNvSpPr/>
            <p:nvPr/>
          </p:nvSpPr>
          <p:spPr>
            <a:xfrm>
              <a:off x="4254839" y="1959827"/>
              <a:ext cx="3171964" cy="728422"/>
            </a:xfrm>
            <a:prstGeom prst="rect">
              <a:avLst/>
            </a:prstGeom>
            <a:solidFill>
              <a:srgbClr val="29948C"/>
            </a:solidFill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lIns="324000" rIns="54000" rtlCol="0" anchor="ctr"/>
            <a:lstStyle/>
            <a:p>
              <a:pPr defTabSz="685800">
                <a:defRPr/>
              </a:pPr>
              <a:r>
                <a:rPr lang="ru-RU" sz="2000" b="1" dirty="0">
                  <a:solidFill>
                    <a:srgbClr val="FFFFFF"/>
                  </a:solidFill>
                  <a:latin typeface="DIN Pro Regular" panose="020B0504020101020102" charset="0"/>
                  <a:ea typeface="Arial" panose="020B0604020202020204" pitchFamily="34" charset="0"/>
                  <a:cs typeface="DIN Pro Regular" panose="020B0504020101020102" charset="0"/>
                </a:rPr>
                <a:t>УСОЛЬЕ-СИБИРСКОЕ</a:t>
              </a:r>
              <a:endParaRPr lang="ru-RU" sz="2000" b="1" dirty="0">
                <a:solidFill>
                  <a:srgbClr val="FFFFFF"/>
                </a:solidFill>
                <a:latin typeface="DIN Pro Regular" panose="020B0504020101020102" charset="0"/>
                <a:cs typeface="DIN Pro Regular" panose="020B0504020101020102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F02D58D-4182-4D22-B4C6-5BA72A799EE2}"/>
                </a:ext>
              </a:extLst>
            </p:cNvPr>
            <p:cNvSpPr txBox="1"/>
            <p:nvPr/>
          </p:nvSpPr>
          <p:spPr>
            <a:xfrm>
              <a:off x="4324485" y="1953560"/>
              <a:ext cx="450717" cy="68347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defTabSz="685800">
                <a:spcAft>
                  <a:spcPts val="450"/>
                </a:spcAft>
                <a:buSzPct val="100000"/>
                <a:defRPr/>
              </a:pPr>
              <a:r>
                <a:rPr lang="ru-RU" sz="3300" dirty="0">
                  <a:solidFill>
                    <a:prstClr val="white"/>
                  </a:solidFill>
                  <a:latin typeface="DIN Pro Bold" panose="020B0604020202020204" charset="0"/>
                  <a:cs typeface="DIN Pro Bold" panose="020B0604020202020204" charset="0"/>
                </a:rPr>
                <a:t>2</a:t>
              </a:r>
            </a:p>
          </p:txBody>
        </p:sp>
      </p:grpSp>
      <p:grpSp>
        <p:nvGrpSpPr>
          <p:cNvPr id="19" name="Group 11">
            <a:extLst>
              <a:ext uri="{FF2B5EF4-FFF2-40B4-BE49-F238E27FC236}">
                <a16:creationId xmlns:a16="http://schemas.microsoft.com/office/drawing/2014/main" id="{CD0FFC34-FBDD-4C00-A1D2-B1AC7ED13A54}"/>
              </a:ext>
            </a:extLst>
          </p:cNvPr>
          <p:cNvGrpSpPr/>
          <p:nvPr/>
        </p:nvGrpSpPr>
        <p:grpSpPr>
          <a:xfrm>
            <a:off x="4432000" y="845339"/>
            <a:ext cx="2243408" cy="735644"/>
            <a:chOff x="7833194" y="1933927"/>
            <a:chExt cx="3173508" cy="728422"/>
          </a:xfrm>
        </p:grpSpPr>
        <p:sp>
          <p:nvSpPr>
            <p:cNvPr id="20" name="Rectangle 18">
              <a:extLst>
                <a:ext uri="{FF2B5EF4-FFF2-40B4-BE49-F238E27FC236}">
                  <a16:creationId xmlns:a16="http://schemas.microsoft.com/office/drawing/2014/main" id="{0EDCEB84-7C4C-4C46-8CD6-697B9DA6B3BD}"/>
                </a:ext>
              </a:extLst>
            </p:cNvPr>
            <p:cNvSpPr/>
            <p:nvPr/>
          </p:nvSpPr>
          <p:spPr>
            <a:xfrm>
              <a:off x="7833194" y="1933927"/>
              <a:ext cx="3173508" cy="728422"/>
            </a:xfrm>
            <a:prstGeom prst="rect">
              <a:avLst/>
            </a:prstGeom>
            <a:solidFill>
              <a:srgbClr val="29948C"/>
            </a:solidFill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lIns="324000" rIns="54000" rtlCol="0" anchor="ctr"/>
            <a:lstStyle/>
            <a:p>
              <a:pPr defTabSz="685800">
                <a:defRPr/>
              </a:pPr>
              <a:r>
                <a:rPr lang="ru-RU" sz="2000" b="1" dirty="0">
                  <a:solidFill>
                    <a:srgbClr val="FFFFFF"/>
                  </a:solidFill>
                  <a:latin typeface="DIN Pro Regular" panose="020B0504020101020102" charset="0"/>
                  <a:cs typeface="DIN Pro Regular" panose="020B0504020101020102" charset="0"/>
                </a:rPr>
                <a:t>АНГАРСК – АНХК, ЭХК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C520CE6-E18E-4F8F-A0DE-0C85EE4AF049}"/>
                </a:ext>
              </a:extLst>
            </p:cNvPr>
            <p:cNvSpPr txBox="1"/>
            <p:nvPr/>
          </p:nvSpPr>
          <p:spPr>
            <a:xfrm>
              <a:off x="7888698" y="1967771"/>
              <a:ext cx="337711" cy="67710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defTabSz="685800">
                <a:spcAft>
                  <a:spcPts val="450"/>
                </a:spcAft>
                <a:buSzPct val="100000"/>
                <a:defRPr/>
              </a:pPr>
              <a:r>
                <a:rPr lang="ru-RU" sz="3300" dirty="0">
                  <a:solidFill>
                    <a:prstClr val="white"/>
                  </a:solidFill>
                  <a:latin typeface="DIN Pro Bold" panose="020B0604020202020204" charset="0"/>
                  <a:cs typeface="DIN Pro Bold" panose="020B0604020202020204" charset="0"/>
                </a:rPr>
                <a:t>3</a:t>
              </a:r>
            </a:p>
          </p:txBody>
        </p:sp>
      </p:grp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07AD033-B771-4AF2-BC69-9E04E9738EDB}"/>
              </a:ext>
            </a:extLst>
          </p:cNvPr>
          <p:cNvPicPr preferRelativeResize="0"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2283" y="1644164"/>
            <a:ext cx="2057131" cy="1633426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65CF5F75-D482-4672-813F-E26EC766EBE0}"/>
              </a:ext>
            </a:extLst>
          </p:cNvPr>
          <p:cNvPicPr preferRelativeResize="0"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2759" y="3424856"/>
            <a:ext cx="2157387" cy="1559251"/>
          </a:xfrm>
          <a:prstGeom prst="rect">
            <a:avLst/>
          </a:prstGeom>
        </p:spPr>
      </p:pic>
      <p:grpSp>
        <p:nvGrpSpPr>
          <p:cNvPr id="29" name="Group 11">
            <a:extLst>
              <a:ext uri="{FF2B5EF4-FFF2-40B4-BE49-F238E27FC236}">
                <a16:creationId xmlns:a16="http://schemas.microsoft.com/office/drawing/2014/main" id="{CD0FFC34-FBDD-4C00-A1D2-B1AC7ED13A54}"/>
              </a:ext>
            </a:extLst>
          </p:cNvPr>
          <p:cNvGrpSpPr/>
          <p:nvPr/>
        </p:nvGrpSpPr>
        <p:grpSpPr>
          <a:xfrm>
            <a:off x="6787994" y="837104"/>
            <a:ext cx="2291285" cy="735644"/>
            <a:chOff x="7833194" y="1933927"/>
            <a:chExt cx="3173508" cy="728422"/>
          </a:xfrm>
        </p:grpSpPr>
        <p:sp>
          <p:nvSpPr>
            <p:cNvPr id="30" name="Rectangle 18">
              <a:extLst>
                <a:ext uri="{FF2B5EF4-FFF2-40B4-BE49-F238E27FC236}">
                  <a16:creationId xmlns:a16="http://schemas.microsoft.com/office/drawing/2014/main" id="{0EDCEB84-7C4C-4C46-8CD6-697B9DA6B3BD}"/>
                </a:ext>
              </a:extLst>
            </p:cNvPr>
            <p:cNvSpPr/>
            <p:nvPr/>
          </p:nvSpPr>
          <p:spPr>
            <a:xfrm>
              <a:off x="7833194" y="1933927"/>
              <a:ext cx="3173508" cy="728422"/>
            </a:xfrm>
            <a:prstGeom prst="rect">
              <a:avLst/>
            </a:prstGeom>
            <a:solidFill>
              <a:srgbClr val="29948C"/>
            </a:solidFill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lIns="324000" rIns="54000" rtlCol="0" anchor="ctr"/>
            <a:lstStyle/>
            <a:p>
              <a:pPr defTabSz="685800">
                <a:defRPr/>
              </a:pPr>
              <a:r>
                <a:rPr lang="ru-RU" sz="2000" b="1" dirty="0">
                  <a:solidFill>
                    <a:srgbClr val="FFFFFF"/>
                  </a:solidFill>
                  <a:latin typeface="DIN Pro Regular" panose="020B0504020101020102" charset="0"/>
                  <a:cs typeface="DIN Pro Regular" panose="020B0504020101020102" charset="0"/>
                </a:rPr>
                <a:t>ИРКУТСК – АВИА, ХИМИЯ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4C520CE6-E18E-4F8F-A0DE-0C85EE4AF049}"/>
                </a:ext>
              </a:extLst>
            </p:cNvPr>
            <p:cNvSpPr txBox="1"/>
            <p:nvPr/>
          </p:nvSpPr>
          <p:spPr>
            <a:xfrm>
              <a:off x="7888698" y="1967771"/>
              <a:ext cx="337711" cy="67710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defTabSz="685800">
                <a:spcAft>
                  <a:spcPts val="450"/>
                </a:spcAft>
                <a:buSzPct val="100000"/>
                <a:defRPr/>
              </a:pPr>
              <a:r>
                <a:rPr lang="ru-RU" sz="3300" dirty="0">
                  <a:solidFill>
                    <a:prstClr val="white"/>
                  </a:solidFill>
                  <a:latin typeface="DIN Pro Bold" panose="020B0604020202020204" charset="0"/>
                  <a:cs typeface="DIN Pro Bold" panose="020B0604020202020204" charset="0"/>
                </a:rPr>
                <a:t>4</a:t>
              </a:r>
            </a:p>
          </p:txBody>
        </p:sp>
      </p:grpSp>
      <p:pic>
        <p:nvPicPr>
          <p:cNvPr id="2050" name="Picture 2" descr="Picture background">
            <a:extLst>
              <a:ext uri="{FF2B5EF4-FFF2-40B4-BE49-F238E27FC236}">
                <a16:creationId xmlns:a16="http://schemas.microsoft.com/office/drawing/2014/main" id="{1258A882-8032-D755-2CC6-1AF41345A1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98" y="1679589"/>
            <a:ext cx="2062133" cy="1357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C689BCDD-BF0F-CD23-94DE-938AD032F3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1034" y="3430367"/>
            <a:ext cx="2322080" cy="1306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7A1C9EAA-59E8-CE11-A680-DA00C41BF6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1034" y="1644164"/>
            <a:ext cx="2291284" cy="1633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9EA21ED4-2CE6-FF64-3420-DF15D84553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7995" y="1628771"/>
            <a:ext cx="2291285" cy="1633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40498E09-D94A-B412-4E1A-EF02AB291B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9007" y="3420681"/>
            <a:ext cx="2229333" cy="148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>
            <a:extLst>
              <a:ext uri="{FF2B5EF4-FFF2-40B4-BE49-F238E27FC236}">
                <a16:creationId xmlns:a16="http://schemas.microsoft.com/office/drawing/2014/main" id="{5E4C8E80-3D34-8B6D-3713-7566AEB926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44" y="3161005"/>
            <a:ext cx="1982495" cy="1982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3799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B229F934-3ECD-2602-9881-E8D95B488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Фестиваль НАУКА 0+                                   2023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A5096DC0-3543-DB13-F026-C565A30DC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49CBA-7707-644B-B2B0-09A3B0557845}" type="slidenum">
              <a:rPr lang="ru-RU" smtClean="0"/>
              <a:t>17</a:t>
            </a:fld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2FAC9E7-DC25-2EA6-E0D6-3C701327FE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43"/>
          <a:stretch/>
        </p:blipFill>
        <p:spPr>
          <a:xfrm>
            <a:off x="1548847" y="45396"/>
            <a:ext cx="6403146" cy="5052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3414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91F5E905-6C83-6767-1EA2-0EE04FE6F036}"/>
              </a:ext>
            </a:extLst>
          </p:cNvPr>
          <p:cNvSpPr txBox="1"/>
          <p:nvPr/>
        </p:nvSpPr>
        <p:spPr>
          <a:xfrm>
            <a:off x="1996108" y="2901359"/>
            <a:ext cx="43923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FFF2CF"/>
                </a:solidFill>
                <a:effectLst/>
                <a:latin typeface="FORMULAR-MEDIUM" panose="02000000000000000000" pitchFamily="2" charset="0"/>
              </a:rPr>
              <a:t>КОТЕЛЬНЫЕ</a:t>
            </a:r>
            <a:endParaRPr lang="ru-RU" sz="2000" dirty="0">
              <a:solidFill>
                <a:srgbClr val="FFF2CF"/>
              </a:solidFill>
              <a:latin typeface="FORMULAR-MEDIUM" panose="02000000000000000000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04550AF-1C21-7E64-10DD-47FC794657FA}"/>
              </a:ext>
            </a:extLst>
          </p:cNvPr>
          <p:cNvSpPr txBox="1"/>
          <p:nvPr/>
        </p:nvSpPr>
        <p:spPr>
          <a:xfrm>
            <a:off x="1996108" y="1332122"/>
            <a:ext cx="43923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FFF2CF"/>
                </a:solidFill>
                <a:effectLst/>
                <a:latin typeface="FORMULAR-MEDIUM" panose="02000000000000000000" pitchFamily="2" charset="0"/>
              </a:rPr>
              <a:t>ТОПЛИВНАЯ ЭНЕРГЕТИКА:</a:t>
            </a:r>
          </a:p>
          <a:p>
            <a:r>
              <a:rPr lang="ru-RU" sz="2000" dirty="0">
                <a:solidFill>
                  <a:srgbClr val="FFF2CF"/>
                </a:solidFill>
                <a:latin typeface="FORMULAR-MEDIUM" panose="02000000000000000000" pitchFamily="2" charset="0"/>
              </a:rPr>
              <a:t>ТЭЦ</a:t>
            </a:r>
          </a:p>
          <a:p>
            <a:r>
              <a:rPr lang="ru-RU" sz="2000" dirty="0">
                <a:solidFill>
                  <a:srgbClr val="FFF2CF"/>
                </a:solidFill>
                <a:latin typeface="FORMULAR-MEDIUM" panose="02000000000000000000" pitchFamily="2" charset="0"/>
              </a:rPr>
              <a:t>ГРЭС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3249C83-CFC3-4517-D348-C9364D8C6823}"/>
              </a:ext>
            </a:extLst>
          </p:cNvPr>
          <p:cNvSpPr txBox="1"/>
          <p:nvPr/>
        </p:nvSpPr>
        <p:spPr>
          <a:xfrm>
            <a:off x="1996108" y="3808255"/>
            <a:ext cx="43923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FFF2CF"/>
                </a:solidFill>
                <a:effectLst/>
                <a:latin typeface="FORMULAR-MEDIUM" panose="02000000000000000000" pitchFamily="2" charset="0"/>
              </a:rPr>
              <a:t>АВТОНОМНЫЕ СИСТЕМЫ ОТОПЛЕНИЯ</a:t>
            </a:r>
            <a:endParaRPr lang="ru-RU" sz="2000" dirty="0">
              <a:solidFill>
                <a:srgbClr val="FFF2CF"/>
              </a:solidFill>
              <a:latin typeface="FORMULAR-MEDIUM" panose="02000000000000000000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58DCD6B-D20A-CE93-7855-3E407A4497AF}"/>
              </a:ext>
            </a:extLst>
          </p:cNvPr>
          <p:cNvSpPr txBox="1"/>
          <p:nvPr/>
        </p:nvSpPr>
        <p:spPr>
          <a:xfrm>
            <a:off x="215553" y="255328"/>
            <a:ext cx="7450522" cy="523220"/>
          </a:xfrm>
          <a:prstGeom prst="rect">
            <a:avLst/>
          </a:prstGeom>
          <a:solidFill>
            <a:srgbClr val="006666"/>
          </a:solidFill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Aptos" panose="020B0004020202020204" pitchFamily="34" charset="0"/>
                <a:ea typeface="+mj-ea"/>
                <a:cs typeface="+mj-cs"/>
              </a:rPr>
              <a:t>СЖИГАНИЕ ТОПЛИВА</a:t>
            </a:r>
          </a:p>
        </p:txBody>
      </p:sp>
      <p:pic>
        <p:nvPicPr>
          <p:cNvPr id="5" name="Рисунок 4" descr="Назад со сплошной заливкой">
            <a:extLst>
              <a:ext uri="{FF2B5EF4-FFF2-40B4-BE49-F238E27FC236}">
                <a16:creationId xmlns:a16="http://schemas.microsoft.com/office/drawing/2014/main" id="{453DF3E0-819F-EB8C-51EA-3F6A1F1D0A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58155" y="1319479"/>
            <a:ext cx="637953" cy="637953"/>
          </a:xfrm>
          <a:prstGeom prst="rect">
            <a:avLst/>
          </a:prstGeom>
        </p:spPr>
      </p:pic>
      <p:pic>
        <p:nvPicPr>
          <p:cNvPr id="6" name="Рисунок 5" descr="Назад со сплошной заливкой">
            <a:extLst>
              <a:ext uri="{FF2B5EF4-FFF2-40B4-BE49-F238E27FC236}">
                <a16:creationId xmlns:a16="http://schemas.microsoft.com/office/drawing/2014/main" id="{FDF148A5-3280-2C75-D561-376080B503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58154" y="2791461"/>
            <a:ext cx="637953" cy="637953"/>
          </a:xfrm>
          <a:prstGeom prst="rect">
            <a:avLst/>
          </a:prstGeom>
        </p:spPr>
      </p:pic>
      <p:pic>
        <p:nvPicPr>
          <p:cNvPr id="7" name="Рисунок 6" descr="Назад со сплошной заливкой">
            <a:extLst>
              <a:ext uri="{FF2B5EF4-FFF2-40B4-BE49-F238E27FC236}">
                <a16:creationId xmlns:a16="http://schemas.microsoft.com/office/drawing/2014/main" id="{3AE4AEEC-E3AE-D7E9-FD5F-C1829939F9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58154" y="3722745"/>
            <a:ext cx="637953" cy="637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6727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676C47B-0617-EE27-5A37-0A63C6A4AC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1094" y="1"/>
            <a:ext cx="4262906" cy="2841937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B3BF12A-E865-C56F-5B4D-A216A7D56571}"/>
              </a:ext>
            </a:extLst>
          </p:cNvPr>
          <p:cNvSpPr/>
          <p:nvPr/>
        </p:nvSpPr>
        <p:spPr>
          <a:xfrm>
            <a:off x="39758" y="46936"/>
            <a:ext cx="4713356" cy="1200329"/>
          </a:xfrm>
          <a:prstGeom prst="rect">
            <a:avLst/>
          </a:prstGeom>
          <a:solidFill>
            <a:schemeClr val="bg1">
              <a:alpha val="93000"/>
            </a:schemeClr>
          </a:solidFill>
          <a:ln w="28575">
            <a:solidFill>
              <a:srgbClr val="45C0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07EDFE-8012-A4B1-6DDD-BF7AC6754C01}"/>
              </a:ext>
            </a:extLst>
          </p:cNvPr>
          <p:cNvSpPr txBox="1"/>
          <p:nvPr/>
        </p:nvSpPr>
        <p:spPr>
          <a:xfrm>
            <a:off x="6428961" y="2023993"/>
            <a:ext cx="2959376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50" i="1" dirty="0">
                <a:solidFill>
                  <a:schemeClr val="bg1"/>
                </a:solidFill>
                <a:latin typeface="Candara Light" panose="020E0502030303020204" pitchFamily="34" charset="0"/>
              </a:rPr>
              <a:t>Гусиноозерская ГРЭС – один из ключевых источников загрязнения вод и атмосферы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31B6F9-8C90-6E2C-B6A5-D58BA0EB2B12}"/>
              </a:ext>
            </a:extLst>
          </p:cNvPr>
          <p:cNvSpPr txBox="1"/>
          <p:nvPr/>
        </p:nvSpPr>
        <p:spPr>
          <a:xfrm>
            <a:off x="39757" y="46936"/>
            <a:ext cx="464927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7190A4"/>
                </a:solidFill>
                <a:latin typeface="DIN Pro Regular" panose="020B0504020101020102" pitchFamily="34" charset="0"/>
                <a:ea typeface="+mn-ea"/>
                <a:cs typeface="DIN Pro Regular" panose="020B0504020101020102" pitchFamily="34" charset="0"/>
              </a:rPr>
              <a:t>Доля выбросов от сжигания топлива в валовом объеме выбросов в атмосферу от стационарных источников (без выбросов от печного топлива в ИЖС)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EC47A40-7552-64FD-D2CC-366FCAD0CDA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30534"/>
          <a:stretch/>
        </p:blipFill>
        <p:spPr>
          <a:xfrm>
            <a:off x="4881093" y="2909616"/>
            <a:ext cx="4262905" cy="222094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70F1E63-6721-B657-9A80-22A9CF6C4B44}"/>
              </a:ext>
            </a:extLst>
          </p:cNvPr>
          <p:cNvSpPr txBox="1"/>
          <p:nvPr/>
        </p:nvSpPr>
        <p:spPr>
          <a:xfrm>
            <a:off x="4881093" y="2841938"/>
            <a:ext cx="379562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i="1" dirty="0">
                <a:solidFill>
                  <a:srgbClr val="383D6F"/>
                </a:solidFill>
                <a:latin typeface="Candara Light" panose="020E0502030303020204" pitchFamily="34" charset="0"/>
              </a:rPr>
              <a:t>Ангарская ТЭЦ-9– одна из </a:t>
            </a:r>
          </a:p>
          <a:p>
            <a:r>
              <a:rPr lang="ru-RU" sz="1400" b="1" i="1" dirty="0">
                <a:solidFill>
                  <a:srgbClr val="383D6F"/>
                </a:solidFill>
                <a:latin typeface="Candara Light" panose="020E0502030303020204" pitchFamily="34" charset="0"/>
              </a:rPr>
              <a:t>крупнейших в стране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B0F55E9-BEAE-1BA6-5A3D-0A2030B7D29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43"/>
          <a:stretch/>
        </p:blipFill>
        <p:spPr>
          <a:xfrm>
            <a:off x="103842" y="1383978"/>
            <a:ext cx="4649272" cy="3668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776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652A91F-AB26-1A78-D5EA-BF01C9A34A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5481" y="0"/>
            <a:ext cx="3493039" cy="51435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819FCFD-57F0-DF8B-9C62-62187941CA66}"/>
              </a:ext>
            </a:extLst>
          </p:cNvPr>
          <p:cNvSpPr txBox="1"/>
          <p:nvPr/>
        </p:nvSpPr>
        <p:spPr>
          <a:xfrm>
            <a:off x="179187" y="1816287"/>
            <a:ext cx="230339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ru-RU" sz="1500" dirty="0">
                <a:latin typeface="Aptos" panose="020B0004020202020204" pitchFamily="34" charset="0"/>
              </a:rPr>
              <a:t>Крупнейший резервуар пресной воды в мире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62C4ED-6644-36C5-5547-5279750012AE}"/>
              </a:ext>
            </a:extLst>
          </p:cNvPr>
          <p:cNvSpPr txBox="1"/>
          <p:nvPr/>
        </p:nvSpPr>
        <p:spPr>
          <a:xfrm>
            <a:off x="182772" y="3060010"/>
            <a:ext cx="25046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ru-RU" b="1" dirty="0">
                <a:latin typeface="Aptos" panose="020B0004020202020204" pitchFamily="34" charset="0"/>
              </a:rPr>
              <a:t>Мах глубина 1642 м</a:t>
            </a:r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29A598F8-7C56-4D73-795E-42300D25AD22}"/>
              </a:ext>
            </a:extLst>
          </p:cNvPr>
          <p:cNvSpPr/>
          <p:nvPr/>
        </p:nvSpPr>
        <p:spPr>
          <a:xfrm>
            <a:off x="4979504" y="3060010"/>
            <a:ext cx="137906" cy="13790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latin typeface="Aptos" panose="020B00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E4194CE-4B91-3F4A-AABE-D8927B1C5D13}"/>
              </a:ext>
            </a:extLst>
          </p:cNvPr>
          <p:cNvSpPr txBox="1"/>
          <p:nvPr/>
        </p:nvSpPr>
        <p:spPr>
          <a:xfrm>
            <a:off x="179187" y="4300961"/>
            <a:ext cx="230339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ru-RU" sz="1500" dirty="0">
                <a:latin typeface="Aptos" panose="020B0004020202020204" pitchFamily="34" charset="0"/>
              </a:rPr>
              <a:t>Объем 23,6 тыс. куб. км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DBC45A7-FE90-F86B-8D62-9EA7B84B4F1E}"/>
              </a:ext>
            </a:extLst>
          </p:cNvPr>
          <p:cNvSpPr txBox="1"/>
          <p:nvPr/>
        </p:nvSpPr>
        <p:spPr>
          <a:xfrm>
            <a:off x="6732236" y="1816287"/>
            <a:ext cx="230339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ru-RU" sz="1500" dirty="0">
                <a:latin typeface="Aptos" panose="020B0004020202020204" pitchFamily="34" charset="0"/>
              </a:rPr>
              <a:t>Объем 23,6 тыс. куб. км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BA9CC3E-0D66-577A-9B46-178DAA60BC5A}"/>
              </a:ext>
            </a:extLst>
          </p:cNvPr>
          <p:cNvSpPr txBox="1"/>
          <p:nvPr/>
        </p:nvSpPr>
        <p:spPr>
          <a:xfrm>
            <a:off x="6732236" y="2875344"/>
            <a:ext cx="230339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ru-RU" sz="1500" dirty="0">
                <a:latin typeface="Aptos" panose="020B0004020202020204" pitchFamily="34" charset="0"/>
              </a:rPr>
              <a:t>Площадь бассейна:</a:t>
            </a:r>
          </a:p>
          <a:p>
            <a:r>
              <a:rPr lang="ru-RU" sz="1500" dirty="0">
                <a:latin typeface="Aptos" panose="020B0004020202020204" pitchFamily="34" charset="0"/>
              </a:rPr>
              <a:t>    571 </a:t>
            </a:r>
            <a:r>
              <a:rPr lang="ru-RU" sz="1500" dirty="0" err="1">
                <a:latin typeface="Aptos" panose="020B0004020202020204" pitchFamily="34" charset="0"/>
              </a:rPr>
              <a:t>тыс</a:t>
            </a:r>
            <a:r>
              <a:rPr lang="ru-RU" sz="1500" dirty="0">
                <a:latin typeface="Aptos" panose="020B0004020202020204" pitchFamily="34" charset="0"/>
              </a:rPr>
              <a:t> </a:t>
            </a:r>
            <a:r>
              <a:rPr lang="ru-RU" sz="1500" dirty="0" err="1">
                <a:latin typeface="Aptos" panose="020B0004020202020204" pitchFamily="34" charset="0"/>
              </a:rPr>
              <a:t>кв.км</a:t>
            </a:r>
            <a:endParaRPr lang="ru-RU" sz="1500" dirty="0">
              <a:latin typeface="Aptos" panose="020B00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B9EF8C0-9C29-7625-26DB-822FC4D52D39}"/>
              </a:ext>
            </a:extLst>
          </p:cNvPr>
          <p:cNvSpPr txBox="1"/>
          <p:nvPr/>
        </p:nvSpPr>
        <p:spPr>
          <a:xfrm>
            <a:off x="6661420" y="4150920"/>
            <a:ext cx="244502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ru-RU" sz="1500" dirty="0">
                <a:latin typeface="Aptos" panose="020B0004020202020204" pitchFamily="34" charset="0"/>
              </a:rPr>
              <a:t>Береговая линия 2000 км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39D4219-AA3A-DA24-F6C4-3EDCB3F249F3}"/>
              </a:ext>
            </a:extLst>
          </p:cNvPr>
          <p:cNvSpPr txBox="1"/>
          <p:nvPr/>
        </p:nvSpPr>
        <p:spPr>
          <a:xfrm>
            <a:off x="283406" y="182880"/>
            <a:ext cx="2303393" cy="830997"/>
          </a:xfrm>
          <a:prstGeom prst="rect">
            <a:avLst/>
          </a:prstGeom>
          <a:solidFill>
            <a:srgbClr val="006666"/>
          </a:solidFill>
        </p:spPr>
        <p:txBody>
          <a:bodyPr wrap="square" rtlCol="0">
            <a:spAutoFit/>
          </a:bodyPr>
          <a:lstStyle/>
          <a:p>
            <a:pPr algn="l"/>
            <a:r>
              <a:rPr lang="ru-RU" sz="2400" b="1" dirty="0">
                <a:solidFill>
                  <a:schemeClr val="bg1"/>
                </a:solidFill>
                <a:latin typeface="Aptos" panose="020B0004020202020204" pitchFamily="34" charset="0"/>
              </a:rPr>
              <a:t>Что такое Байкал?</a:t>
            </a:r>
          </a:p>
        </p:txBody>
      </p:sp>
    </p:spTree>
    <p:extLst>
      <p:ext uri="{BB962C8B-B14F-4D97-AF65-F5344CB8AC3E}">
        <p14:creationId xmlns:p14="http://schemas.microsoft.com/office/powerpoint/2010/main" val="7555576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01598"/>
          </a:xfrm>
          <a:solidFill>
            <a:srgbClr val="006666"/>
          </a:solidFill>
        </p:spPr>
        <p:txBody>
          <a:bodyPr>
            <a:normAutofit/>
          </a:bodyPr>
          <a:lstStyle/>
          <a:p>
            <a:r>
              <a:rPr lang="ru-RU" sz="2000" b="1" dirty="0">
                <a:solidFill>
                  <a:schemeClr val="lt1"/>
                </a:solidFill>
                <a:latin typeface="+mn-lt"/>
                <a:ea typeface="+mn-ea"/>
                <a:cs typeface="Arial" pitchFamily="34" charset="0"/>
              </a:rPr>
              <a:t>Роль сжигания топлива в загрязнении атмосферы муниципальных районов БПТ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774199" y="777354"/>
            <a:ext cx="4313976" cy="816496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rgbClr val="383D6F"/>
                </a:solidFill>
                <a:latin typeface="DIN Pro Regular" panose="020B0504020101020102" pitchFamily="34" charset="0"/>
                <a:ea typeface="+mn-ea"/>
                <a:cs typeface="DIN Pro Regular" panose="020B0504020101020102" pitchFamily="34" charset="0"/>
              </a:rPr>
              <a:t>Доля выбросов от автономных систем отопления, %</a:t>
            </a:r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quarter" idx="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96" t="3221"/>
          <a:stretch/>
        </p:blipFill>
        <p:spPr>
          <a:xfrm>
            <a:off x="4729749" y="1619251"/>
            <a:ext cx="4313976" cy="3255812"/>
          </a:xfrm>
          <a:ln>
            <a:solidFill>
              <a:schemeClr val="tx1"/>
            </a:solidFill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A79AFCF-73DF-B3B2-B768-C72F44B2BBF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7284" b="37778"/>
          <a:stretch/>
        </p:blipFill>
        <p:spPr>
          <a:xfrm>
            <a:off x="158750" y="777354"/>
            <a:ext cx="4313976" cy="145397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DE2D7EE-710B-FB37-12F8-99D0C2D0C8F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6481" t="45766" r="9814" b="22199"/>
          <a:stretch/>
        </p:blipFill>
        <p:spPr>
          <a:xfrm>
            <a:off x="158750" y="2319780"/>
            <a:ext cx="4313976" cy="123825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8916DC8-3013-F315-424F-1C0B4303F7A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21605" b="35679"/>
          <a:stretch/>
        </p:blipFill>
        <p:spPr>
          <a:xfrm>
            <a:off x="158750" y="3675111"/>
            <a:ext cx="4313976" cy="1382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3324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63165" y="-6256"/>
            <a:ext cx="8933296" cy="438966"/>
          </a:xfrm>
          <a:prstGeom prst="rect">
            <a:avLst/>
          </a:prstGeom>
          <a:solidFill>
            <a:srgbClr val="006666"/>
          </a:solidFill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ts val="2850"/>
              </a:lnSpc>
            </a:pPr>
            <a:r>
              <a:rPr lang="ru-RU" sz="2000" b="1" dirty="0">
                <a:solidFill>
                  <a:schemeClr val="lt1"/>
                </a:solidFill>
                <a:latin typeface="+mn-lt"/>
                <a:cs typeface="Arial" pitchFamily="34" charset="0"/>
              </a:rPr>
              <a:t>РАССЕЯНИЕ ЗАГРЯЗНЯЮЩИХ ВЕЩЕСТВ ОТ ТОПЛИВНЫХ ИСТОЧНИКОВ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C311909-7DEA-42A7-B787-5043F15514DF}"/>
              </a:ext>
            </a:extLst>
          </p:cNvPr>
          <p:cNvSpPr txBox="1"/>
          <p:nvPr/>
        </p:nvSpPr>
        <p:spPr>
          <a:xfrm>
            <a:off x="4204746" y="1481336"/>
            <a:ext cx="23325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50" dirty="0"/>
              <a:t>А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726ADA-DAA8-4F66-913D-BC43BAC4A4FB}"/>
              </a:ext>
            </a:extLst>
          </p:cNvPr>
          <p:cNvSpPr txBox="1"/>
          <p:nvPr/>
        </p:nvSpPr>
        <p:spPr>
          <a:xfrm>
            <a:off x="6396066" y="1546373"/>
            <a:ext cx="23870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50" dirty="0"/>
              <a:t>Б</a:t>
            </a:r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id="{193517CC-C085-451F-9B25-3C3BC32DC290}"/>
              </a:ext>
            </a:extLst>
          </p:cNvPr>
          <p:cNvSpPr/>
          <p:nvPr/>
        </p:nvSpPr>
        <p:spPr>
          <a:xfrm>
            <a:off x="79479" y="1399800"/>
            <a:ext cx="2788308" cy="1858408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spcAft>
                <a:spcPts val="450"/>
              </a:spcAft>
              <a:defRPr/>
            </a:pPr>
            <a:endParaRPr lang="ru-RU" sz="900" dirty="0">
              <a:solidFill>
                <a:srgbClr val="464646"/>
              </a:solidFill>
              <a:latin typeface="DIN Pro Regular" panose="020B0504020101020102" charset="0"/>
              <a:ea typeface="Arial" panose="020B0604020202020204" pitchFamily="34" charset="0"/>
              <a:cs typeface="DIN Pro Regular" panose="020B0504020101020102" charset="0"/>
            </a:endParaRPr>
          </a:p>
        </p:txBody>
      </p:sp>
      <p:grpSp>
        <p:nvGrpSpPr>
          <p:cNvPr id="20" name="Group 12">
            <a:extLst>
              <a:ext uri="{FF2B5EF4-FFF2-40B4-BE49-F238E27FC236}">
                <a16:creationId xmlns:a16="http://schemas.microsoft.com/office/drawing/2014/main" id="{BCC132E1-1CF9-46B6-855C-BBA8258921F7}"/>
              </a:ext>
            </a:extLst>
          </p:cNvPr>
          <p:cNvGrpSpPr/>
          <p:nvPr/>
        </p:nvGrpSpPr>
        <p:grpSpPr>
          <a:xfrm>
            <a:off x="2266679" y="496509"/>
            <a:ext cx="2094393" cy="1173926"/>
            <a:chOff x="4265790" y="1933925"/>
            <a:chExt cx="3171964" cy="1471243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D2AEC7EA-1EF9-4D4C-8B86-DFFC8876D9EE}"/>
                </a:ext>
              </a:extLst>
            </p:cNvPr>
            <p:cNvSpPr/>
            <p:nvPr/>
          </p:nvSpPr>
          <p:spPr>
            <a:xfrm>
              <a:off x="4265790" y="1933925"/>
              <a:ext cx="3171964" cy="1471243"/>
            </a:xfrm>
            <a:prstGeom prst="rect">
              <a:avLst/>
            </a:prstGeom>
            <a:solidFill>
              <a:srgbClr val="29948C"/>
            </a:solidFill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lIns="324000" rIns="54000" rtlCol="0" anchor="ctr"/>
            <a:lstStyle/>
            <a:p>
              <a:pPr algn="r"/>
              <a:r>
                <a:rPr lang="ru-RU" sz="1500" b="1" dirty="0">
                  <a:cs typeface="Arial" pitchFamily="34" charset="0"/>
                </a:rPr>
                <a:t>ТЭЦ-11, ГО Усолье-Сибирское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F02D58D-4182-4D22-B4C6-5BA72A799EE2}"/>
                </a:ext>
              </a:extLst>
            </p:cNvPr>
            <p:cNvSpPr txBox="1"/>
            <p:nvPr/>
          </p:nvSpPr>
          <p:spPr>
            <a:xfrm>
              <a:off x="4324485" y="1953560"/>
              <a:ext cx="450716" cy="63644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defTabSz="685800">
                <a:spcAft>
                  <a:spcPts val="450"/>
                </a:spcAft>
                <a:buSzPct val="100000"/>
                <a:defRPr/>
              </a:pPr>
              <a:r>
                <a:rPr lang="ru-RU" sz="3300" dirty="0">
                  <a:solidFill>
                    <a:prstClr val="white"/>
                  </a:solidFill>
                  <a:latin typeface="DIN Pro Bold" panose="020B0604020202020204" charset="0"/>
                  <a:cs typeface="DIN Pro Bold" panose="020B0604020202020204" charset="0"/>
                </a:rPr>
                <a:t>2</a:t>
              </a:r>
            </a:p>
          </p:txBody>
        </p:sp>
      </p:grpSp>
      <p:grpSp>
        <p:nvGrpSpPr>
          <p:cNvPr id="24" name="Group 11">
            <a:extLst>
              <a:ext uri="{FF2B5EF4-FFF2-40B4-BE49-F238E27FC236}">
                <a16:creationId xmlns:a16="http://schemas.microsoft.com/office/drawing/2014/main" id="{CD0FFC34-FBDD-4C00-A1D2-B1AC7ED13A54}"/>
              </a:ext>
            </a:extLst>
          </p:cNvPr>
          <p:cNvGrpSpPr/>
          <p:nvPr/>
        </p:nvGrpSpPr>
        <p:grpSpPr>
          <a:xfrm>
            <a:off x="4487555" y="496509"/>
            <a:ext cx="2190765" cy="1167341"/>
            <a:chOff x="7788676" y="1933926"/>
            <a:chExt cx="3218026" cy="1133833"/>
          </a:xfrm>
        </p:grpSpPr>
        <p:sp>
          <p:nvSpPr>
            <p:cNvPr id="25" name="Rectangle 18">
              <a:extLst>
                <a:ext uri="{FF2B5EF4-FFF2-40B4-BE49-F238E27FC236}">
                  <a16:creationId xmlns:a16="http://schemas.microsoft.com/office/drawing/2014/main" id="{0EDCEB84-7C4C-4C46-8CD6-697B9DA6B3BD}"/>
                </a:ext>
              </a:extLst>
            </p:cNvPr>
            <p:cNvSpPr/>
            <p:nvPr/>
          </p:nvSpPr>
          <p:spPr>
            <a:xfrm>
              <a:off x="7788676" y="1933926"/>
              <a:ext cx="3218026" cy="1133833"/>
            </a:xfrm>
            <a:prstGeom prst="rect">
              <a:avLst/>
            </a:prstGeom>
            <a:solidFill>
              <a:srgbClr val="29948C"/>
            </a:solidFill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lIns="324000" rIns="54000" rtlCol="0" anchor="ctr"/>
            <a:lstStyle/>
            <a:p>
              <a:pPr indent="337661" algn="ctr">
                <a:lnSpc>
                  <a:spcPct val="107000"/>
                </a:lnSpc>
              </a:pPr>
              <a:r>
                <a:rPr lang="ru-RU" sz="1500" b="1" dirty="0">
                  <a:cs typeface="Arial" pitchFamily="34" charset="0"/>
                </a:rPr>
                <a:t>Котельные и ТЭЦ г. Черемхово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C520CE6-E18E-4F8F-A0DE-0C85EE4AF049}"/>
                </a:ext>
              </a:extLst>
            </p:cNvPr>
            <p:cNvSpPr txBox="1"/>
            <p:nvPr/>
          </p:nvSpPr>
          <p:spPr>
            <a:xfrm>
              <a:off x="7888700" y="1967771"/>
              <a:ext cx="337712" cy="49325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defTabSz="685800">
                <a:spcAft>
                  <a:spcPts val="450"/>
                </a:spcAft>
                <a:buSzPct val="100000"/>
                <a:defRPr/>
              </a:pPr>
              <a:r>
                <a:rPr lang="ru-RU" sz="3300" dirty="0">
                  <a:solidFill>
                    <a:prstClr val="white"/>
                  </a:solidFill>
                  <a:latin typeface="DIN Pro Bold" panose="020B0604020202020204" charset="0"/>
                  <a:cs typeface="DIN Pro Bold" panose="020B0604020202020204" charset="0"/>
                </a:rPr>
                <a:t>3</a:t>
              </a:r>
            </a:p>
          </p:txBody>
        </p:sp>
      </p:grp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4BB100B2-2812-4893-9958-C25698691C28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50" r="-322"/>
          <a:stretch/>
        </p:blipFill>
        <p:spPr>
          <a:xfrm>
            <a:off x="129410" y="1778914"/>
            <a:ext cx="2024963" cy="2325818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D6A0BF00-9E33-4811-A9A6-7641B1162870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740" y="1790674"/>
            <a:ext cx="2283623" cy="232581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4094438"/>
            <a:ext cx="4521363" cy="9002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0" rIns="67500" rtlCol="0">
            <a:spAutoFit/>
          </a:bodyPr>
          <a:lstStyle/>
          <a:p>
            <a:pPr lvl="0"/>
            <a:r>
              <a:rPr lang="ru-RU" sz="1050" dirty="0"/>
              <a:t>Большой радиус зоны (более 0,1 ПДК), который может достигать 5-10 км от источника и выходить за пределы населенного пункта.  Смещение локальных максимумов концентрации от источников вдоль преобладающих направлений ветра на расстояние до 1,5 км. Достаточно низкая концентрация в пределах всей зоны воздействия</a:t>
            </a:r>
          </a:p>
        </p:txBody>
      </p:sp>
      <p:sp>
        <p:nvSpPr>
          <p:cNvPr id="30" name="Rectangle 22">
            <a:extLst>
              <a:ext uri="{FF2B5EF4-FFF2-40B4-BE49-F238E27FC236}">
                <a16:creationId xmlns:a16="http://schemas.microsoft.com/office/drawing/2014/main" id="{AE60C3D1-9D48-4B62-AAFA-20FC595A07CE}"/>
              </a:ext>
            </a:extLst>
          </p:cNvPr>
          <p:cNvSpPr/>
          <p:nvPr/>
        </p:nvSpPr>
        <p:spPr>
          <a:xfrm>
            <a:off x="63165" y="488471"/>
            <a:ext cx="2080439" cy="1194767"/>
          </a:xfrm>
          <a:prstGeom prst="rect">
            <a:avLst/>
          </a:prstGeom>
          <a:solidFill>
            <a:srgbClr val="29948C"/>
          </a:solidFill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324000" rIns="54000" rtlCol="0" anchor="ctr"/>
          <a:lstStyle/>
          <a:p>
            <a:pPr algn="r"/>
            <a:r>
              <a:rPr lang="ru-RU" sz="1500" b="1" dirty="0">
                <a:cs typeface="Arial" pitchFamily="34" charset="0"/>
              </a:rPr>
              <a:t>ТЭЦ ГО Иркутск, Ангарск и МР </a:t>
            </a:r>
            <a:r>
              <a:rPr lang="ru-RU" sz="1500" b="1" dirty="0" err="1">
                <a:cs typeface="Arial" pitchFamily="34" charset="0"/>
              </a:rPr>
              <a:t>Шелеховский</a:t>
            </a:r>
            <a:endParaRPr lang="ru-RU" sz="1500" b="1" dirty="0">
              <a:cs typeface="Arial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2353CC9-DA69-41DC-BE2A-4B9CBEF78F21}"/>
              </a:ext>
            </a:extLst>
          </p:cNvPr>
          <p:cNvSpPr txBox="1"/>
          <p:nvPr/>
        </p:nvSpPr>
        <p:spPr>
          <a:xfrm>
            <a:off x="231701" y="623328"/>
            <a:ext cx="395573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800">
              <a:spcAft>
                <a:spcPts val="450"/>
              </a:spcAft>
              <a:buSzPct val="100000"/>
              <a:defRPr/>
            </a:pPr>
            <a:r>
              <a:rPr lang="ru-RU" sz="3300" dirty="0">
                <a:solidFill>
                  <a:prstClr val="white"/>
                </a:solidFill>
                <a:latin typeface="DIN Pro Bold" panose="020B0604020202020204" charset="0"/>
                <a:cs typeface="DIN Pro Bold" panose="020B0604020202020204" charset="0"/>
              </a:rPr>
              <a:t>1</a:t>
            </a:r>
          </a:p>
        </p:txBody>
      </p:sp>
      <p:grpSp>
        <p:nvGrpSpPr>
          <p:cNvPr id="32" name="Group 11">
            <a:extLst>
              <a:ext uri="{FF2B5EF4-FFF2-40B4-BE49-F238E27FC236}">
                <a16:creationId xmlns:a16="http://schemas.microsoft.com/office/drawing/2014/main" id="{CD0FFC34-FBDD-4C00-A1D2-B1AC7ED13A54}"/>
              </a:ext>
            </a:extLst>
          </p:cNvPr>
          <p:cNvGrpSpPr/>
          <p:nvPr/>
        </p:nvGrpSpPr>
        <p:grpSpPr>
          <a:xfrm>
            <a:off x="6814209" y="488471"/>
            <a:ext cx="2135287" cy="1167341"/>
            <a:chOff x="7788676" y="1933926"/>
            <a:chExt cx="3218026" cy="1133833"/>
          </a:xfrm>
        </p:grpSpPr>
        <p:sp>
          <p:nvSpPr>
            <p:cNvPr id="33" name="Rectangle 18">
              <a:extLst>
                <a:ext uri="{FF2B5EF4-FFF2-40B4-BE49-F238E27FC236}">
                  <a16:creationId xmlns:a16="http://schemas.microsoft.com/office/drawing/2014/main" id="{0EDCEB84-7C4C-4C46-8CD6-697B9DA6B3BD}"/>
                </a:ext>
              </a:extLst>
            </p:cNvPr>
            <p:cNvSpPr/>
            <p:nvPr/>
          </p:nvSpPr>
          <p:spPr>
            <a:xfrm>
              <a:off x="7788676" y="1933926"/>
              <a:ext cx="3218026" cy="1133833"/>
            </a:xfrm>
            <a:prstGeom prst="rect">
              <a:avLst/>
            </a:prstGeom>
            <a:solidFill>
              <a:srgbClr val="29948C"/>
            </a:solidFill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lIns="324000" rIns="54000" rtlCol="0" anchor="ctr"/>
            <a:lstStyle/>
            <a:p>
              <a:pPr indent="337661" algn="ctr">
                <a:lnSpc>
                  <a:spcPct val="107000"/>
                </a:lnSpc>
              </a:pPr>
              <a:r>
                <a:rPr lang="ru-RU" sz="1500" b="1" dirty="0">
                  <a:cs typeface="Arial" pitchFamily="34" charset="0"/>
                </a:rPr>
                <a:t>Котельные и ТЭЦ г. Черемхово и частный сектор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4C520CE6-E18E-4F8F-A0DE-0C85EE4AF049}"/>
                </a:ext>
              </a:extLst>
            </p:cNvPr>
            <p:cNvSpPr txBox="1"/>
            <p:nvPr/>
          </p:nvSpPr>
          <p:spPr>
            <a:xfrm>
              <a:off x="7888699" y="1967771"/>
              <a:ext cx="337712" cy="49325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defTabSz="685800">
                <a:spcAft>
                  <a:spcPts val="450"/>
                </a:spcAft>
                <a:buSzPct val="100000"/>
                <a:defRPr/>
              </a:pPr>
              <a:r>
                <a:rPr lang="ru-RU" sz="3300" dirty="0">
                  <a:solidFill>
                    <a:prstClr val="white"/>
                  </a:solidFill>
                  <a:latin typeface="DIN Pro Bold" panose="020B0604020202020204" charset="0"/>
                  <a:cs typeface="DIN Pro Bold" panose="020B0604020202020204" charset="0"/>
                </a:rPr>
                <a:t>4</a:t>
              </a:r>
            </a:p>
          </p:txBody>
        </p:sp>
      </p:grpSp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8FE0660A-AAAA-44E9-8D98-5D8FA5D02249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209" y="1715538"/>
            <a:ext cx="2182252" cy="2452570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DB93AB53-F2F9-45BD-8B68-FDFAF6B8CEA0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4994" y="1778914"/>
            <a:ext cx="2105584" cy="2315525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4637749" y="4104732"/>
            <a:ext cx="4358711" cy="4154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0" rIns="67500" rtlCol="0">
            <a:spAutoFit/>
          </a:bodyPr>
          <a:lstStyle/>
          <a:p>
            <a:pPr lvl="0"/>
            <a:r>
              <a:rPr lang="ru-RU" sz="1050" dirty="0"/>
              <a:t>Превышение ПДК наблюдается только при сочетании низких и высоких источников, использующих уголь в структуре топливного баланса</a:t>
            </a:r>
          </a:p>
        </p:txBody>
      </p:sp>
    </p:spTree>
    <p:extLst>
      <p:ext uri="{BB962C8B-B14F-4D97-AF65-F5344CB8AC3E}">
        <p14:creationId xmlns:p14="http://schemas.microsoft.com/office/powerpoint/2010/main" val="23765950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41686AA8-4C08-7DFA-6FEF-27FB36273FEE}"/>
              </a:ext>
            </a:extLst>
          </p:cNvPr>
          <p:cNvSpPr/>
          <p:nvPr/>
        </p:nvSpPr>
        <p:spPr>
          <a:xfrm>
            <a:off x="2533338" y="2278966"/>
            <a:ext cx="2003299" cy="2305417"/>
          </a:xfrm>
          <a:prstGeom prst="rect">
            <a:avLst/>
          </a:prstGeom>
          <a:solidFill>
            <a:srgbClr val="7FCA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4F61E48D-166C-B120-0493-33BF9C21F10F}"/>
              </a:ext>
            </a:extLst>
          </p:cNvPr>
          <p:cNvSpPr/>
          <p:nvPr/>
        </p:nvSpPr>
        <p:spPr>
          <a:xfrm>
            <a:off x="4676931" y="2278966"/>
            <a:ext cx="2003299" cy="2305417"/>
          </a:xfrm>
          <a:prstGeom prst="rect">
            <a:avLst/>
          </a:prstGeom>
          <a:solidFill>
            <a:srgbClr val="383D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56549A7D-3646-35D6-6D88-8B812699AC86}"/>
              </a:ext>
            </a:extLst>
          </p:cNvPr>
          <p:cNvSpPr/>
          <p:nvPr/>
        </p:nvSpPr>
        <p:spPr>
          <a:xfrm>
            <a:off x="6820524" y="2278966"/>
            <a:ext cx="2003299" cy="2305417"/>
          </a:xfrm>
          <a:prstGeom prst="rect">
            <a:avLst/>
          </a:prstGeom>
          <a:solidFill>
            <a:srgbClr val="C7A6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A2C732BF-8501-4136-EE46-A373BEA50D2C}"/>
              </a:ext>
            </a:extLst>
          </p:cNvPr>
          <p:cNvSpPr/>
          <p:nvPr/>
        </p:nvSpPr>
        <p:spPr>
          <a:xfrm>
            <a:off x="389745" y="2278966"/>
            <a:ext cx="2003299" cy="2305417"/>
          </a:xfrm>
          <a:prstGeom prst="rect">
            <a:avLst/>
          </a:prstGeom>
          <a:solidFill>
            <a:srgbClr val="CA52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9EA19D62-D581-A826-4D70-05ADB00D55BD}"/>
              </a:ext>
            </a:extLst>
          </p:cNvPr>
          <p:cNvSpPr/>
          <p:nvPr/>
        </p:nvSpPr>
        <p:spPr>
          <a:xfrm>
            <a:off x="389745" y="1173647"/>
            <a:ext cx="2003299" cy="1215223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765E8462-FC5C-BE70-8F92-849A8DC57AD9}"/>
              </a:ext>
            </a:extLst>
          </p:cNvPr>
          <p:cNvSpPr/>
          <p:nvPr/>
        </p:nvSpPr>
        <p:spPr>
          <a:xfrm>
            <a:off x="2533337" y="1173646"/>
            <a:ext cx="2003299" cy="1215223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22018CAD-5EA3-F2A3-539B-F8B5C95A2E50}"/>
              </a:ext>
            </a:extLst>
          </p:cNvPr>
          <p:cNvSpPr/>
          <p:nvPr/>
        </p:nvSpPr>
        <p:spPr>
          <a:xfrm>
            <a:off x="4676929" y="1173646"/>
            <a:ext cx="2003299" cy="1215223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446BF88E-16E1-99F7-9C35-23A5A066BD04}"/>
              </a:ext>
            </a:extLst>
          </p:cNvPr>
          <p:cNvSpPr/>
          <p:nvPr/>
        </p:nvSpPr>
        <p:spPr>
          <a:xfrm>
            <a:off x="6820524" y="1173646"/>
            <a:ext cx="2003299" cy="1215223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Объект 2">
            <a:extLst>
              <a:ext uri="{FF2B5EF4-FFF2-40B4-BE49-F238E27FC236}">
                <a16:creationId xmlns:a16="http://schemas.microsoft.com/office/drawing/2014/main" id="{4C4A1443-9FA9-BA77-0FFE-16F4FDF563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2550" y="1459640"/>
            <a:ext cx="1788414" cy="7302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b="1" dirty="0">
                <a:solidFill>
                  <a:schemeClr val="bg1"/>
                </a:solidFill>
              </a:rPr>
              <a:t>АВТО-ТРАНСПОРТ</a:t>
            </a:r>
          </a:p>
        </p:txBody>
      </p:sp>
      <p:sp>
        <p:nvSpPr>
          <p:cNvPr id="21" name="Объект 2">
            <a:extLst>
              <a:ext uri="{FF2B5EF4-FFF2-40B4-BE49-F238E27FC236}">
                <a16:creationId xmlns:a16="http://schemas.microsoft.com/office/drawing/2014/main" id="{2927770C-E183-07BC-2C2D-CAA6ABA47725}"/>
              </a:ext>
            </a:extLst>
          </p:cNvPr>
          <p:cNvSpPr txBox="1">
            <a:spLocks/>
          </p:cNvSpPr>
          <p:nvPr/>
        </p:nvSpPr>
        <p:spPr>
          <a:xfrm>
            <a:off x="2745709" y="1416121"/>
            <a:ext cx="1578554" cy="7302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2000" b="1" dirty="0">
                <a:solidFill>
                  <a:schemeClr val="bg1"/>
                </a:solidFill>
                <a:latin typeface="FORMULAR-MEDIUM" panose="02000000000000000000" pitchFamily="2" charset="0"/>
              </a:rPr>
              <a:t>ЖЕЛЕЗНОДОРОЖНЫЙ</a:t>
            </a:r>
          </a:p>
        </p:txBody>
      </p:sp>
      <p:sp>
        <p:nvSpPr>
          <p:cNvPr id="22" name="Объект 2">
            <a:extLst>
              <a:ext uri="{FF2B5EF4-FFF2-40B4-BE49-F238E27FC236}">
                <a16:creationId xmlns:a16="http://schemas.microsoft.com/office/drawing/2014/main" id="{944BC385-CC95-C0D9-4354-E436F6057148}"/>
              </a:ext>
            </a:extLst>
          </p:cNvPr>
          <p:cNvSpPr txBox="1">
            <a:spLocks/>
          </p:cNvSpPr>
          <p:nvPr/>
        </p:nvSpPr>
        <p:spPr>
          <a:xfrm>
            <a:off x="4889301" y="1416121"/>
            <a:ext cx="1578554" cy="7302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2000" b="1" dirty="0">
                <a:solidFill>
                  <a:schemeClr val="bg1"/>
                </a:solidFill>
                <a:latin typeface="FORMULAR-MEDIUM" panose="02000000000000000000" pitchFamily="2" charset="0"/>
              </a:rPr>
              <a:t>ТРУБОПРО-ВОДНЫЙ</a:t>
            </a:r>
          </a:p>
        </p:txBody>
      </p:sp>
      <p:sp>
        <p:nvSpPr>
          <p:cNvPr id="23" name="Объект 2">
            <a:extLst>
              <a:ext uri="{FF2B5EF4-FFF2-40B4-BE49-F238E27FC236}">
                <a16:creationId xmlns:a16="http://schemas.microsoft.com/office/drawing/2014/main" id="{5325D152-D1BC-AFD1-FAC5-ED10AA972004}"/>
              </a:ext>
            </a:extLst>
          </p:cNvPr>
          <p:cNvSpPr txBox="1">
            <a:spLocks/>
          </p:cNvSpPr>
          <p:nvPr/>
        </p:nvSpPr>
        <p:spPr>
          <a:xfrm>
            <a:off x="7032896" y="1416121"/>
            <a:ext cx="1578554" cy="7302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2000" dirty="0">
                <a:solidFill>
                  <a:schemeClr val="bg1"/>
                </a:solidFill>
                <a:latin typeface="FORMULAR-MEDIUM" panose="02000000000000000000" pitchFamily="2" charset="0"/>
              </a:rPr>
              <a:t>ВОДНЫЙ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E0B95FE-B703-92CF-5310-B63BC0CC7824}"/>
              </a:ext>
            </a:extLst>
          </p:cNvPr>
          <p:cNvSpPr txBox="1"/>
          <p:nvPr/>
        </p:nvSpPr>
        <p:spPr>
          <a:xfrm>
            <a:off x="389745" y="2477924"/>
            <a:ext cx="19974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bg1"/>
                </a:solidFill>
                <a:effectLst/>
                <a:latin typeface="Formular" panose="02000000000000000000" pitchFamily="2" charset="0"/>
              </a:rPr>
              <a:t>УРОВЕНЬ АВТОМОБИЛИЗАЦИИ ВЫШЕ</a:t>
            </a:r>
            <a:endParaRPr lang="ru-RU" sz="1200" dirty="0">
              <a:solidFill>
                <a:schemeClr val="bg1"/>
              </a:solidFill>
              <a:latin typeface="Formular" panose="02000000000000000000" pitchFamily="2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bg1"/>
                </a:solidFill>
                <a:latin typeface="Formular" panose="02000000000000000000" pitchFamily="2" charset="0"/>
              </a:rPr>
              <a:t>РАССТОЯНИЯ БОЛЬШИЕ</a:t>
            </a:r>
            <a:endParaRPr lang="ru-RU" sz="1200" dirty="0">
              <a:solidFill>
                <a:schemeClr val="bg1"/>
              </a:solidFill>
              <a:effectLst/>
              <a:latin typeface="Formular" panose="02000000000000000000" pitchFamily="2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bg1"/>
                </a:solidFill>
                <a:latin typeface="Formular" panose="02000000000000000000" pitchFamily="2" charset="0"/>
              </a:rPr>
              <a:t>ПЛОТНОСТЬ УДС НИЗКАЯ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1200" dirty="0">
              <a:solidFill>
                <a:schemeClr val="bg1"/>
              </a:solidFill>
              <a:latin typeface="Formular" panose="02000000000000000000" pitchFamily="2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E2DE260-31B1-A936-ADDE-BD51C1DD4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49CBA-7707-644B-B2B0-09A3B0557845}" type="slidenum">
              <a:rPr lang="ru-RU" smtClean="0"/>
              <a:t>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30C897B-B633-E0D0-A361-C3C9AEDF2B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Фестиваль НАУКА 0+                                   2023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623F2A-8B39-B954-C5C8-3B55AF929DF2}"/>
              </a:ext>
            </a:extLst>
          </p:cNvPr>
          <p:cNvSpPr txBox="1"/>
          <p:nvPr/>
        </p:nvSpPr>
        <p:spPr>
          <a:xfrm>
            <a:off x="2527462" y="2477923"/>
            <a:ext cx="199742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bg1"/>
                </a:solidFill>
                <a:effectLst/>
                <a:latin typeface="Formular" panose="02000000000000000000" pitchFamily="2" charset="0"/>
              </a:rPr>
              <a:t>ТРАНССИБ</a:t>
            </a:r>
            <a:endParaRPr lang="ru-RU" sz="1200" dirty="0">
              <a:solidFill>
                <a:schemeClr val="bg1"/>
              </a:solidFill>
              <a:latin typeface="Formular" panose="02000000000000000000" pitchFamily="2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bg1"/>
                </a:solidFill>
                <a:latin typeface="Formular" panose="02000000000000000000" pitchFamily="2" charset="0"/>
              </a:rPr>
              <a:t>ВТОРАЯ ВЕТКА БАМА</a:t>
            </a:r>
            <a:endParaRPr lang="ru-RU" sz="1200" dirty="0">
              <a:solidFill>
                <a:schemeClr val="bg1"/>
              </a:solidFill>
              <a:effectLst/>
              <a:latin typeface="Formular" panose="02000000000000000000" pitchFamily="2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bg1"/>
                </a:solidFill>
                <a:latin typeface="Formular" panose="02000000000000000000" pitchFamily="2" charset="0"/>
              </a:rPr>
              <a:t>РАЗРЫВ СЕТИ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1200" dirty="0">
              <a:solidFill>
                <a:schemeClr val="bg1"/>
              </a:solidFill>
              <a:latin typeface="Formular" panose="02000000000000000000" pitchFamily="2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1200" dirty="0">
              <a:solidFill>
                <a:schemeClr val="bg1"/>
              </a:solidFill>
              <a:latin typeface="Formular" panose="02000000000000000000" pitchFamily="2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1200" dirty="0">
              <a:solidFill>
                <a:schemeClr val="bg1"/>
              </a:solidFill>
              <a:latin typeface="Formular" panose="02000000000000000000" pitchFamily="2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1200" dirty="0">
              <a:solidFill>
                <a:schemeClr val="bg1"/>
              </a:solidFill>
              <a:latin typeface="Formular" panose="02000000000000000000" pitchFamily="2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bg1"/>
                </a:solidFill>
                <a:latin typeface="Formular" panose="02000000000000000000" pitchFamily="2" charset="0"/>
              </a:rPr>
              <a:t>ГРУЗЫ ВОЗЯТ ПО ОЗЕРУ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1200" dirty="0">
              <a:solidFill>
                <a:schemeClr val="bg1"/>
              </a:solidFill>
              <a:latin typeface="Formular" panose="02000000000000000000" pitchFamily="2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1200" dirty="0">
              <a:solidFill>
                <a:schemeClr val="bg1"/>
              </a:solidFill>
              <a:latin typeface="Formular" panose="020000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86244B8-F0E4-8F16-D781-9293E77E9E5F}"/>
              </a:ext>
            </a:extLst>
          </p:cNvPr>
          <p:cNvSpPr txBox="1"/>
          <p:nvPr/>
        </p:nvSpPr>
        <p:spPr>
          <a:xfrm>
            <a:off x="4673992" y="2477922"/>
            <a:ext cx="19974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bg1"/>
                </a:solidFill>
                <a:latin typeface="Formular" panose="02000000000000000000" pitchFamily="2" charset="0"/>
              </a:rPr>
              <a:t>«СИЛА СИБИРИ»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bg1"/>
                </a:solidFill>
                <a:latin typeface="Formular" panose="02000000000000000000" pitchFamily="2" charset="0"/>
              </a:rPr>
              <a:t>СТРОИТЕЛЬСТВО</a:t>
            </a:r>
            <a:endParaRPr lang="ru-RU" sz="1200" dirty="0">
              <a:solidFill>
                <a:schemeClr val="bg1"/>
              </a:solidFill>
              <a:effectLst/>
              <a:latin typeface="Formular" panose="02000000000000000000" pitchFamily="2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bg1"/>
                </a:solidFill>
                <a:latin typeface="Formular" panose="02000000000000000000" pitchFamily="2" charset="0"/>
              </a:rPr>
              <a:t>ГАЗИФИКАЦИЯ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bg1"/>
                </a:solidFill>
                <a:latin typeface="Formular" panose="02000000000000000000" pitchFamily="2" charset="0"/>
              </a:rPr>
              <a:t>ГАЗО-КОМПРЕССОРНЫЕ СТАНЦИИ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1200" dirty="0">
              <a:solidFill>
                <a:schemeClr val="bg1"/>
              </a:solidFill>
              <a:latin typeface="Formular" panose="02000000000000000000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6D3F3AE-7D10-13A0-11C2-AE3BE724C2D0}"/>
              </a:ext>
            </a:extLst>
          </p:cNvPr>
          <p:cNvSpPr txBox="1"/>
          <p:nvPr/>
        </p:nvSpPr>
        <p:spPr>
          <a:xfrm>
            <a:off x="6808770" y="2477922"/>
            <a:ext cx="19974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bg1"/>
                </a:solidFill>
                <a:effectLst/>
                <a:latin typeface="Formular" panose="02000000000000000000" pitchFamily="2" charset="0"/>
              </a:rPr>
              <a:t>МАЛОМЕРНЫЕ СУДА</a:t>
            </a:r>
            <a:endParaRPr lang="ru-RU" sz="1200" dirty="0">
              <a:solidFill>
                <a:schemeClr val="bg1"/>
              </a:solidFill>
              <a:latin typeface="Formular" panose="02000000000000000000" pitchFamily="2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bg1"/>
                </a:solidFill>
                <a:latin typeface="Formular" panose="02000000000000000000" pitchFamily="2" charset="0"/>
              </a:rPr>
              <a:t>НЕТ МЕТОДИКИ УЧЕТА</a:t>
            </a:r>
            <a:endParaRPr lang="ru-RU" sz="1200" dirty="0">
              <a:solidFill>
                <a:schemeClr val="bg1"/>
              </a:solidFill>
              <a:effectLst/>
              <a:latin typeface="Formular" panose="02000000000000000000" pitchFamily="2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bg1"/>
                </a:solidFill>
                <a:latin typeface="Formular" panose="02000000000000000000" pitchFamily="2" charset="0"/>
              </a:rPr>
              <a:t>МНОГО МАРШРУТОВ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bg1"/>
                </a:solidFill>
                <a:latin typeface="Formular" panose="02000000000000000000" pitchFamily="2" charset="0"/>
              </a:rPr>
              <a:t>ПО ВОДЕ И ПО ЛЬДУ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1200" dirty="0">
              <a:solidFill>
                <a:schemeClr val="bg1"/>
              </a:solidFill>
              <a:latin typeface="Formular" panose="02000000000000000000" pitchFamily="2" charset="0"/>
            </a:endParaRPr>
          </a:p>
        </p:txBody>
      </p:sp>
      <p:sp>
        <p:nvSpPr>
          <p:cNvPr id="2" name="Стрелка: вниз 1">
            <a:extLst>
              <a:ext uri="{FF2B5EF4-FFF2-40B4-BE49-F238E27FC236}">
                <a16:creationId xmlns:a16="http://schemas.microsoft.com/office/drawing/2014/main" id="{C82FAAAF-8540-D8B8-C982-9BBE84903FD1}"/>
              </a:ext>
            </a:extLst>
          </p:cNvPr>
          <p:cNvSpPr/>
          <p:nvPr/>
        </p:nvSpPr>
        <p:spPr>
          <a:xfrm>
            <a:off x="3245476" y="3211132"/>
            <a:ext cx="484632" cy="51944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8C68073-2968-CC7A-D648-9F574CB242E0}"/>
              </a:ext>
            </a:extLst>
          </p:cNvPr>
          <p:cNvSpPr txBox="1"/>
          <p:nvPr/>
        </p:nvSpPr>
        <p:spPr>
          <a:xfrm>
            <a:off x="247451" y="297507"/>
            <a:ext cx="7450522" cy="523220"/>
          </a:xfrm>
          <a:prstGeom prst="rect">
            <a:avLst/>
          </a:prstGeom>
          <a:solidFill>
            <a:srgbClr val="006666"/>
          </a:solidFill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Aptos" panose="020B0004020202020204" pitchFamily="34" charset="0"/>
                <a:ea typeface="+mj-ea"/>
                <a:cs typeface="+mj-cs"/>
              </a:rPr>
              <a:t>ВЛИЯНИЕ ТРАНСПОРТА</a:t>
            </a:r>
          </a:p>
        </p:txBody>
      </p:sp>
    </p:spTree>
    <p:extLst>
      <p:ext uri="{BB962C8B-B14F-4D97-AF65-F5344CB8AC3E}">
        <p14:creationId xmlns:p14="http://schemas.microsoft.com/office/powerpoint/2010/main" val="33342197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D1316DC-E76F-61CE-1CDB-71647F6A90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1762" y="249521"/>
            <a:ext cx="1332985" cy="44934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735A291-F574-F6DC-E1AD-DE6A60B38B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597" y="701727"/>
            <a:ext cx="5181963" cy="433533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69877AD-2FA9-0BC1-3CB5-B9177F2A9B07}"/>
              </a:ext>
            </a:extLst>
          </p:cNvPr>
          <p:cNvSpPr txBox="1"/>
          <p:nvPr/>
        </p:nvSpPr>
        <p:spPr>
          <a:xfrm>
            <a:off x="247451" y="297507"/>
            <a:ext cx="7450522" cy="523220"/>
          </a:xfrm>
          <a:prstGeom prst="rect">
            <a:avLst/>
          </a:prstGeom>
          <a:solidFill>
            <a:srgbClr val="006666"/>
          </a:solidFill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Aptos" panose="020B0004020202020204" pitchFamily="34" charset="0"/>
                <a:ea typeface="+mj-ea"/>
                <a:cs typeface="+mj-cs"/>
              </a:rPr>
              <a:t>ВЛИЯНИЕ ПЕРЕДВИЖНЫХ ИСТОЧНИКОВ</a:t>
            </a:r>
          </a:p>
        </p:txBody>
      </p:sp>
    </p:spTree>
    <p:extLst>
      <p:ext uri="{BB962C8B-B14F-4D97-AF65-F5344CB8AC3E}">
        <p14:creationId xmlns:p14="http://schemas.microsoft.com/office/powerpoint/2010/main" val="33197675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9D2B6D-E20B-A916-201D-5894952149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044B010-AB4C-FF03-BFC4-AB0C46FBEB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1762" y="249521"/>
            <a:ext cx="1332985" cy="449349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E0C5DD30-FDF4-A029-6A63-A960DCD2224B}"/>
              </a:ext>
            </a:extLst>
          </p:cNvPr>
          <p:cNvSpPr/>
          <p:nvPr/>
        </p:nvSpPr>
        <p:spPr>
          <a:xfrm>
            <a:off x="6301950" y="1154312"/>
            <a:ext cx="2452307" cy="1541003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23" name="Объект 2">
            <a:extLst>
              <a:ext uri="{FF2B5EF4-FFF2-40B4-BE49-F238E27FC236}">
                <a16:creationId xmlns:a16="http://schemas.microsoft.com/office/drawing/2014/main" id="{E66FA6F3-4994-B7A3-2D5B-1EA5116C8B32}"/>
              </a:ext>
            </a:extLst>
          </p:cNvPr>
          <p:cNvSpPr txBox="1">
            <a:spLocks/>
          </p:cNvSpPr>
          <p:nvPr/>
        </p:nvSpPr>
        <p:spPr>
          <a:xfrm>
            <a:off x="6738829" y="1615847"/>
            <a:ext cx="1578554" cy="7302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2000" dirty="0">
                <a:latin typeface="Aptos" panose="020B0004020202020204" pitchFamily="34" charset="0"/>
              </a:rPr>
              <a:t>Ваше фото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4462D83-82FB-BF04-431F-1E1D1F8E5DD1}"/>
              </a:ext>
            </a:extLst>
          </p:cNvPr>
          <p:cNvSpPr txBox="1"/>
          <p:nvPr/>
        </p:nvSpPr>
        <p:spPr>
          <a:xfrm>
            <a:off x="6098665" y="2712065"/>
            <a:ext cx="3018486" cy="13311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Aptos" panose="020B0004020202020204" pitchFamily="34" charset="0"/>
              </a:rPr>
              <a:t>Маломерные суда составляют 1,5% парка, </a:t>
            </a:r>
          </a:p>
          <a:p>
            <a:r>
              <a:rPr lang="ru-RU" sz="1400" dirty="0">
                <a:latin typeface="Aptos" panose="020B0004020202020204" pitchFamily="34" charset="0"/>
              </a:rPr>
              <a:t>12% выбросов в атмосферу </a:t>
            </a:r>
          </a:p>
          <a:p>
            <a:r>
              <a:rPr lang="ru-RU" sz="1400" dirty="0">
                <a:latin typeface="Aptos" panose="020B0004020202020204" pitchFamily="34" charset="0"/>
              </a:rPr>
              <a:t>До 20% в курортных районах </a:t>
            </a:r>
          </a:p>
          <a:p>
            <a:r>
              <a:rPr lang="ru-RU" sz="1400" dirty="0">
                <a:latin typeface="Aptos" panose="020B0004020202020204" pitchFamily="34" charset="0"/>
              </a:rPr>
              <a:t>Казачинско-Ленском районе</a:t>
            </a:r>
          </a:p>
          <a:p>
            <a:endParaRPr lang="ru-RU" sz="1000" dirty="0">
              <a:latin typeface="Aptos" panose="020B0004020202020204" pitchFamily="34" charset="0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F825619-D69C-AF07-C8E2-F809E1CA96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49CBA-7707-644B-B2B0-09A3B0557845}" type="slidenum">
              <a:rPr lang="ru-RU" smtClean="0">
                <a:solidFill>
                  <a:schemeClr val="tx1"/>
                </a:solidFill>
                <a:latin typeface="Aptos" panose="020B0004020202020204" pitchFamily="34" charset="0"/>
              </a:rPr>
              <a:t>24</a:t>
            </a:fld>
            <a:endParaRPr lang="ru-RU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pic>
        <p:nvPicPr>
          <p:cNvPr id="10" name="Объект 7">
            <a:extLst>
              <a:ext uri="{FF2B5EF4-FFF2-40B4-BE49-F238E27FC236}">
                <a16:creationId xmlns:a16="http://schemas.microsoft.com/office/drawing/2014/main" id="{CBD3A54E-AA85-F63D-CF34-DDE9154E68A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77"/>
          <a:stretch/>
        </p:blipFill>
        <p:spPr>
          <a:xfrm>
            <a:off x="389743" y="947106"/>
            <a:ext cx="4812177" cy="375136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F940816-8429-CD3B-6149-38CD1A431C9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6918" t="29058" r="12527" b="36174"/>
          <a:stretch/>
        </p:blipFill>
        <p:spPr>
          <a:xfrm>
            <a:off x="6165850" y="947106"/>
            <a:ext cx="2781300" cy="178830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C19B9D8-034E-8708-CCBF-C9EB7F488558}"/>
              </a:ext>
            </a:extLst>
          </p:cNvPr>
          <p:cNvSpPr txBox="1"/>
          <p:nvPr/>
        </p:nvSpPr>
        <p:spPr>
          <a:xfrm>
            <a:off x="247451" y="297507"/>
            <a:ext cx="7450522" cy="523220"/>
          </a:xfrm>
          <a:prstGeom prst="rect">
            <a:avLst/>
          </a:prstGeom>
          <a:solidFill>
            <a:srgbClr val="006666"/>
          </a:solidFill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Aptos" panose="020B0004020202020204" pitchFamily="34" charset="0"/>
                <a:ea typeface="+mj-ea"/>
                <a:cs typeface="+mj-cs"/>
              </a:rPr>
              <a:t>ВЛИЯНИЕ ПЕРЕДВИЖНЫХ ИСТОЧНИКОВ</a:t>
            </a:r>
          </a:p>
        </p:txBody>
      </p:sp>
    </p:spTree>
    <p:extLst>
      <p:ext uri="{BB962C8B-B14F-4D97-AF65-F5344CB8AC3E}">
        <p14:creationId xmlns:p14="http://schemas.microsoft.com/office/powerpoint/2010/main" val="35981972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6AAB4B4B-ADDE-16BD-10C8-D287C4752B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742" y="219853"/>
            <a:ext cx="3943350" cy="626823"/>
          </a:xfrm>
          <a:solidFill>
            <a:srgbClr val="006666"/>
          </a:solidFill>
        </p:spPr>
        <p:txBody>
          <a:bodyPr>
            <a:normAutofit fontScale="90000"/>
          </a:bodyPr>
          <a:lstStyle/>
          <a:p>
            <a:r>
              <a:rPr lang="ru-RU" sz="4400" b="1" dirty="0">
                <a:solidFill>
                  <a:schemeClr val="bg1"/>
                </a:solidFill>
                <a:latin typeface="Aptos" panose="020B0004020202020204" pitchFamily="34" charset="0"/>
              </a:rPr>
              <a:t>ТУРИЗМ</a:t>
            </a:r>
          </a:p>
        </p:txBody>
      </p:sp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E3F77D01-BBE5-C913-351D-C5169F4AA5F7}"/>
              </a:ext>
            </a:extLst>
          </p:cNvPr>
          <p:cNvSpPr txBox="1">
            <a:spLocks/>
          </p:cNvSpPr>
          <p:nvPr/>
        </p:nvSpPr>
        <p:spPr>
          <a:xfrm>
            <a:off x="3360069" y="777134"/>
            <a:ext cx="2452309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dirty="0">
                <a:latin typeface="Aptos" panose="020B0004020202020204" pitchFamily="34" charset="0"/>
              </a:rPr>
              <a:t>Буддистские храмы</a:t>
            </a:r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0FB07603-099F-F150-9523-D5AC236B76EC}"/>
              </a:ext>
            </a:extLst>
          </p:cNvPr>
          <p:cNvSpPr txBox="1">
            <a:spLocks/>
          </p:cNvSpPr>
          <p:nvPr/>
        </p:nvSpPr>
        <p:spPr>
          <a:xfrm>
            <a:off x="6369930" y="794078"/>
            <a:ext cx="2452309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dirty="0">
                <a:latin typeface="Aptos" panose="020B0004020202020204" pitchFamily="34" charset="0"/>
              </a:rPr>
              <a:t>Баргузинская долина</a:t>
            </a:r>
          </a:p>
        </p:txBody>
      </p:sp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41123825-0F64-F678-40A9-D81A387DB454}"/>
              </a:ext>
            </a:extLst>
          </p:cNvPr>
          <p:cNvSpPr txBox="1">
            <a:spLocks/>
          </p:cNvSpPr>
          <p:nvPr/>
        </p:nvSpPr>
        <p:spPr>
          <a:xfrm>
            <a:off x="389742" y="764060"/>
            <a:ext cx="2452309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dirty="0">
                <a:latin typeface="Aptos" panose="020B0004020202020204" pitchFamily="34" charset="0"/>
              </a:rPr>
              <a:t>Побережье Байкала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DBE5B56-F546-5267-0129-4D8FAAFD5996}"/>
              </a:ext>
            </a:extLst>
          </p:cNvPr>
          <p:cNvSpPr txBox="1"/>
          <p:nvPr/>
        </p:nvSpPr>
        <p:spPr>
          <a:xfrm>
            <a:off x="389744" y="2112948"/>
            <a:ext cx="24523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effectLst/>
                <a:latin typeface="Aptos" panose="020B0004020202020204" pitchFamily="34" charset="0"/>
              </a:rPr>
              <a:t>Практический опыт показывает, что начало повседневной работы</a:t>
            </a:r>
            <a:endParaRPr lang="ru-RU" sz="1200" dirty="0">
              <a:latin typeface="Aptos" panose="020B0004020202020204" pitchFamily="34" charset="0"/>
            </a:endParaRPr>
          </a:p>
          <a:p>
            <a:endParaRPr lang="ru-RU" sz="1200" dirty="0">
              <a:latin typeface="Aptos" panose="020B00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E35F03B-7DD8-AF4A-E395-1CFE5E655BD3}"/>
              </a:ext>
            </a:extLst>
          </p:cNvPr>
          <p:cNvSpPr txBox="1"/>
          <p:nvPr/>
        </p:nvSpPr>
        <p:spPr>
          <a:xfrm>
            <a:off x="3345848" y="2101572"/>
            <a:ext cx="24523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effectLst/>
                <a:latin typeface="Aptos" panose="020B0004020202020204" pitchFamily="34" charset="0"/>
              </a:rPr>
              <a:t>Практический опыт показывает, что начало повседневной работы</a:t>
            </a:r>
            <a:endParaRPr lang="ru-RU" sz="1200" dirty="0">
              <a:latin typeface="Aptos" panose="020B0004020202020204" pitchFamily="34" charset="0"/>
            </a:endParaRPr>
          </a:p>
          <a:p>
            <a:endParaRPr lang="ru-RU" sz="1200" dirty="0">
              <a:latin typeface="Aptos" panose="020B00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6B83D74-F2CC-C51F-EC6F-728BCE669D97}"/>
              </a:ext>
            </a:extLst>
          </p:cNvPr>
          <p:cNvSpPr txBox="1"/>
          <p:nvPr/>
        </p:nvSpPr>
        <p:spPr>
          <a:xfrm>
            <a:off x="6301949" y="2112948"/>
            <a:ext cx="24523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effectLst/>
                <a:latin typeface="Aptos" panose="020B0004020202020204" pitchFamily="34" charset="0"/>
              </a:rPr>
              <a:t>Практический опыт показывает, что начало повседневной работы</a:t>
            </a:r>
            <a:endParaRPr lang="ru-RU" sz="1200" dirty="0">
              <a:latin typeface="Aptos" panose="020B0004020202020204" pitchFamily="34" charset="0"/>
            </a:endParaRPr>
          </a:p>
          <a:p>
            <a:endParaRPr lang="ru-RU" sz="1200" dirty="0">
              <a:latin typeface="Aptos" panose="020B0004020202020204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599528B-BF69-940B-D7AE-2F4A561E8B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0670" y="1592669"/>
            <a:ext cx="2709132" cy="195816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631B327-2EA7-2C68-3BD2-C148A36E0D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7727" y="1592669"/>
            <a:ext cx="2725380" cy="2043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E534BDB-A689-15AB-FE7B-CA1D471BA2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354" y="1571805"/>
            <a:ext cx="2837169" cy="20435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39959D2-27AA-4C3A-5677-30D88EC3D802}"/>
              </a:ext>
            </a:extLst>
          </p:cNvPr>
          <p:cNvSpPr txBox="1"/>
          <p:nvPr/>
        </p:nvSpPr>
        <p:spPr>
          <a:xfrm>
            <a:off x="99879" y="4076996"/>
            <a:ext cx="42937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FORMULAR-MEDIUM" panose="02000000000000000000" pitchFamily="2" charset="0"/>
              </a:rPr>
              <a:t>Временное увеличение численности населения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86CC6F2-5A72-F60E-479E-ED794E7B9EC7}"/>
              </a:ext>
            </a:extLst>
          </p:cNvPr>
          <p:cNvSpPr txBox="1"/>
          <p:nvPr/>
        </p:nvSpPr>
        <p:spPr>
          <a:xfrm>
            <a:off x="4716097" y="4253045"/>
            <a:ext cx="42937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FORMULAR-MEDIUM" panose="02000000000000000000" pitchFamily="2" charset="0"/>
              </a:rPr>
              <a:t>Сезонность</a:t>
            </a:r>
          </a:p>
        </p:txBody>
      </p:sp>
    </p:spTree>
    <p:extLst>
      <p:ext uri="{BB962C8B-B14F-4D97-AF65-F5344CB8AC3E}">
        <p14:creationId xmlns:p14="http://schemas.microsoft.com/office/powerpoint/2010/main" val="20180309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7D685-F6B4-6C39-2B53-7B92054994A4}"/>
              </a:ext>
            </a:extLst>
          </p:cNvPr>
          <p:cNvSpPr txBox="1"/>
          <p:nvPr/>
        </p:nvSpPr>
        <p:spPr>
          <a:xfrm>
            <a:off x="278890" y="223284"/>
            <a:ext cx="2241026" cy="600164"/>
          </a:xfrm>
          <a:prstGeom prst="rect">
            <a:avLst/>
          </a:prstGeom>
          <a:solidFill>
            <a:srgbClr val="006666"/>
          </a:solidFill>
        </p:spPr>
        <p:txBody>
          <a:bodyPr wrap="square" rtlCol="0">
            <a:spAutoFit/>
          </a:bodyPr>
          <a:lstStyle/>
          <a:p>
            <a:r>
              <a:rPr lang="ru-RU" sz="3300" b="1" dirty="0">
                <a:solidFill>
                  <a:schemeClr val="bg1"/>
                </a:solidFill>
                <a:latin typeface="Aptos" panose="020B0004020202020204" pitchFamily="34" charset="0"/>
              </a:rPr>
              <a:t>Туристы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132AA0E-70EB-76C8-0959-F373C4B8604E}"/>
              </a:ext>
            </a:extLst>
          </p:cNvPr>
          <p:cNvSpPr/>
          <p:nvPr/>
        </p:nvSpPr>
        <p:spPr>
          <a:xfrm>
            <a:off x="470277" y="1464371"/>
            <a:ext cx="3150110" cy="11961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Aptos" panose="020B0004020202020204" pitchFamily="34" charset="0"/>
              </a:rPr>
              <a:t>Организованные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8C91F8-3600-B40C-923A-AF5D6605D74D}"/>
              </a:ext>
            </a:extLst>
          </p:cNvPr>
          <p:cNvSpPr txBox="1"/>
          <p:nvPr/>
        </p:nvSpPr>
        <p:spPr>
          <a:xfrm>
            <a:off x="470276" y="2756227"/>
            <a:ext cx="315011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ru-RU" sz="2100" dirty="0">
                <a:latin typeface="Aptos" panose="020B0004020202020204" pitchFamily="34" charset="0"/>
              </a:rPr>
              <a:t>Коллективные средства размещения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ru-RU" sz="2100" dirty="0">
                <a:latin typeface="Aptos" panose="020B0004020202020204" pitchFamily="34" charset="0"/>
              </a:rPr>
              <a:t>Экскурсанты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ru-RU" sz="2100" dirty="0">
                <a:latin typeface="Aptos" panose="020B0004020202020204" pitchFamily="34" charset="0"/>
              </a:rPr>
              <a:t>Посетители ООПТ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F5BD795-04BB-D675-31F6-D9D1C33922C4}"/>
              </a:ext>
            </a:extLst>
          </p:cNvPr>
          <p:cNvSpPr/>
          <p:nvPr/>
        </p:nvSpPr>
        <p:spPr>
          <a:xfrm>
            <a:off x="5273535" y="1464371"/>
            <a:ext cx="3150110" cy="11961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Aptos" panose="020B0004020202020204" pitchFamily="34" charset="0"/>
              </a:rPr>
              <a:t>Самодеятельные</a:t>
            </a:r>
          </a:p>
        </p:txBody>
      </p:sp>
    </p:spTree>
    <p:extLst>
      <p:ext uri="{BB962C8B-B14F-4D97-AF65-F5344CB8AC3E}">
        <p14:creationId xmlns:p14="http://schemas.microsoft.com/office/powerpoint/2010/main" val="38629401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6">
            <a:extLst>
              <a:ext uri="{FF2B5EF4-FFF2-40B4-BE49-F238E27FC236}">
                <a16:creationId xmlns:a16="http://schemas.microsoft.com/office/drawing/2014/main" id="{91AE69CE-CDA0-4EAD-995B-6709AD80C5AC}"/>
              </a:ext>
            </a:extLst>
          </p:cNvPr>
          <p:cNvSpPr/>
          <p:nvPr/>
        </p:nvSpPr>
        <p:spPr>
          <a:xfrm>
            <a:off x="2383" y="1"/>
            <a:ext cx="9141617" cy="885500"/>
          </a:xfrm>
          <a:prstGeom prst="rect">
            <a:avLst/>
          </a:prstGeom>
          <a:solidFill>
            <a:srgbClr val="29948C"/>
          </a:solidFill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324000" rIns="54000" rtlCol="0" anchor="ctr"/>
          <a:lstStyle/>
          <a:p>
            <a:r>
              <a:rPr lang="ru-RU" sz="3200" b="1" dirty="0">
                <a:cs typeface="Arial" panose="020B0604020202020204" pitchFamily="34" charset="0"/>
              </a:rPr>
              <a:t>Соотношение постоянного и временного населения</a:t>
            </a:r>
            <a:endParaRPr lang="ru-RU" sz="3200" dirty="0"/>
          </a:p>
        </p:txBody>
      </p:sp>
      <p:sp>
        <p:nvSpPr>
          <p:cNvPr id="8" name="Объект 5">
            <a:extLst>
              <a:ext uri="{FF2B5EF4-FFF2-40B4-BE49-F238E27FC236}">
                <a16:creationId xmlns:a16="http://schemas.microsoft.com/office/drawing/2014/main" id="{82D9F557-9FD2-40AE-92AF-EA1C1FDDECC3}"/>
              </a:ext>
            </a:extLst>
          </p:cNvPr>
          <p:cNvSpPr txBox="1">
            <a:spLocks/>
          </p:cNvSpPr>
          <p:nvPr/>
        </p:nvSpPr>
        <p:spPr>
          <a:xfrm>
            <a:off x="9423921" y="3858789"/>
            <a:ext cx="8196810" cy="1056572"/>
          </a:xfrm>
          <a:prstGeom prst="rect">
            <a:avLst/>
          </a:prstGeom>
        </p:spPr>
        <p:txBody>
          <a:bodyPr>
            <a:normAutofit fontScale="62500" lnSpcReduction="20000"/>
          </a:bodyPr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900" dirty="0">
                <a:latin typeface="Aptos" panose="020B0004020202020204" pitchFamily="34" charset="0"/>
                <a:cs typeface="Arial" panose="020B0604020202020204" pitchFamily="34" charset="0"/>
              </a:rPr>
              <a:t>Для мелких и мельчайших -  превышения летнего населения над зимним</a:t>
            </a:r>
          </a:p>
          <a:p>
            <a:r>
              <a:rPr lang="ru-RU" sz="1900" dirty="0">
                <a:latin typeface="Aptos" panose="020B0004020202020204" pitchFamily="34" charset="0"/>
                <a:cs typeface="Arial" panose="020B0604020202020204" pitchFamily="34" charset="0"/>
              </a:rPr>
              <a:t>В центрах МР, СП и крупных населенных пунктах - баланс между приезжающими в летний период городскими дачниками, и возвращающимися в зимний период вахтовиками и мигрантами-отходниками</a:t>
            </a:r>
          </a:p>
          <a:p>
            <a:r>
              <a:rPr lang="ru-RU" sz="1900" dirty="0">
                <a:latin typeface="Aptos" panose="020B0004020202020204" pitchFamily="34" charset="0"/>
                <a:cs typeface="Arial" panose="020B0604020202020204" pitchFamily="34" charset="0"/>
              </a:rPr>
              <a:t>В средних по размеру (300–700 человек) СНП превышение максимального (летнего) населения над зимним находится в пределах 20%.</a:t>
            </a:r>
          </a:p>
          <a:p>
            <a:endParaRPr lang="ru-RU" sz="1200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1F84759-D132-4D3D-8C9F-F251570743C1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79" y="1773698"/>
            <a:ext cx="3962399" cy="3187894"/>
          </a:xfrm>
          <a:prstGeom prst="rect">
            <a:avLst/>
          </a:prstGeom>
          <a:noFill/>
          <a:ln>
            <a:solidFill>
              <a:schemeClr val="accent1">
                <a:lumMod val="40000"/>
                <a:lumOff val="60000"/>
              </a:schemeClr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B33F0BE-60F2-43E6-9184-B629576647E4}"/>
              </a:ext>
            </a:extLst>
          </p:cNvPr>
          <p:cNvSpPr txBox="1"/>
          <p:nvPr/>
        </p:nvSpPr>
        <p:spPr>
          <a:xfrm>
            <a:off x="358297" y="1006434"/>
            <a:ext cx="2849646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200" dirty="0"/>
              <a:t>Организованные туристы в пределах БПТ в 2020 г. (по данным территориальных управлений Росстата)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266AC30-E07C-4BCD-9A75-981C4610D77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31" r="45312" b="14436"/>
          <a:stretch/>
        </p:blipFill>
        <p:spPr>
          <a:xfrm>
            <a:off x="4394959" y="1830898"/>
            <a:ext cx="4192387" cy="313069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CDDCEA0F-A780-4C4E-B6CC-1C7C0E82E63D}"/>
              </a:ext>
            </a:extLst>
          </p:cNvPr>
          <p:cNvSpPr/>
          <p:nvPr/>
        </p:nvSpPr>
        <p:spPr>
          <a:xfrm>
            <a:off x="6360719" y="942701"/>
            <a:ext cx="2746098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1200" dirty="0">
                <a:cs typeface="Arial" panose="020B0604020202020204" pitchFamily="34" charset="0"/>
              </a:rPr>
              <a:t>Сезонные особенности</a:t>
            </a:r>
          </a:p>
          <a:p>
            <a:r>
              <a:rPr lang="ru-RU" sz="1200" dirty="0">
                <a:cs typeface="Arial" panose="020B0604020202020204" pitchFamily="34" charset="0"/>
              </a:rPr>
              <a:t> динамики ИАВ</a:t>
            </a:r>
          </a:p>
          <a:p>
            <a:endParaRPr lang="ru-RU" sz="1200" dirty="0"/>
          </a:p>
          <a:p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12363278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A6C87EC-53CD-0E92-31EC-279C0139B2E2}"/>
              </a:ext>
            </a:extLst>
          </p:cNvPr>
          <p:cNvSpPr txBox="1"/>
          <p:nvPr/>
        </p:nvSpPr>
        <p:spPr>
          <a:xfrm>
            <a:off x="171450" y="140084"/>
            <a:ext cx="3953983" cy="600164"/>
          </a:xfrm>
          <a:prstGeom prst="rect">
            <a:avLst/>
          </a:prstGeom>
          <a:solidFill>
            <a:srgbClr val="006666"/>
          </a:solidFill>
        </p:spPr>
        <p:txBody>
          <a:bodyPr wrap="square" rtlCol="0">
            <a:spAutoFit/>
          </a:bodyPr>
          <a:lstStyle/>
          <a:p>
            <a:r>
              <a:rPr lang="ru-RU" sz="3300" b="1" dirty="0">
                <a:solidFill>
                  <a:schemeClr val="bg1"/>
                </a:solidFill>
                <a:latin typeface="Aptos" panose="020B0004020202020204" pitchFamily="34" charset="0"/>
              </a:rPr>
              <a:t>Туризм в ЦЭЗ БПТ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6306537-615C-F1D1-9D22-EA42AA942F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7501" y="857248"/>
            <a:ext cx="5566499" cy="389871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CF8369D-CA5B-2D91-F0FE-5E063625B2B3}"/>
              </a:ext>
            </a:extLst>
          </p:cNvPr>
          <p:cNvSpPr txBox="1"/>
          <p:nvPr/>
        </p:nvSpPr>
        <p:spPr>
          <a:xfrm>
            <a:off x="234176" y="1070518"/>
            <a:ext cx="3094463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50" dirty="0">
                <a:latin typeface="Aptos" panose="020B0004020202020204" pitchFamily="34" charset="0"/>
              </a:rPr>
              <a:t>Турпоток достаточно поляризован. Можно четко выделить зоны концентрации.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9912BD5-67CB-AFD2-DC31-C91977DE76FA}"/>
              </a:ext>
            </a:extLst>
          </p:cNvPr>
          <p:cNvSpPr txBox="1"/>
          <p:nvPr/>
        </p:nvSpPr>
        <p:spPr>
          <a:xfrm>
            <a:off x="317810" y="1763014"/>
            <a:ext cx="301082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50" dirty="0">
                <a:latin typeface="Aptos" panose="020B0004020202020204" pitchFamily="34" charset="0"/>
              </a:rPr>
              <a:t>1. </a:t>
            </a:r>
            <a:r>
              <a:rPr lang="ru-RU" sz="1350" dirty="0" err="1">
                <a:latin typeface="Aptos" panose="020B0004020202020204" pitchFamily="34" charset="0"/>
              </a:rPr>
              <a:t>Южнобайкальская</a:t>
            </a:r>
            <a:endParaRPr lang="ru-RU" sz="1350" dirty="0">
              <a:latin typeface="Aptos" panose="020B00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AB8E1AD-08EA-6A49-D62E-4287398313C3}"/>
              </a:ext>
            </a:extLst>
          </p:cNvPr>
          <p:cNvSpPr txBox="1"/>
          <p:nvPr/>
        </p:nvSpPr>
        <p:spPr>
          <a:xfrm>
            <a:off x="317809" y="2119585"/>
            <a:ext cx="301082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50" dirty="0">
                <a:latin typeface="Aptos" panose="020B0004020202020204" pitchFamily="34" charset="0"/>
              </a:rPr>
              <a:t>2. </a:t>
            </a:r>
            <a:r>
              <a:rPr lang="ru-RU" sz="1350" dirty="0" err="1">
                <a:latin typeface="Aptos" panose="020B0004020202020204" pitchFamily="34" charset="0"/>
              </a:rPr>
              <a:t>Иркутско</a:t>
            </a:r>
            <a:r>
              <a:rPr lang="ru-RU" sz="1350" dirty="0">
                <a:latin typeface="Aptos" panose="020B0004020202020204" pitchFamily="34" charset="0"/>
              </a:rPr>
              <a:t>-Ангарская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2648BD3-1F7D-E175-5BF6-F68B499465C2}"/>
              </a:ext>
            </a:extLst>
          </p:cNvPr>
          <p:cNvSpPr txBox="1"/>
          <p:nvPr/>
        </p:nvSpPr>
        <p:spPr>
          <a:xfrm>
            <a:off x="317809" y="2469130"/>
            <a:ext cx="301082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50" dirty="0">
                <a:latin typeface="Aptos" panose="020B0004020202020204" pitchFamily="34" charset="0"/>
              </a:rPr>
              <a:t>3. Ольхонская (Хужир, Шара-</a:t>
            </a:r>
            <a:r>
              <a:rPr lang="ru-RU" sz="1350" dirty="0" err="1">
                <a:latin typeface="Aptos" panose="020B0004020202020204" pitchFamily="34" charset="0"/>
              </a:rPr>
              <a:t>Тогот</a:t>
            </a:r>
            <a:r>
              <a:rPr lang="ru-RU" sz="1350" dirty="0">
                <a:latin typeface="Aptos" panose="020B0004020202020204" pitchFamily="34" charset="0"/>
              </a:rPr>
              <a:t>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510E14A-AB01-808E-00A7-4261DE4488A0}"/>
              </a:ext>
            </a:extLst>
          </p:cNvPr>
          <p:cNvSpPr txBox="1"/>
          <p:nvPr/>
        </p:nvSpPr>
        <p:spPr>
          <a:xfrm>
            <a:off x="317809" y="2835327"/>
            <a:ext cx="301082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50" dirty="0">
                <a:latin typeface="Aptos" panose="020B0004020202020204" pitchFamily="34" charset="0"/>
              </a:rPr>
              <a:t>4. Северобайкальская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5D5C139-D9D6-2D1E-FFBA-371D96B1FC74}"/>
              </a:ext>
            </a:extLst>
          </p:cNvPr>
          <p:cNvSpPr txBox="1"/>
          <p:nvPr/>
        </p:nvSpPr>
        <p:spPr>
          <a:xfrm>
            <a:off x="317809" y="3163850"/>
            <a:ext cx="301082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50" dirty="0">
                <a:latin typeface="Aptos" panose="020B0004020202020204" pitchFamily="34" charset="0"/>
              </a:rPr>
              <a:t>5. </a:t>
            </a:r>
            <a:r>
              <a:rPr lang="ru-RU" sz="1350" dirty="0" err="1">
                <a:latin typeface="Aptos" panose="020B0004020202020204" pitchFamily="34" charset="0"/>
              </a:rPr>
              <a:t>Баргузинско-Туркинская</a:t>
            </a:r>
            <a:endParaRPr lang="ru-RU" sz="1350" dirty="0">
              <a:latin typeface="Aptos" panose="020B00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AB03F8F-E37A-BA93-31D6-0B6B61B66C1F}"/>
              </a:ext>
            </a:extLst>
          </p:cNvPr>
          <p:cNvSpPr txBox="1"/>
          <p:nvPr/>
        </p:nvSpPr>
        <p:spPr>
          <a:xfrm>
            <a:off x="317809" y="3573199"/>
            <a:ext cx="301082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50" dirty="0">
                <a:latin typeface="Aptos" panose="020B0004020202020204" pitchFamily="34" charset="0"/>
              </a:rPr>
              <a:t>6. Кабанская</a:t>
            </a:r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D34E0940-569E-57DA-FE5B-993D7B006D07}"/>
              </a:ext>
            </a:extLst>
          </p:cNvPr>
          <p:cNvSpPr/>
          <p:nvPr/>
        </p:nvSpPr>
        <p:spPr>
          <a:xfrm>
            <a:off x="5862754" y="4131527"/>
            <a:ext cx="585440" cy="62443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1CE55752-0537-8DC0-9591-AA857A4FA5AA}"/>
              </a:ext>
            </a:extLst>
          </p:cNvPr>
          <p:cNvSpPr/>
          <p:nvPr/>
        </p:nvSpPr>
        <p:spPr>
          <a:xfrm>
            <a:off x="6068031" y="3710113"/>
            <a:ext cx="585440" cy="62443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000E0E08-C192-BB1D-D7AD-7F739A9ECBC7}"/>
              </a:ext>
            </a:extLst>
          </p:cNvPr>
          <p:cNvSpPr/>
          <p:nvPr/>
        </p:nvSpPr>
        <p:spPr>
          <a:xfrm>
            <a:off x="6826314" y="2698248"/>
            <a:ext cx="585440" cy="62443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id="{E8DF1AD2-473A-CAD7-F363-81513C758D53}"/>
              </a:ext>
            </a:extLst>
          </p:cNvPr>
          <p:cNvSpPr/>
          <p:nvPr/>
        </p:nvSpPr>
        <p:spPr>
          <a:xfrm>
            <a:off x="7411753" y="966446"/>
            <a:ext cx="585440" cy="62443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B1846189-39EA-2F84-7226-0E9F735C4994}"/>
              </a:ext>
            </a:extLst>
          </p:cNvPr>
          <p:cNvSpPr/>
          <p:nvPr/>
        </p:nvSpPr>
        <p:spPr>
          <a:xfrm rot="1796155">
            <a:off x="7489953" y="2722188"/>
            <a:ext cx="429040" cy="90246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72999A03-B151-1CB5-9EC7-37B29DE1D61A}"/>
              </a:ext>
            </a:extLst>
          </p:cNvPr>
          <p:cNvSpPr/>
          <p:nvPr/>
        </p:nvSpPr>
        <p:spPr>
          <a:xfrm>
            <a:off x="6832202" y="3387225"/>
            <a:ext cx="585440" cy="62443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9F7B3DA-8FA1-1B38-9262-4A0506E10196}"/>
              </a:ext>
            </a:extLst>
          </p:cNvPr>
          <p:cNvSpPr txBox="1"/>
          <p:nvPr/>
        </p:nvSpPr>
        <p:spPr>
          <a:xfrm>
            <a:off x="254199" y="3850198"/>
            <a:ext cx="30544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50" dirty="0">
                <a:latin typeface="Aptos" panose="020B0004020202020204" pitchFamily="34" charset="0"/>
              </a:rPr>
              <a:t>Факторы:</a:t>
            </a:r>
          </a:p>
          <a:p>
            <a:pPr marL="257175" indent="-257175">
              <a:buAutoNum type="arabicPeriod"/>
            </a:pPr>
            <a:r>
              <a:rPr lang="ru-RU" sz="1350" dirty="0">
                <a:latin typeface="Aptos" panose="020B0004020202020204" pitchFamily="34" charset="0"/>
              </a:rPr>
              <a:t>Аттрактивность ландшафта</a:t>
            </a:r>
          </a:p>
          <a:p>
            <a:pPr marL="257175" indent="-257175">
              <a:buAutoNum type="arabicPeriod"/>
            </a:pPr>
            <a:r>
              <a:rPr lang="ru-RU" sz="1350" dirty="0">
                <a:latin typeface="Aptos" panose="020B0004020202020204" pitchFamily="34" charset="0"/>
              </a:rPr>
              <a:t>Транспортно-географическое положение</a:t>
            </a:r>
          </a:p>
        </p:txBody>
      </p:sp>
    </p:spTree>
    <p:extLst>
      <p:ext uri="{BB962C8B-B14F-4D97-AF65-F5344CB8AC3E}">
        <p14:creationId xmlns:p14="http://schemas.microsoft.com/office/powerpoint/2010/main" val="11616388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A6C87EC-53CD-0E92-31EC-279C0139B2E2}"/>
              </a:ext>
            </a:extLst>
          </p:cNvPr>
          <p:cNvSpPr txBox="1"/>
          <p:nvPr/>
        </p:nvSpPr>
        <p:spPr>
          <a:xfrm>
            <a:off x="171450" y="24668"/>
            <a:ext cx="6091127" cy="830997"/>
          </a:xfrm>
          <a:prstGeom prst="rect">
            <a:avLst/>
          </a:prstGeom>
          <a:solidFill>
            <a:srgbClr val="006666"/>
          </a:solidFill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Aptos" panose="020B0004020202020204" pitchFamily="34" charset="0"/>
              </a:rPr>
              <a:t>Прирост воздействия от туристов (организованных и неорганизованных)</a:t>
            </a:r>
          </a:p>
        </p:txBody>
      </p:sp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089D7CDE-9881-CF2B-76CA-CA5D3155CA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8321097"/>
              </p:ext>
            </p:extLst>
          </p:nvPr>
        </p:nvGraphicFramePr>
        <p:xfrm>
          <a:off x="171450" y="1355204"/>
          <a:ext cx="8572500" cy="3341997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3543300">
                  <a:extLst>
                    <a:ext uri="{9D8B030D-6E8A-4147-A177-3AD203B41FA5}">
                      <a16:colId xmlns:a16="http://schemas.microsoft.com/office/drawing/2014/main" val="774340602"/>
                    </a:ext>
                  </a:extLst>
                </a:gridCol>
                <a:gridCol w="1876425">
                  <a:extLst>
                    <a:ext uri="{9D8B030D-6E8A-4147-A177-3AD203B41FA5}">
                      <a16:colId xmlns:a16="http://schemas.microsoft.com/office/drawing/2014/main" val="3371049154"/>
                    </a:ext>
                  </a:extLst>
                </a:gridCol>
                <a:gridCol w="1476375">
                  <a:extLst>
                    <a:ext uri="{9D8B030D-6E8A-4147-A177-3AD203B41FA5}">
                      <a16:colId xmlns:a16="http://schemas.microsoft.com/office/drawing/2014/main" val="4186257454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1228314112"/>
                    </a:ext>
                  </a:extLst>
                </a:gridCol>
              </a:tblGrid>
              <a:tr h="326093">
                <a:tc>
                  <a:txBody>
                    <a:bodyPr/>
                    <a:lstStyle/>
                    <a:p>
                      <a:r>
                        <a:rPr lang="ru-RU" sz="1400" b="1" dirty="0">
                          <a:latin typeface="Candara" panose="020E0502030303020204" pitchFamily="34" charset="0"/>
                        </a:rPr>
                        <a:t>Муниципалитеты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Водопотребление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Сброс стоков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Отходы (ТКО)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3815060802"/>
                  </a:ext>
                </a:extLst>
              </a:tr>
              <a:tr h="68648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г. Северобайкальск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B0D47F"/>
                          </a:highlight>
                          <a:latin typeface="Candara" panose="020E0502030303020204" pitchFamily="34" charset="0"/>
                        </a:rPr>
                        <a:t>0,89%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B0D47F"/>
                        </a:highlight>
                        <a:latin typeface="Candara" panose="020E0502030303020204" pitchFamily="34" charset="0"/>
                      </a:endParaRPr>
                    </a:p>
                  </a:txBody>
                  <a:tcPr marL="4763" marR="4763" marT="4763" marB="0" anchor="ctr">
                    <a:solidFill>
                      <a:srgbClr val="C1D9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7CC57C"/>
                          </a:highlight>
                          <a:latin typeface="Candara" panose="020E0502030303020204" pitchFamily="34" charset="0"/>
                        </a:rPr>
                        <a:t>1,86%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7CC57C"/>
                        </a:highlight>
                        <a:latin typeface="Candara" panose="020E0502030303020204" pitchFamily="34" charset="0"/>
                      </a:endParaRPr>
                    </a:p>
                  </a:txBody>
                  <a:tcPr marL="4763" marR="4763" marT="4763" marB="0" anchor="ctr">
                    <a:solidFill>
                      <a:srgbClr val="7CC57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E984"/>
                          </a:highlight>
                          <a:latin typeface="Candara" panose="020E0502030303020204" pitchFamily="34" charset="0"/>
                        </a:rPr>
                        <a:t>0,91%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E984"/>
                        </a:highlight>
                        <a:latin typeface="Candara" panose="020E0502030303020204" pitchFamily="34" charset="0"/>
                      </a:endParaRPr>
                    </a:p>
                  </a:txBody>
                  <a:tcPr marL="4763" marR="4763" marT="4763" marB="0" anchor="ctr">
                    <a:solidFill>
                      <a:srgbClr val="FFE9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7766304"/>
                  </a:ext>
                </a:extLst>
              </a:tr>
              <a:tr h="46027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Баргузинский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C1D980"/>
                          </a:highlight>
                          <a:latin typeface="Candara" panose="020E0502030303020204" pitchFamily="34" charset="0"/>
                        </a:rPr>
                        <a:t>0,97%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C1D980"/>
                        </a:highlight>
                        <a:latin typeface="Candara" panose="020E0502030303020204" pitchFamily="34" charset="0"/>
                      </a:endParaRPr>
                    </a:p>
                  </a:txBody>
                  <a:tcPr marL="4763" marR="4763" marT="4763" marB="0" anchor="ctr">
                    <a:solidFill>
                      <a:srgbClr val="C1D9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E884"/>
                          </a:highlight>
                          <a:latin typeface="Candara" panose="020E0502030303020204" pitchFamily="34" charset="0"/>
                        </a:rPr>
                        <a:t>7,16%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E884"/>
                        </a:highlight>
                        <a:latin typeface="Candara" panose="020E0502030303020204" pitchFamily="34" charset="0"/>
                      </a:endParaRPr>
                    </a:p>
                  </a:txBody>
                  <a:tcPr marL="4763" marR="4763" marT="4763" marB="0" anchor="ctr">
                    <a:solidFill>
                      <a:srgbClr val="FFE9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BAD780"/>
                          </a:highlight>
                          <a:latin typeface="Candara" panose="020E0502030303020204" pitchFamily="34" charset="0"/>
                        </a:rPr>
                        <a:t>0,70%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BAD780"/>
                        </a:highlight>
                        <a:latin typeface="Candara" panose="020E0502030303020204" pitchFamily="34" charset="0"/>
                      </a:endParaRPr>
                    </a:p>
                  </a:txBody>
                  <a:tcPr marL="4763" marR="4763" marT="4763" marB="0" anchor="ctr">
                    <a:solidFill>
                      <a:srgbClr val="C1D9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9198860"/>
                  </a:ext>
                </a:extLst>
              </a:tr>
              <a:tr h="24349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Кабанский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63BE7B"/>
                          </a:highlight>
                          <a:latin typeface="Candara" panose="020E0502030303020204" pitchFamily="34" charset="0"/>
                        </a:rPr>
                        <a:t>0,56%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63BE7B"/>
                        </a:highlight>
                        <a:latin typeface="Candara" panose="020E0502030303020204" pitchFamily="34" charset="0"/>
                      </a:endParaRPr>
                    </a:p>
                  </a:txBody>
                  <a:tcPr marL="4763" marR="4763" marT="4763" marB="0" anchor="ctr"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63BE7B"/>
                          </a:highlight>
                          <a:latin typeface="Candara" panose="020E0502030303020204" pitchFamily="34" charset="0"/>
                        </a:rPr>
                        <a:t>1,61%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63BE7B"/>
                        </a:highlight>
                        <a:latin typeface="Candara" panose="020E0502030303020204" pitchFamily="34" charset="0"/>
                      </a:endParaRPr>
                    </a:p>
                  </a:txBody>
                  <a:tcPr marL="4763" marR="4763" marT="4763" marB="0" anchor="ctr">
                    <a:solidFill>
                      <a:srgbClr val="7CC57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DAE081"/>
                          </a:highlight>
                          <a:latin typeface="Candara" panose="020E0502030303020204" pitchFamily="34" charset="0"/>
                        </a:rPr>
                        <a:t>0,77%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DAE081"/>
                        </a:highlight>
                        <a:latin typeface="Candara" panose="020E0502030303020204" pitchFamily="34" charset="0"/>
                      </a:endParaRPr>
                    </a:p>
                  </a:txBody>
                  <a:tcPr marL="4763" marR="4763" marT="4763" marB="0" anchor="ctr">
                    <a:solidFill>
                      <a:srgbClr val="C1D9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1897880"/>
                  </a:ext>
                </a:extLst>
              </a:tr>
              <a:tr h="46027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Прибайкальский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2E783"/>
                          </a:highlight>
                          <a:latin typeface="Candara" panose="020E0502030303020204" pitchFamily="34" charset="0"/>
                        </a:rPr>
                        <a:t>1,18%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2E783"/>
                        </a:highlight>
                        <a:latin typeface="Candara" panose="020E0502030303020204" pitchFamily="34" charset="0"/>
                      </a:endParaRPr>
                    </a:p>
                  </a:txBody>
                  <a:tcPr marL="4763" marR="4763" marT="4763" marB="0" anchor="ctr">
                    <a:solidFill>
                      <a:srgbClr val="F2E7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B9D67F"/>
                          </a:highlight>
                          <a:latin typeface="Candara" panose="020E0502030303020204" pitchFamily="34" charset="0"/>
                        </a:rPr>
                        <a:t>2,45%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B9D67F"/>
                        </a:highlight>
                        <a:latin typeface="Candara" panose="020E0502030303020204" pitchFamily="34" charset="0"/>
                      </a:endParaRPr>
                    </a:p>
                  </a:txBody>
                  <a:tcPr marL="4763" marR="4763" marT="4763" marB="0" anchor="ctr">
                    <a:solidFill>
                      <a:srgbClr val="C1D9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DB97B"/>
                          </a:highlight>
                          <a:latin typeface="Candara" panose="020E0502030303020204" pitchFamily="34" charset="0"/>
                        </a:rPr>
                        <a:t>2,20%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DB97B"/>
                        </a:highlight>
                        <a:latin typeface="Candara" panose="020E0502030303020204" pitchFamily="34" charset="0"/>
                      </a:endParaRPr>
                    </a:p>
                  </a:txBody>
                  <a:tcPr marL="4763" marR="4763" marT="4763" marB="0" anchor="ctr">
                    <a:solidFill>
                      <a:srgbClr val="FDB9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2559318"/>
                  </a:ext>
                </a:extLst>
              </a:tr>
              <a:tr h="46027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Северо-Байкальский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EB84"/>
                          </a:highlight>
                          <a:latin typeface="Candara" panose="020E0502030303020204" pitchFamily="34" charset="0"/>
                        </a:rPr>
                        <a:t>1,29%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EB84"/>
                        </a:highlight>
                        <a:latin typeface="Candara" panose="020E0502030303020204" pitchFamily="34" charset="0"/>
                      </a:endParaRPr>
                    </a:p>
                  </a:txBody>
                  <a:tcPr marL="4763" marR="4763" marT="4763" marB="0" anchor="ctr">
                    <a:solidFill>
                      <a:srgbClr val="F2E7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EB84"/>
                          </a:highlight>
                          <a:latin typeface="Candara" panose="020E0502030303020204" pitchFamily="34" charset="0"/>
                        </a:rPr>
                        <a:t>3,81%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EB84"/>
                        </a:highlight>
                        <a:latin typeface="Candara" panose="020E0502030303020204" pitchFamily="34" charset="0"/>
                      </a:endParaRPr>
                    </a:p>
                  </a:txBody>
                  <a:tcPr marL="4763" marR="4763" marT="4763" marB="0" anchor="ctr">
                    <a:solidFill>
                      <a:srgbClr val="FFE9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63BE7B"/>
                          </a:highlight>
                          <a:latin typeface="Candara" panose="020E0502030303020204" pitchFamily="34" charset="0"/>
                        </a:rPr>
                        <a:t>0,54%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63BE7B"/>
                        </a:highlight>
                        <a:latin typeface="Candara" panose="020E0502030303020204" pitchFamily="34" charset="0"/>
                      </a:endParaRPr>
                    </a:p>
                  </a:txBody>
                  <a:tcPr marL="4763" marR="4763" marT="4763" marB="0" anchor="ctr">
                    <a:solidFill>
                      <a:srgbClr val="7CC57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6673068"/>
                  </a:ext>
                </a:extLst>
              </a:tr>
              <a:tr h="24349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Иркутский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DC82"/>
                          </a:highlight>
                          <a:latin typeface="Candara" panose="020E0502030303020204" pitchFamily="34" charset="0"/>
                        </a:rPr>
                        <a:t>11,57%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DC82"/>
                        </a:highlight>
                        <a:latin typeface="Candara" panose="020E0502030303020204" pitchFamily="34" charset="0"/>
                      </a:endParaRPr>
                    </a:p>
                  </a:txBody>
                  <a:tcPr marL="4763" marR="4763" marT="4763" marB="0" anchor="ctr">
                    <a:solidFill>
                      <a:srgbClr val="F2E7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DD82"/>
                          </a:highlight>
                          <a:latin typeface="Candara" panose="020E0502030303020204" pitchFamily="34" charset="0"/>
                        </a:rPr>
                        <a:t>19,38%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DD82"/>
                        </a:highlight>
                        <a:latin typeface="Candara" panose="020E0502030303020204" pitchFamily="34" charset="0"/>
                      </a:endParaRPr>
                    </a:p>
                  </a:txBody>
                  <a:tcPr marL="4763" marR="4763" marT="4763" marB="0" anchor="ctr">
                    <a:solidFill>
                      <a:srgbClr val="FFE9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B6D67F"/>
                          </a:highlight>
                          <a:latin typeface="Candara" panose="020E0502030303020204" pitchFamily="34" charset="0"/>
                        </a:rPr>
                        <a:t>0,70%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B6D67F"/>
                        </a:highlight>
                        <a:latin typeface="Candara" panose="020E0502030303020204" pitchFamily="34" charset="0"/>
                      </a:endParaRPr>
                    </a:p>
                  </a:txBody>
                  <a:tcPr marL="4763" marR="4763" marT="4763" marB="0" anchor="ctr">
                    <a:solidFill>
                      <a:srgbClr val="C1D9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941907"/>
                  </a:ext>
                </a:extLst>
              </a:tr>
              <a:tr h="11312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Ольхонский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8696B"/>
                          </a:highlight>
                          <a:latin typeface="Candara" panose="020E0502030303020204" pitchFamily="34" charset="0"/>
                        </a:rPr>
                        <a:t>87,38%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8696B"/>
                        </a:highlight>
                        <a:latin typeface="Candara" panose="020E0502030303020204" pitchFamily="34" charset="0"/>
                      </a:endParaRPr>
                    </a:p>
                  </a:txBody>
                  <a:tcPr marL="4763" marR="4763" marT="4763" marB="0" anchor="ctr">
                    <a:solidFill>
                      <a:srgbClr val="F8727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8696B"/>
                          </a:highlight>
                          <a:latin typeface="Candara" panose="020E0502030303020204" pitchFamily="34" charset="0"/>
                        </a:rPr>
                        <a:t>145,08%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8696B"/>
                        </a:highlight>
                        <a:latin typeface="Candara" panose="020E0502030303020204" pitchFamily="34" charset="0"/>
                      </a:endParaRPr>
                    </a:p>
                  </a:txBody>
                  <a:tcPr marL="4763" marR="4763" marT="4763" marB="0" anchor="ctr">
                    <a:solidFill>
                      <a:srgbClr val="F8727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8696B"/>
                          </a:highlight>
                          <a:latin typeface="Candara" panose="020E0502030303020204" pitchFamily="34" charset="0"/>
                        </a:rPr>
                        <a:t>4,32%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8696B"/>
                        </a:highlight>
                        <a:latin typeface="Candara" panose="020E0502030303020204" pitchFamily="34" charset="0"/>
                      </a:endParaRPr>
                    </a:p>
                  </a:txBody>
                  <a:tcPr marL="4763" marR="4763" marT="4763" marB="0" anchor="ctr">
                    <a:solidFill>
                      <a:srgbClr val="F872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3660785"/>
                  </a:ext>
                </a:extLst>
              </a:tr>
              <a:tr h="24349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Слюдянский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EB84"/>
                          </a:highlight>
                          <a:latin typeface="Candara" panose="020E0502030303020204" pitchFamily="34" charset="0"/>
                        </a:rPr>
                        <a:t>1,47%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EB84"/>
                        </a:highlight>
                        <a:latin typeface="Candara" panose="020E0502030303020204" pitchFamily="34" charset="0"/>
                      </a:endParaRPr>
                    </a:p>
                  </a:txBody>
                  <a:tcPr marL="4763" marR="4763" marT="4763" marB="0" anchor="ctr">
                    <a:solidFill>
                      <a:srgbClr val="F2E7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98CD7E"/>
                          </a:highlight>
                          <a:latin typeface="Candara" panose="020E0502030303020204" pitchFamily="34" charset="0"/>
                        </a:rPr>
                        <a:t>2,13%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98CD7E"/>
                        </a:highlight>
                        <a:latin typeface="Candara" panose="020E0502030303020204" pitchFamily="34" charset="0"/>
                      </a:endParaRPr>
                    </a:p>
                  </a:txBody>
                  <a:tcPr marL="4763" marR="4763" marT="4763" marB="0" anchor="ctr">
                    <a:solidFill>
                      <a:srgbClr val="7CC57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DB81"/>
                          </a:highlight>
                          <a:latin typeface="Candara" panose="020E0502030303020204" pitchFamily="34" charset="0"/>
                        </a:rPr>
                        <a:t>1,28%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DB81"/>
                        </a:highlight>
                        <a:latin typeface="Candara" panose="020E0502030303020204" pitchFamily="34" charset="0"/>
                      </a:endParaRPr>
                    </a:p>
                  </a:txBody>
                  <a:tcPr marL="4763" marR="4763" marT="4763" marB="0" anchor="ctr">
                    <a:solidFill>
                      <a:srgbClr val="FFE9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3728080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CCC3077D-352E-9E07-936B-C6A1F5F123BB}"/>
              </a:ext>
            </a:extLst>
          </p:cNvPr>
          <p:cNvSpPr txBox="1"/>
          <p:nvPr/>
        </p:nvSpPr>
        <p:spPr>
          <a:xfrm>
            <a:off x="171450" y="832666"/>
            <a:ext cx="88011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50" b="1" dirty="0">
                <a:latin typeface="Aptos" panose="020B0004020202020204" pitchFamily="34" charset="0"/>
              </a:rPr>
              <a:t>Отношение расчетного среднегодового воздействия от туристов и </a:t>
            </a:r>
            <a:r>
              <a:rPr lang="ru-RU" sz="1350" b="1" dirty="0" err="1">
                <a:latin typeface="Aptos" panose="020B0004020202020204" pitchFamily="34" charset="0"/>
              </a:rPr>
              <a:t>рекреантов</a:t>
            </a:r>
            <a:r>
              <a:rPr lang="ru-RU" sz="1350" b="1" dirty="0">
                <a:latin typeface="Aptos" panose="020B0004020202020204" pitchFamily="34" charset="0"/>
              </a:rPr>
              <a:t> к среднегодовому объему воздействия по данным государственной и ведомственной статистики в 2014 – 2022 гг., %</a:t>
            </a:r>
          </a:p>
        </p:txBody>
      </p:sp>
    </p:spTree>
    <p:extLst>
      <p:ext uri="{BB962C8B-B14F-4D97-AF65-F5344CB8AC3E}">
        <p14:creationId xmlns:p14="http://schemas.microsoft.com/office/powerpoint/2010/main" val="2913014697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99BD0D8-6AB4-EC46-C3E6-6075FC4BCB91}"/>
              </a:ext>
            </a:extLst>
          </p:cNvPr>
          <p:cNvSpPr txBox="1"/>
          <p:nvPr/>
        </p:nvSpPr>
        <p:spPr>
          <a:xfrm>
            <a:off x="77054" y="128215"/>
            <a:ext cx="2955082" cy="954107"/>
          </a:xfrm>
          <a:prstGeom prst="rect">
            <a:avLst/>
          </a:prstGeom>
          <a:solidFill>
            <a:srgbClr val="006666"/>
          </a:solidFill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Aptos" panose="020B0004020202020204" pitchFamily="34" charset="0"/>
              </a:rPr>
              <a:t>Экономическое </a:t>
            </a:r>
          </a:p>
          <a:p>
            <a:r>
              <a:rPr lang="ru-RU" sz="2800" dirty="0">
                <a:solidFill>
                  <a:schemeClr val="bg1"/>
                </a:solidFill>
                <a:latin typeface="Aptos" panose="020B0004020202020204" pitchFamily="34" charset="0"/>
              </a:rPr>
              <a:t>значение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652A91F-AB26-1A78-D5EA-BF01C9A34A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1914" y="32029"/>
            <a:ext cx="3493039" cy="5143500"/>
          </a:xfrm>
          <a:prstGeom prst="rect">
            <a:avLst/>
          </a:prstGeom>
        </p:spPr>
      </p:pic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728E07BE-7E3D-40BD-CD97-C71164815C2D}"/>
              </a:ext>
            </a:extLst>
          </p:cNvPr>
          <p:cNvCxnSpPr/>
          <p:nvPr/>
        </p:nvCxnSpPr>
        <p:spPr>
          <a:xfrm flipV="1">
            <a:off x="3729185" y="4058374"/>
            <a:ext cx="177961" cy="15191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60B2285D-A6DC-BB09-5B3D-220B675F36C9}"/>
              </a:ext>
            </a:extLst>
          </p:cNvPr>
          <p:cNvSpPr txBox="1"/>
          <p:nvPr/>
        </p:nvSpPr>
        <p:spPr>
          <a:xfrm>
            <a:off x="3907146" y="3781375"/>
            <a:ext cx="148011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Иркутская ГЭС</a:t>
            </a:r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3C4E4E0E-E65D-91B7-DBF0-E1F111EF7ADC}"/>
              </a:ext>
            </a:extLst>
          </p:cNvPr>
          <p:cNvSpPr/>
          <p:nvPr/>
        </p:nvSpPr>
        <p:spPr>
          <a:xfrm>
            <a:off x="3392275" y="3833622"/>
            <a:ext cx="123444" cy="12344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latin typeface="Aptos" panose="020B00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10CC119-7C17-D056-19E0-12CDDEAE8262}"/>
              </a:ext>
            </a:extLst>
          </p:cNvPr>
          <p:cNvSpPr txBox="1"/>
          <p:nvPr/>
        </p:nvSpPr>
        <p:spPr>
          <a:xfrm>
            <a:off x="3411633" y="3559302"/>
            <a:ext cx="181051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Ангарский промузел</a:t>
            </a:r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DEF39B7C-A8EE-66E5-2E0F-9D5F602846E2}"/>
              </a:ext>
            </a:extLst>
          </p:cNvPr>
          <p:cNvSpPr/>
          <p:nvPr/>
        </p:nvSpPr>
        <p:spPr>
          <a:xfrm>
            <a:off x="5929735" y="1467612"/>
            <a:ext cx="164592" cy="1783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latin typeface="Aptos" panose="020B00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C8882F7-E1F5-4102-6C91-9012148C27C1}"/>
              </a:ext>
            </a:extLst>
          </p:cNvPr>
          <p:cNvSpPr txBox="1"/>
          <p:nvPr/>
        </p:nvSpPr>
        <p:spPr>
          <a:xfrm>
            <a:off x="6190339" y="1412748"/>
            <a:ext cx="158419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50" dirty="0">
                <a:latin typeface="Aptos" panose="020B0004020202020204" pitchFamily="34" charset="0"/>
              </a:rPr>
              <a:t>Рыбное хозяйство</a:t>
            </a:r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C6F402BF-4B7E-1C28-FCE3-4B1896BAE955}"/>
              </a:ext>
            </a:extLst>
          </p:cNvPr>
          <p:cNvSpPr/>
          <p:nvPr/>
        </p:nvSpPr>
        <p:spPr>
          <a:xfrm>
            <a:off x="3632306" y="4286251"/>
            <a:ext cx="146114" cy="146114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latin typeface="Aptos" panose="020B00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15CAAA9-5A9A-36B5-E670-C19E6FE41BEA}"/>
              </a:ext>
            </a:extLst>
          </p:cNvPr>
          <p:cNvSpPr txBox="1"/>
          <p:nvPr/>
        </p:nvSpPr>
        <p:spPr>
          <a:xfrm>
            <a:off x="3778420" y="4326641"/>
            <a:ext cx="133079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Иркутский АЗ</a:t>
            </a:r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EAFD4154-ECA0-F153-5EB3-ADBA3E9F04FD}"/>
              </a:ext>
            </a:extLst>
          </p:cNvPr>
          <p:cNvSpPr/>
          <p:nvPr/>
        </p:nvSpPr>
        <p:spPr>
          <a:xfrm>
            <a:off x="4712609" y="3977640"/>
            <a:ext cx="164592" cy="1783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latin typeface="Aptos" panose="020B00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4598963-30CF-93DC-0B4E-C49CC650B3CE}"/>
              </a:ext>
            </a:extLst>
          </p:cNvPr>
          <p:cNvSpPr txBox="1"/>
          <p:nvPr/>
        </p:nvSpPr>
        <p:spPr>
          <a:xfrm>
            <a:off x="4973213" y="3922776"/>
            <a:ext cx="158419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50" dirty="0">
                <a:latin typeface="Aptos" panose="020B0004020202020204" pitchFamily="34" charset="0"/>
              </a:rPr>
              <a:t>Туризм</a:t>
            </a:r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id="{87DC7C17-B95A-53C0-0218-7E65ED5BD7D2}"/>
              </a:ext>
            </a:extLst>
          </p:cNvPr>
          <p:cNvSpPr/>
          <p:nvPr/>
        </p:nvSpPr>
        <p:spPr>
          <a:xfrm>
            <a:off x="5172924" y="4711446"/>
            <a:ext cx="96012" cy="960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latin typeface="Aptos" panose="020B00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D91303C-87DF-FA0B-C16D-805CC67CE19B}"/>
              </a:ext>
            </a:extLst>
          </p:cNvPr>
          <p:cNvSpPr txBox="1"/>
          <p:nvPr/>
        </p:nvSpPr>
        <p:spPr>
          <a:xfrm>
            <a:off x="5293107" y="4603640"/>
            <a:ext cx="176649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Гусиноозерская ГРЭС</a:t>
            </a:r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id="{6CCB5F43-2606-6B85-9E55-30879BDCE580}"/>
              </a:ext>
            </a:extLst>
          </p:cNvPr>
          <p:cNvSpPr/>
          <p:nvPr/>
        </p:nvSpPr>
        <p:spPr>
          <a:xfrm>
            <a:off x="3577442" y="4880640"/>
            <a:ext cx="146114" cy="146114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latin typeface="Aptos" panose="020B00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E635F42-DA40-A5ED-0ABB-173C66DE5C71}"/>
              </a:ext>
            </a:extLst>
          </p:cNvPr>
          <p:cNvSpPr txBox="1"/>
          <p:nvPr/>
        </p:nvSpPr>
        <p:spPr>
          <a:xfrm>
            <a:off x="3662249" y="4553542"/>
            <a:ext cx="149859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Байкальский ЦБК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4E8F930-0C00-CAE8-3E53-9CFC7C6A3344}"/>
              </a:ext>
            </a:extLst>
          </p:cNvPr>
          <p:cNvSpPr txBox="1"/>
          <p:nvPr/>
        </p:nvSpPr>
        <p:spPr>
          <a:xfrm>
            <a:off x="6860965" y="2727966"/>
            <a:ext cx="2161115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50" dirty="0">
                <a:latin typeface="Aptos" panose="020B0004020202020204" pitchFamily="34" charset="0"/>
              </a:rPr>
              <a:t>Место жительства населения: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ru-RU" sz="1350" dirty="0">
                <a:latin typeface="Aptos" panose="020B0004020202020204" pitchFamily="34" charset="0"/>
              </a:rPr>
              <a:t>Проживает 2,9 млн чел.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ru-RU" sz="1350" dirty="0">
                <a:latin typeface="Aptos" panose="020B0004020202020204" pitchFamily="34" charset="0"/>
              </a:rPr>
              <a:t>Плотность 2-17 чел/кв. км</a:t>
            </a:r>
          </a:p>
        </p:txBody>
      </p:sp>
    </p:spTree>
    <p:extLst>
      <p:ext uri="{BB962C8B-B14F-4D97-AF65-F5344CB8AC3E}">
        <p14:creationId xmlns:p14="http://schemas.microsoft.com/office/powerpoint/2010/main" val="3229148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63"/>
          <p:cNvSpPr txBox="1"/>
          <p:nvPr/>
        </p:nvSpPr>
        <p:spPr>
          <a:xfrm>
            <a:off x="342900" y="217050"/>
            <a:ext cx="4417800" cy="846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0" dirty="0" err="1">
                <a:latin typeface="Aptos" panose="020B0004020202020204" pitchFamily="34" charset="0"/>
              </a:rPr>
              <a:t>Конф</a:t>
            </a:r>
            <a:endParaRPr sz="100" dirty="0">
              <a:latin typeface="Aptos" panose="020B0004020202020204" pitchFamily="34" charset="0"/>
            </a:endParaRPr>
          </a:p>
        </p:txBody>
      </p:sp>
      <p:sp>
        <p:nvSpPr>
          <p:cNvPr id="539" name="Google Shape;539;p63"/>
          <p:cNvSpPr txBox="1"/>
          <p:nvPr/>
        </p:nvSpPr>
        <p:spPr>
          <a:xfrm>
            <a:off x="342900" y="1265600"/>
            <a:ext cx="3550500" cy="34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 b="1" dirty="0">
                <a:solidFill>
                  <a:schemeClr val="dk2"/>
                </a:solidFill>
                <a:latin typeface="Aptos" panose="020B0004020202020204" pitchFamily="34" charset="0"/>
              </a:rPr>
              <a:t>Контекст:</a:t>
            </a:r>
            <a:r>
              <a:rPr lang="ru" sz="1500" dirty="0">
                <a:solidFill>
                  <a:schemeClr val="dk2"/>
                </a:solidFill>
                <a:latin typeface="Aptos" panose="020B0004020202020204" pitchFamily="34" charset="0"/>
              </a:rPr>
              <a:t> большая часть территории по референдуму передано нацпарку, земли много, но пользоваться ей нельзя, взрывной рост туристического потока</a:t>
            </a:r>
            <a:endParaRPr sz="1500" dirty="0">
              <a:solidFill>
                <a:schemeClr val="dk2"/>
              </a:solidFill>
              <a:latin typeface="Aptos" panose="020B000402020202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 dirty="0">
              <a:solidFill>
                <a:schemeClr val="dk2"/>
              </a:solidFill>
              <a:latin typeface="Aptos" panose="020B000402020202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 b="1" dirty="0">
                <a:solidFill>
                  <a:schemeClr val="dk2"/>
                </a:solidFill>
                <a:latin typeface="Aptos" panose="020B0004020202020204" pitchFamily="34" charset="0"/>
              </a:rPr>
              <a:t>Акторы: </a:t>
            </a:r>
            <a:r>
              <a:rPr lang="ru" sz="1500" dirty="0">
                <a:solidFill>
                  <a:schemeClr val="dk2"/>
                </a:solidFill>
                <a:latin typeface="Aptos" panose="020B0004020202020204" pitchFamily="34" charset="0"/>
              </a:rPr>
              <a:t>Прибайкальский нацпарк, администрация МО, местное население, внешние инвесторы</a:t>
            </a:r>
            <a:endParaRPr sz="1500" dirty="0">
              <a:solidFill>
                <a:schemeClr val="dk2"/>
              </a:solidFill>
              <a:latin typeface="Aptos" panose="020B000402020202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 dirty="0">
              <a:solidFill>
                <a:schemeClr val="dk2"/>
              </a:solidFill>
              <a:latin typeface="Aptos" panose="020B000402020202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 b="1" dirty="0">
                <a:solidFill>
                  <a:schemeClr val="dk2"/>
                </a:solidFill>
                <a:latin typeface="Aptos" panose="020B0004020202020204" pitchFamily="34" charset="0"/>
              </a:rPr>
              <a:t>Функции территории: </a:t>
            </a:r>
            <a:r>
              <a:rPr lang="ru" sz="1500" dirty="0">
                <a:solidFill>
                  <a:schemeClr val="dk2"/>
                </a:solidFill>
                <a:latin typeface="Aptos" panose="020B0004020202020204" pitchFamily="34" charset="0"/>
              </a:rPr>
              <a:t>селитебная, природоохранная, туристско-рекреационная</a:t>
            </a:r>
            <a:endParaRPr sz="1500" dirty="0">
              <a:solidFill>
                <a:schemeClr val="dk2"/>
              </a:solidFill>
              <a:latin typeface="Aptos" panose="020B000402020202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 dirty="0">
              <a:solidFill>
                <a:schemeClr val="dk2"/>
              </a:solidFill>
              <a:latin typeface="Aptos" panose="020B000402020202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 b="1" dirty="0">
                <a:solidFill>
                  <a:schemeClr val="dk2"/>
                </a:solidFill>
                <a:latin typeface="Aptos" panose="020B0004020202020204" pitchFamily="34" charset="0"/>
              </a:rPr>
              <a:t>Причина конфликта:</a:t>
            </a:r>
            <a:r>
              <a:rPr lang="ru" sz="1500" dirty="0">
                <a:solidFill>
                  <a:schemeClr val="dk2"/>
                </a:solidFill>
                <a:latin typeface="Aptos" panose="020B0004020202020204" pitchFamily="34" charset="0"/>
              </a:rPr>
              <a:t> земля</a:t>
            </a:r>
            <a:endParaRPr sz="1500" dirty="0">
              <a:solidFill>
                <a:schemeClr val="dk2"/>
              </a:solidFill>
              <a:latin typeface="Aptos" panose="020B0004020202020204" pitchFamily="34" charset="0"/>
            </a:endParaRPr>
          </a:p>
        </p:txBody>
      </p:sp>
      <p:pic>
        <p:nvPicPr>
          <p:cNvPr id="540" name="Google Shape;540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03944" y="857400"/>
            <a:ext cx="2285781" cy="1714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1" name="Google Shape;541;p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26024" y="857400"/>
            <a:ext cx="2285775" cy="171057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2" name="Google Shape;542;p6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26033" y="2580075"/>
            <a:ext cx="5325218" cy="423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3" name="Google Shape;543;p6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57288" y="2966600"/>
            <a:ext cx="2567037" cy="1710575"/>
          </a:xfrm>
          <a:prstGeom prst="rect">
            <a:avLst/>
          </a:prstGeom>
          <a:noFill/>
          <a:ln>
            <a:noFill/>
          </a:ln>
        </p:spPr>
      </p:pic>
      <p:sp>
        <p:nvSpPr>
          <p:cNvPr id="544" name="Google Shape;544;p63"/>
          <p:cNvSpPr txBox="1"/>
          <p:nvPr/>
        </p:nvSpPr>
        <p:spPr>
          <a:xfrm>
            <a:off x="6032125" y="4677175"/>
            <a:ext cx="30576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>
                <a:solidFill>
                  <a:schemeClr val="dk1"/>
                </a:solidFill>
                <a:latin typeface="Aptos" panose="020B0004020202020204" pitchFamily="34" charset="0"/>
              </a:rPr>
              <a:t>Вытаптывание</a:t>
            </a:r>
            <a:endParaRPr sz="1500">
              <a:solidFill>
                <a:schemeClr val="dk1"/>
              </a:solidFill>
              <a:latin typeface="Aptos" panose="020B00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E41A783-099F-870A-B8A7-EE38051AE610}"/>
              </a:ext>
            </a:extLst>
          </p:cNvPr>
          <p:cNvSpPr txBox="1"/>
          <p:nvPr/>
        </p:nvSpPr>
        <p:spPr>
          <a:xfrm>
            <a:off x="174929" y="197868"/>
            <a:ext cx="6202017" cy="830997"/>
          </a:xfrm>
          <a:prstGeom prst="rect">
            <a:avLst/>
          </a:prstGeom>
          <a:solidFill>
            <a:srgbClr val="006666"/>
          </a:solidFill>
        </p:spPr>
        <p:txBody>
          <a:bodyPr wrap="square" rtlCol="0">
            <a:spAutoFit/>
          </a:bodyPr>
          <a:lstStyle/>
          <a:p>
            <a:pPr algn="l"/>
            <a:r>
              <a:rPr lang="ru-RU" sz="2400" b="1" dirty="0">
                <a:solidFill>
                  <a:schemeClr val="bg1"/>
                </a:solidFill>
                <a:latin typeface="Aptos" panose="020B0004020202020204" pitchFamily="34" charset="0"/>
              </a:rPr>
              <a:t>Конфликты функций на примере о. Ольхон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6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E59DE14-325E-7C6F-42F1-AFAA2D75FC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3B9F72B-858D-7BDA-2B9D-7B5C4374B108}"/>
              </a:ext>
            </a:extLst>
          </p:cNvPr>
          <p:cNvSpPr txBox="1"/>
          <p:nvPr/>
        </p:nvSpPr>
        <p:spPr>
          <a:xfrm>
            <a:off x="599440" y="2310140"/>
            <a:ext cx="7650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2800" dirty="0">
                <a:solidFill>
                  <a:schemeClr val="bg1"/>
                </a:solidFill>
                <a:latin typeface="Aptos" panose="020B0004020202020204" pitchFamily="34" charset="0"/>
              </a:rPr>
              <a:t>Комплексная оценка воздействия </a:t>
            </a:r>
          </a:p>
        </p:txBody>
      </p:sp>
    </p:spTree>
    <p:extLst>
      <p:ext uri="{BB962C8B-B14F-4D97-AF65-F5344CB8AC3E}">
        <p14:creationId xmlns:p14="http://schemas.microsoft.com/office/powerpoint/2010/main" val="397147851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C92D6E97-F9BF-004D-039B-F88926C87CC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6868248" cy="579120"/>
          </a:xfrm>
          <a:prstGeom prst="rect">
            <a:avLst/>
          </a:prstGeom>
          <a:solidFill>
            <a:srgbClr val="006666"/>
          </a:solidFill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>
                <a:solidFill>
                  <a:schemeClr val="bg1"/>
                </a:solidFill>
                <a:latin typeface="Aptos" panose="020B0004020202020204" pitchFamily="34" charset="0"/>
              </a:rPr>
              <a:t>Методика комплексной оценки</a:t>
            </a:r>
          </a:p>
        </p:txBody>
      </p:sp>
      <p:graphicFrame>
        <p:nvGraphicFramePr>
          <p:cNvPr id="6" name="Схема 5">
            <a:extLst>
              <a:ext uri="{FF2B5EF4-FFF2-40B4-BE49-F238E27FC236}">
                <a16:creationId xmlns:a16="http://schemas.microsoft.com/office/drawing/2014/main" id="{7D253C08-7A91-17DE-AFB1-5A9E8006C68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81393938"/>
              </p:ext>
            </p:extLst>
          </p:nvPr>
        </p:nvGraphicFramePr>
        <p:xfrm>
          <a:off x="345440" y="873760"/>
          <a:ext cx="8682866" cy="5791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B81E4134-F0C5-C81C-6853-3AE6F7974CC9}"/>
              </a:ext>
            </a:extLst>
          </p:cNvPr>
          <p:cNvSpPr txBox="1"/>
          <p:nvPr/>
        </p:nvSpPr>
        <p:spPr>
          <a:xfrm>
            <a:off x="345440" y="1696720"/>
            <a:ext cx="1717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b="1" dirty="0">
                <a:latin typeface="Aptos" panose="020B0004020202020204" pitchFamily="34" charset="0"/>
              </a:rPr>
              <a:t>Выделение компонентов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C46B302-56E0-3B74-31A3-F1650F4A1866}"/>
              </a:ext>
            </a:extLst>
          </p:cNvPr>
          <p:cNvSpPr txBox="1"/>
          <p:nvPr/>
        </p:nvSpPr>
        <p:spPr>
          <a:xfrm>
            <a:off x="1996439" y="1686388"/>
            <a:ext cx="1717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b="1" dirty="0">
                <a:latin typeface="Aptos" panose="020B0004020202020204" pitchFamily="34" charset="0"/>
              </a:rPr>
              <a:t>Отбор показателей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3C8330E-BE5E-1490-B6F5-A251D9E17E11}"/>
              </a:ext>
            </a:extLst>
          </p:cNvPr>
          <p:cNvSpPr txBox="1"/>
          <p:nvPr/>
        </p:nvSpPr>
        <p:spPr>
          <a:xfrm>
            <a:off x="3647439" y="1727496"/>
            <a:ext cx="18344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1600" b="1" dirty="0">
                <a:latin typeface="Aptos" panose="020B0004020202020204" pitchFamily="34" charset="0"/>
              </a:rPr>
              <a:t>Стандартизация показателей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5F6E221-E9C5-2DEF-3478-9131A4025E5B}"/>
              </a:ext>
            </a:extLst>
          </p:cNvPr>
          <p:cNvSpPr txBox="1"/>
          <p:nvPr/>
        </p:nvSpPr>
        <p:spPr>
          <a:xfrm>
            <a:off x="5430523" y="1835112"/>
            <a:ext cx="1717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b="1" dirty="0">
                <a:latin typeface="Aptos" panose="020B0004020202020204" pitchFamily="34" charset="0"/>
              </a:rPr>
              <a:t>Взвешивание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0B6AB20-4BE0-EC5E-8208-DDA9E6E0C99A}"/>
              </a:ext>
            </a:extLst>
          </p:cNvPr>
          <p:cNvSpPr txBox="1"/>
          <p:nvPr/>
        </p:nvSpPr>
        <p:spPr>
          <a:xfrm>
            <a:off x="7066879" y="1824888"/>
            <a:ext cx="19614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b="1" dirty="0" err="1">
                <a:latin typeface="Aptos" panose="020B0004020202020204" pitchFamily="34" charset="0"/>
              </a:rPr>
              <a:t>Аггрегирование</a:t>
            </a:r>
            <a:endParaRPr lang="ru-RU" b="1" dirty="0">
              <a:latin typeface="Aptos" panose="020B00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AB13BE5-B3C3-A679-59A7-27EDC402EAAC}"/>
              </a:ext>
            </a:extLst>
          </p:cNvPr>
          <p:cNvSpPr txBox="1"/>
          <p:nvPr/>
        </p:nvSpPr>
        <p:spPr>
          <a:xfrm>
            <a:off x="345440" y="2418080"/>
            <a:ext cx="17170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1600" dirty="0">
                <a:latin typeface="Aptos" panose="020B0004020202020204" pitchFamily="34" charset="0"/>
              </a:rPr>
              <a:t>Атмосфера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1600" dirty="0">
                <a:latin typeface="Aptos" panose="020B0004020202020204" pitchFamily="34" charset="0"/>
              </a:rPr>
              <a:t>Водные ресурсы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1600" dirty="0">
                <a:latin typeface="Aptos" panose="020B0004020202020204" pitchFamily="34" charset="0"/>
              </a:rPr>
              <a:t>Леса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1600" dirty="0">
                <a:latin typeface="Aptos" panose="020B0004020202020204" pitchFamily="34" charset="0"/>
              </a:rPr>
              <a:t>Туристы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1600" dirty="0">
                <a:latin typeface="Aptos" panose="020B0004020202020204" pitchFamily="34" charset="0"/>
              </a:rPr>
              <a:t>Сельское хозяйство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1600" dirty="0">
                <a:latin typeface="Aptos" panose="020B0004020202020204" pitchFamily="34" charset="0"/>
              </a:rPr>
              <a:t>Фоновое воздействие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99CAD47-8EAA-B557-AF83-AD35493B8194}"/>
              </a:ext>
            </a:extLst>
          </p:cNvPr>
          <p:cNvSpPr txBox="1"/>
          <p:nvPr/>
        </p:nvSpPr>
        <p:spPr>
          <a:xfrm>
            <a:off x="1996439" y="2407748"/>
            <a:ext cx="171704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1600" dirty="0">
                <a:latin typeface="Aptos" panose="020B0004020202020204" pitchFamily="34" charset="0"/>
              </a:rPr>
              <a:t>Критерии:</a:t>
            </a:r>
          </a:p>
          <a:p>
            <a:pPr marL="342900" indent="-342900" algn="l">
              <a:buAutoNum type="arabicPeriod"/>
            </a:pPr>
            <a:r>
              <a:rPr lang="ru-RU" sz="1600" dirty="0">
                <a:latin typeface="Aptos" panose="020B0004020202020204" pitchFamily="34" charset="0"/>
              </a:rPr>
              <a:t>Обеспеченность статистикой</a:t>
            </a:r>
          </a:p>
          <a:p>
            <a:pPr marL="342900" indent="-342900" algn="l">
              <a:buAutoNum type="arabicPeriod"/>
            </a:pPr>
            <a:r>
              <a:rPr lang="ru-RU" sz="1600" dirty="0">
                <a:latin typeface="Aptos" panose="020B0004020202020204" pitchFamily="34" charset="0"/>
              </a:rPr>
              <a:t>интерпретируемость динамики</a:t>
            </a:r>
          </a:p>
          <a:p>
            <a:pPr marL="342900" indent="-342900" algn="l">
              <a:buAutoNum type="arabicPeriod"/>
            </a:pPr>
            <a:r>
              <a:rPr lang="ru-RU" sz="1600" dirty="0">
                <a:latin typeface="Aptos" panose="020B0004020202020204" pitchFamily="34" charset="0"/>
              </a:rPr>
              <a:t>отсутствие дублирования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0A619E6-0AE2-99D4-536C-E940601A9DB8}"/>
              </a:ext>
            </a:extLst>
          </p:cNvPr>
          <p:cNvSpPr txBox="1"/>
          <p:nvPr/>
        </p:nvSpPr>
        <p:spPr>
          <a:xfrm>
            <a:off x="3706158" y="2407748"/>
            <a:ext cx="171704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1600" dirty="0">
                <a:latin typeface="Aptos" panose="020B0004020202020204" pitchFamily="34" charset="0"/>
              </a:rPr>
              <a:t>Пересчет показателей на единой шкале.</a:t>
            </a:r>
          </a:p>
          <a:p>
            <a:pPr algn="l"/>
            <a:r>
              <a:rPr lang="ru-RU" sz="1600" dirty="0">
                <a:latin typeface="Aptos" panose="020B0004020202020204" pitchFamily="34" charset="0"/>
              </a:rPr>
              <a:t>Например, линейное масштабирование: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A8E3179-65ED-D0F3-51B1-73D313B663B9}"/>
                  </a:ext>
                </a:extLst>
              </p:cNvPr>
              <p:cNvSpPr txBox="1"/>
              <p:nvPr/>
            </p:nvSpPr>
            <p:spPr>
              <a:xfrm>
                <a:off x="3706158" y="4269740"/>
                <a:ext cx="1700273" cy="57624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sz="2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−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𝑋𝑚𝑖𝑛</m:t>
                          </m:r>
                        </m:num>
                        <m:den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𝑋𝑚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𝑎𝑥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−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𝑋𝑚𝑖𝑛</m:t>
                          </m:r>
                        </m:den>
                      </m:f>
                    </m:oMath>
                  </m:oMathPara>
                </a14:m>
                <a:endParaRPr lang="ru-RU" sz="2000" dirty="0">
                  <a:solidFill>
                    <a:schemeClr val="tx1"/>
                  </a:solidFill>
                  <a:latin typeface="FORMULAR-MEDIUM" panose="02000000000000000000" pitchFamily="2" charset="0"/>
                </a:endParaRPr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A8E3179-65ED-D0F3-51B1-73D313B663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6158" y="4269740"/>
                <a:ext cx="1700273" cy="57624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CBB7A9F5-6C73-AA67-D5C4-A96A62916E49}"/>
              </a:ext>
            </a:extLst>
          </p:cNvPr>
          <p:cNvSpPr txBox="1"/>
          <p:nvPr/>
        </p:nvSpPr>
        <p:spPr>
          <a:xfrm>
            <a:off x="5456221" y="2418080"/>
            <a:ext cx="16656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1600" dirty="0">
                <a:latin typeface="Aptos" panose="020B0004020202020204" pitchFamily="34" charset="0"/>
              </a:rPr>
              <a:t>Умножение значений показателя на  коэффициент исходя из его важности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14AB836-D8AC-A9C4-46FE-2ACEB8EE575C}"/>
              </a:ext>
            </a:extLst>
          </p:cNvPr>
          <p:cNvSpPr txBox="1"/>
          <p:nvPr/>
        </p:nvSpPr>
        <p:spPr>
          <a:xfrm>
            <a:off x="7121864" y="2418080"/>
            <a:ext cx="166564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1600" dirty="0">
                <a:latin typeface="Aptos" panose="020B0004020202020204" pitchFamily="34" charset="0"/>
              </a:rPr>
              <a:t>Сложение полученных значений, получение единого значения индекса</a:t>
            </a:r>
          </a:p>
        </p:txBody>
      </p:sp>
    </p:spTree>
    <p:extLst>
      <p:ext uri="{BB962C8B-B14F-4D97-AF65-F5344CB8AC3E}">
        <p14:creationId xmlns:p14="http://schemas.microsoft.com/office/powerpoint/2010/main" val="182483650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064FAA50-4B73-7917-A98C-735161AD01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729" y="55626"/>
            <a:ext cx="6868248" cy="994172"/>
          </a:xfrm>
          <a:solidFill>
            <a:srgbClr val="006666"/>
          </a:solidFill>
        </p:spPr>
        <p:txBody>
          <a:bodyPr>
            <a:noAutofit/>
          </a:bodyPr>
          <a:lstStyle/>
          <a:p>
            <a:r>
              <a:rPr lang="ru-RU" altLang="ru-RU" sz="3200" b="1">
                <a:solidFill>
                  <a:schemeClr val="bg1"/>
                </a:solidFill>
                <a:latin typeface="Aptos" panose="020B0004020202020204" pitchFamily="34" charset="0"/>
              </a:rPr>
              <a:t>Интегральная оценка антропогенного воздействия</a:t>
            </a:r>
            <a:endParaRPr lang="ru-RU" sz="3200" b="1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9" name="Объект 2">
            <a:extLst>
              <a:ext uri="{FF2B5EF4-FFF2-40B4-BE49-F238E27FC236}">
                <a16:creationId xmlns:a16="http://schemas.microsoft.com/office/drawing/2014/main" id="{6B21896F-4F9F-8437-CF4D-0A39DC5FC9C4}"/>
              </a:ext>
            </a:extLst>
          </p:cNvPr>
          <p:cNvSpPr txBox="1">
            <a:spLocks/>
          </p:cNvSpPr>
          <p:nvPr/>
        </p:nvSpPr>
        <p:spPr>
          <a:xfrm>
            <a:off x="5952267" y="1137055"/>
            <a:ext cx="3191733" cy="23383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000" b="1" dirty="0">
                <a:latin typeface="Aptos" panose="020B0004020202020204" pitchFamily="34" charset="0"/>
                <a:cs typeface="Arial" pitchFamily="34" charset="0"/>
              </a:rPr>
              <a:t>Типология муниципальных образований по</a:t>
            </a:r>
          </a:p>
          <a:p>
            <a:pPr indent="-257175">
              <a:buAutoNum type="arabicPeriod"/>
            </a:pPr>
            <a:r>
              <a:rPr lang="ru-RU" sz="2000" b="1" dirty="0">
                <a:latin typeface="Aptos" panose="020B0004020202020204" pitchFamily="34" charset="0"/>
                <a:cs typeface="Arial" pitchFamily="34" charset="0"/>
              </a:rPr>
              <a:t>По интегральному индексу выделено пять основных типов муниципальных образований</a:t>
            </a:r>
          </a:p>
          <a:p>
            <a:pPr indent="-257175">
              <a:buAutoNum type="arabicPeriod"/>
            </a:pPr>
            <a:r>
              <a:rPr lang="ru-RU" sz="2000" b="1" dirty="0">
                <a:latin typeface="Aptos" panose="020B0004020202020204" pitchFamily="34" charset="0"/>
                <a:cs typeface="Arial" pitchFamily="34" charset="0"/>
              </a:rPr>
              <a:t>По характеру воздействия на окружающую среду выделяется (структуре ИАВ) подтипы</a:t>
            </a:r>
            <a:r>
              <a:rPr lang="ru-RU" sz="2000" dirty="0">
                <a:latin typeface="Aptos" panose="020B0004020202020204" pitchFamily="34" charset="0"/>
              </a:rPr>
              <a:t>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4BE4D81-7314-A007-5AD8-F553545BA7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17" y="1513467"/>
            <a:ext cx="5769833" cy="2790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22330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C49985F-9A94-4CC4-A42F-8315DD773D6D}"/>
              </a:ext>
            </a:extLst>
          </p:cNvPr>
          <p:cNvSpPr txBox="1"/>
          <p:nvPr/>
        </p:nvSpPr>
        <p:spPr>
          <a:xfrm>
            <a:off x="673100" y="34193"/>
            <a:ext cx="5470526" cy="479618"/>
          </a:xfrm>
          <a:prstGeom prst="rect">
            <a:avLst/>
          </a:prstGeom>
          <a:solidFill>
            <a:srgbClr val="006666"/>
          </a:solidFill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ts val="2850"/>
              </a:lnSpc>
            </a:pPr>
            <a:r>
              <a:rPr lang="ru-RU" sz="32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Высокий уровень индекса АВ</a:t>
            </a:r>
            <a:endParaRPr lang="ru-RU" altLang="ru-RU" sz="32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Объект 9">
            <a:extLst>
              <a:ext uri="{FF2B5EF4-FFF2-40B4-BE49-F238E27FC236}">
                <a16:creationId xmlns:a16="http://schemas.microsoft.com/office/drawing/2014/main" id="{588DAC22-A27A-436E-8446-0648C5A8B917}"/>
              </a:ext>
            </a:extLst>
          </p:cNvPr>
          <p:cNvSpPr txBox="1">
            <a:spLocks/>
          </p:cNvSpPr>
          <p:nvPr/>
        </p:nvSpPr>
        <p:spPr>
          <a:xfrm>
            <a:off x="6257925" y="596528"/>
            <a:ext cx="1692868" cy="4399772"/>
          </a:xfrm>
          <a:prstGeom prst="rect">
            <a:avLst/>
          </a:prstGeom>
        </p:spPr>
        <p:txBody>
          <a:bodyPr/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200" dirty="0">
                <a:latin typeface="Aptos" panose="020B0004020202020204" pitchFamily="34" charset="0"/>
                <a:cs typeface="Arial" panose="020B0604020202020204" pitchFamily="34" charset="0"/>
              </a:rPr>
              <a:t>Крупнейшие города, места расположения крупных предприятий, отличающиеся полным (или, как минимум, широким) набором компонентов АВ</a:t>
            </a:r>
          </a:p>
          <a:p>
            <a:endParaRPr lang="ru-RU" sz="1500" dirty="0">
              <a:latin typeface="Aptos" panose="020B0004020202020204" pitchFamily="34" charset="0"/>
              <a:cs typeface="Arial" panose="020B0604020202020204" pitchFamily="34" charset="0"/>
            </a:endParaRPr>
          </a:p>
          <a:p>
            <a:endParaRPr lang="ru-RU" sz="1500" dirty="0">
              <a:latin typeface="Aptos" panose="020B0004020202020204" pitchFamily="34" charset="0"/>
              <a:cs typeface="Arial" panose="020B0604020202020204" pitchFamily="34" charset="0"/>
            </a:endParaRPr>
          </a:p>
          <a:p>
            <a:endParaRPr lang="ru-RU" sz="1200" dirty="0">
              <a:latin typeface="Aptos" panose="020B00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1200" dirty="0">
                <a:latin typeface="Aptos" panose="020B0004020202020204" pitchFamily="34" charset="0"/>
                <a:cs typeface="Arial" panose="020B0604020202020204" pitchFamily="34" charset="0"/>
              </a:rPr>
              <a:t>Районы с мощными добывающими предприятиями</a:t>
            </a:r>
          </a:p>
          <a:p>
            <a:endParaRPr lang="ru-RU" sz="21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67725F9-8A98-4009-99DC-5ECEF62AC06D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0885" y="596529"/>
            <a:ext cx="2212741" cy="1536142"/>
          </a:xfrm>
          <a:prstGeom prst="rect">
            <a:avLst/>
          </a:prstGeom>
          <a:noFill/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E547949-81F9-49B2-8906-6C9AC881FA95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027" y="2290327"/>
            <a:ext cx="2057400" cy="1234440"/>
          </a:xfrm>
          <a:prstGeom prst="rect">
            <a:avLst/>
          </a:prstGeom>
          <a:noFill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EED96E4-5E7D-4858-8910-8C8C6F10CD4A}"/>
              </a:ext>
            </a:extLst>
          </p:cNvPr>
          <p:cNvSpPr txBox="1"/>
          <p:nvPr/>
        </p:nvSpPr>
        <p:spPr>
          <a:xfrm>
            <a:off x="5864488" y="589808"/>
            <a:ext cx="4636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rgbClr val="0070C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1a</a:t>
            </a:r>
            <a:endParaRPr lang="ru-RU" i="1" dirty="0">
              <a:solidFill>
                <a:srgbClr val="0070C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BBF395D-7515-48E2-AC1B-494570CAACBB}"/>
              </a:ext>
            </a:extLst>
          </p:cNvPr>
          <p:cNvSpPr txBox="1"/>
          <p:nvPr/>
        </p:nvSpPr>
        <p:spPr>
          <a:xfrm>
            <a:off x="5890401" y="2869509"/>
            <a:ext cx="4118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rgbClr val="0070C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1</a:t>
            </a:r>
            <a:r>
              <a:rPr lang="ru-RU" i="1" dirty="0">
                <a:solidFill>
                  <a:srgbClr val="0070C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б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31A6DC4-B343-4E7A-91C3-1FB23B3351D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50" y="540869"/>
            <a:ext cx="3291779" cy="4654947"/>
          </a:xfrm>
          <a:prstGeom prst="rect">
            <a:avLst/>
          </a:prstGeom>
        </p:spPr>
      </p:pic>
      <p:sp>
        <p:nvSpPr>
          <p:cNvPr id="14" name="Овал 13">
            <a:extLst>
              <a:ext uri="{FF2B5EF4-FFF2-40B4-BE49-F238E27FC236}">
                <a16:creationId xmlns:a16="http://schemas.microsoft.com/office/drawing/2014/main" id="{7316B175-3E53-45E9-81E6-A5D4F0BDE888}"/>
              </a:ext>
            </a:extLst>
          </p:cNvPr>
          <p:cNvSpPr/>
          <p:nvPr/>
        </p:nvSpPr>
        <p:spPr>
          <a:xfrm rot="778018">
            <a:off x="1131182" y="2915278"/>
            <a:ext cx="455389" cy="32601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58EF9B73-C119-4F14-B1F2-05D60166B5B8}"/>
              </a:ext>
            </a:extLst>
          </p:cNvPr>
          <p:cNvSpPr/>
          <p:nvPr/>
        </p:nvSpPr>
        <p:spPr>
          <a:xfrm rot="778018">
            <a:off x="1677799" y="3189045"/>
            <a:ext cx="1048184" cy="53636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</p:spTree>
    <p:extLst>
      <p:ext uri="{BB962C8B-B14F-4D97-AF65-F5344CB8AC3E}">
        <p14:creationId xmlns:p14="http://schemas.microsoft.com/office/powerpoint/2010/main" val="257441920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581F54-7A70-4E7D-8EB5-E1D3D9FA0FD3}"/>
              </a:ext>
            </a:extLst>
          </p:cNvPr>
          <p:cNvSpPr txBox="1">
            <a:spLocks/>
          </p:cNvSpPr>
          <p:nvPr/>
        </p:nvSpPr>
        <p:spPr>
          <a:xfrm>
            <a:off x="-31993" y="0"/>
            <a:ext cx="7321793" cy="381065"/>
          </a:xfrm>
          <a:prstGeom prst="rect">
            <a:avLst/>
          </a:prstGeom>
          <a:solidFill>
            <a:srgbClr val="006666"/>
          </a:solidFill>
        </p:spPr>
        <p:txBody>
          <a:bodyPr>
            <a:noAutofit/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r>
              <a:rPr lang="ru-RU" sz="2800" b="1" spc="-100" dirty="0">
                <a:solidFill>
                  <a:schemeClr val="bg1"/>
                </a:solidFill>
                <a:latin typeface="Aptos" panose="020B0004020202020204" pitchFamily="34" charset="0"/>
              </a:rPr>
              <a:t>Повышенный уровень индекса АВ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F69D51C4-B871-4ADA-AF7C-B700CFFED7CF}"/>
              </a:ext>
            </a:extLst>
          </p:cNvPr>
          <p:cNvSpPr/>
          <p:nvPr/>
        </p:nvSpPr>
        <p:spPr>
          <a:xfrm>
            <a:off x="3010500" y="604224"/>
            <a:ext cx="333143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/>
              <a:t>Городские муниципалитеты, с высокой нагрузкой  численности населения, повышенным фоновым воздействием на среду</a:t>
            </a:r>
            <a:r>
              <a:rPr lang="ru-RU" sz="1200" dirty="0">
                <a:cs typeface="Arial" panose="020B0604020202020204" pitchFamily="34" charset="0"/>
              </a:rPr>
              <a:t>,</a:t>
            </a:r>
          </a:p>
          <a:p>
            <a:endParaRPr lang="ru-RU" sz="1200" dirty="0">
              <a:cs typeface="Arial" panose="020B0604020202020204" pitchFamily="34" charset="0"/>
            </a:endParaRPr>
          </a:p>
          <a:p>
            <a:r>
              <a:rPr lang="ru-RU" sz="1200" dirty="0">
                <a:cs typeface="Arial" panose="020B0604020202020204" pitchFamily="34" charset="0"/>
              </a:rPr>
              <a:t>Пригородные районы с высокой степенью освоенности</a:t>
            </a:r>
          </a:p>
          <a:p>
            <a:endParaRPr lang="ru-RU" sz="1200" dirty="0">
              <a:cs typeface="Arial" panose="020B0604020202020204" pitchFamily="34" charset="0"/>
            </a:endParaRPr>
          </a:p>
          <a:p>
            <a:r>
              <a:rPr lang="ru-RU" sz="1200" dirty="0">
                <a:cs typeface="Arial" panose="020B0604020202020204" pitchFamily="34" charset="0"/>
              </a:rPr>
              <a:t>Аграрные районы с развитой добывающей </a:t>
            </a:r>
          </a:p>
          <a:p>
            <a:r>
              <a:rPr lang="ru-RU" sz="1200" dirty="0">
                <a:cs typeface="Arial" panose="020B0604020202020204" pitchFamily="34" charset="0"/>
              </a:rPr>
              <a:t>   промышленностью</a:t>
            </a:r>
            <a:endParaRPr lang="en-US" sz="1200" dirty="0">
              <a:cs typeface="Arial" panose="020B0604020202020204" pitchFamily="34" charset="0"/>
            </a:endParaRPr>
          </a:p>
          <a:p>
            <a:endParaRPr lang="ru-RU" sz="1200" dirty="0">
              <a:cs typeface="Arial" panose="020B0604020202020204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6774673-0B60-4E30-B413-149C329D4046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6480" y="1605558"/>
            <a:ext cx="2196858" cy="1221581"/>
          </a:xfrm>
          <a:prstGeom prst="rect">
            <a:avLst/>
          </a:prstGeom>
          <a:noFill/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A26754F-825C-4C91-A3CA-5044A2E54071}"/>
              </a:ext>
            </a:extLst>
          </p:cNvPr>
          <p:cNvSpPr txBox="1"/>
          <p:nvPr/>
        </p:nvSpPr>
        <p:spPr>
          <a:xfrm>
            <a:off x="8695566" y="1605558"/>
            <a:ext cx="4231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>
                <a:solidFill>
                  <a:srgbClr val="0070C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2б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698DE7C-2FB8-4FA8-A575-648A7A0550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62" y="558801"/>
            <a:ext cx="2833378" cy="4006716"/>
          </a:xfrm>
          <a:prstGeom prst="rect">
            <a:avLst/>
          </a:prstGeom>
        </p:spPr>
      </p:pic>
      <p:sp>
        <p:nvSpPr>
          <p:cNvPr id="16" name="Овал 15">
            <a:extLst>
              <a:ext uri="{FF2B5EF4-FFF2-40B4-BE49-F238E27FC236}">
                <a16:creationId xmlns:a16="http://schemas.microsoft.com/office/drawing/2014/main" id="{BCF80F42-B2AC-49CA-B43B-E1C22244853B}"/>
              </a:ext>
            </a:extLst>
          </p:cNvPr>
          <p:cNvSpPr/>
          <p:nvPr/>
        </p:nvSpPr>
        <p:spPr>
          <a:xfrm rot="1786186">
            <a:off x="177560" y="2444615"/>
            <a:ext cx="989060" cy="43162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D2B47173-BE9A-4609-9CBC-3073ED3E4943}"/>
              </a:ext>
            </a:extLst>
          </p:cNvPr>
          <p:cNvSpPr/>
          <p:nvPr/>
        </p:nvSpPr>
        <p:spPr>
          <a:xfrm rot="1786186">
            <a:off x="1268573" y="2960017"/>
            <a:ext cx="998055" cy="60161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 b="1" dirty="0"/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EC6B1702-7C62-4920-99BE-DF5B37624CE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0681" y="395009"/>
            <a:ext cx="2202657" cy="117683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83B2638-1207-4973-980C-8AA5530E671C}"/>
              </a:ext>
            </a:extLst>
          </p:cNvPr>
          <p:cNvSpPr txBox="1"/>
          <p:nvPr/>
        </p:nvSpPr>
        <p:spPr>
          <a:xfrm>
            <a:off x="8614187" y="361293"/>
            <a:ext cx="4231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>
                <a:solidFill>
                  <a:srgbClr val="0070C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2а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3A0FEDA6-2324-41D4-A257-D26CC10FB76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6481" y="2878001"/>
            <a:ext cx="2196857" cy="122158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6343867-0433-4B65-9A45-3077B7E0E1F1}"/>
              </a:ext>
            </a:extLst>
          </p:cNvPr>
          <p:cNvSpPr txBox="1"/>
          <p:nvPr/>
        </p:nvSpPr>
        <p:spPr>
          <a:xfrm>
            <a:off x="8676516" y="2761298"/>
            <a:ext cx="4231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>
                <a:solidFill>
                  <a:srgbClr val="0070C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2в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67CA68B-AA20-45D2-8D84-78A6F06B4B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85030" y="3434122"/>
            <a:ext cx="4005652" cy="1709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66797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ED114C3-6343-4E4B-8872-EC3E904165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69" y="652527"/>
            <a:ext cx="3133209" cy="4430711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2C9EBB4-AEED-4415-B544-D272FDF62DDB}"/>
              </a:ext>
            </a:extLst>
          </p:cNvPr>
          <p:cNvSpPr/>
          <p:nvPr/>
        </p:nvSpPr>
        <p:spPr>
          <a:xfrm>
            <a:off x="4493890" y="2654954"/>
            <a:ext cx="3428999" cy="23775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50" dirty="0">
                <a:cs typeface="Arial" panose="020B0604020202020204" pitchFamily="34" charset="0"/>
              </a:rPr>
              <a:t>Сельские районы и малые города </a:t>
            </a:r>
          </a:p>
          <a:p>
            <a:r>
              <a:rPr lang="ru-RU" sz="1350" dirty="0">
                <a:cs typeface="Arial" panose="020B0604020202020204" pitchFamily="34" charset="0"/>
              </a:rPr>
              <a:t>с средним уровнем воздействия сельского и лесного хозяйства</a:t>
            </a:r>
          </a:p>
          <a:p>
            <a:r>
              <a:rPr lang="ru-RU" sz="1350" dirty="0">
                <a:cs typeface="Arial" panose="020B0604020202020204" pitchFamily="34" charset="0"/>
              </a:rPr>
              <a:t>Высокое фоновое воздействие формируется вдоль Транссиба. </a:t>
            </a:r>
          </a:p>
          <a:p>
            <a:r>
              <a:rPr lang="ru-RU" sz="1350" dirty="0">
                <a:cs typeface="Arial" panose="020B0604020202020204" pitchFamily="34" charset="0"/>
              </a:rPr>
              <a:t>Ранее это также относилось к зоне БАМа. Данный тип сократился в результате усиления АВ в </a:t>
            </a:r>
            <a:r>
              <a:rPr lang="ru-RU" sz="1350" i="1" dirty="0" err="1"/>
              <a:t>Казачинско</a:t>
            </a:r>
            <a:r>
              <a:rPr lang="ru-RU" sz="1350" i="1" dirty="0"/>
              <a:t>-Ленском</a:t>
            </a:r>
            <a:r>
              <a:rPr lang="ru-RU" sz="1350" dirty="0"/>
              <a:t> районе при реализации проекта газопровода «Сила Сибири» воздействие испытывают водные и лесные ресурсы. </a:t>
            </a:r>
            <a:endParaRPr lang="ru-RU" sz="1350" dirty="0">
              <a:cs typeface="Arial" panose="020B0604020202020204" pitchFamily="34" charset="0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D1E6CFC-923B-4AC2-A05C-57E4799E02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9247" y="505206"/>
            <a:ext cx="3653028" cy="206654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B612075-3E4B-4B34-8D09-FF9EBA1BF321}"/>
              </a:ext>
            </a:extLst>
          </p:cNvPr>
          <p:cNvSpPr txBox="1"/>
          <p:nvPr/>
        </p:nvSpPr>
        <p:spPr>
          <a:xfrm>
            <a:off x="7446989" y="467861"/>
            <a:ext cx="465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>
                <a:solidFill>
                  <a:srgbClr val="0070C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id="{DA361D1A-529C-4862-B16B-D187994EF006}"/>
              </a:ext>
            </a:extLst>
          </p:cNvPr>
          <p:cNvSpPr/>
          <p:nvPr/>
        </p:nvSpPr>
        <p:spPr>
          <a:xfrm>
            <a:off x="1041725" y="2320450"/>
            <a:ext cx="1038226" cy="1066800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9CBAB67D-3D6E-43FF-944D-A72C2F8C208B}"/>
              </a:ext>
            </a:extLst>
          </p:cNvPr>
          <p:cNvSpPr/>
          <p:nvPr/>
        </p:nvSpPr>
        <p:spPr>
          <a:xfrm>
            <a:off x="1679901" y="948842"/>
            <a:ext cx="1038226" cy="1066800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B11DB97C-F5C6-09A6-2DDA-6C66A216C793}"/>
              </a:ext>
            </a:extLst>
          </p:cNvPr>
          <p:cNvSpPr txBox="1">
            <a:spLocks/>
          </p:cNvSpPr>
          <p:nvPr/>
        </p:nvSpPr>
        <p:spPr>
          <a:xfrm>
            <a:off x="1" y="21294"/>
            <a:ext cx="5061098" cy="501207"/>
          </a:xfrm>
          <a:prstGeom prst="rect">
            <a:avLst/>
          </a:prstGeom>
          <a:solidFill>
            <a:srgbClr val="006666"/>
          </a:solidFill>
        </p:spPr>
        <p:txBody>
          <a:bodyPr>
            <a:noAutofit/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r>
              <a:rPr lang="ru-RU" sz="2800" b="1" spc="-100" dirty="0">
                <a:solidFill>
                  <a:schemeClr val="bg1"/>
                </a:solidFill>
                <a:latin typeface="Aptos" panose="020B0004020202020204" pitchFamily="34" charset="0"/>
              </a:rPr>
              <a:t>Средний уровень индекса АВ</a:t>
            </a:r>
          </a:p>
        </p:txBody>
      </p:sp>
    </p:spTree>
    <p:extLst>
      <p:ext uri="{BB962C8B-B14F-4D97-AF65-F5344CB8AC3E}">
        <p14:creationId xmlns:p14="http://schemas.microsoft.com/office/powerpoint/2010/main" val="201466775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CF61C8D-6AC4-4E5E-A54E-32E2AD6E6D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029" y="505206"/>
            <a:ext cx="2857500" cy="206654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BE2D3F9-C8F6-4230-900A-BDFD13357328}"/>
              </a:ext>
            </a:extLst>
          </p:cNvPr>
          <p:cNvSpPr txBox="1"/>
          <p:nvPr/>
        </p:nvSpPr>
        <p:spPr>
          <a:xfrm>
            <a:off x="1143000" y="2607187"/>
            <a:ext cx="405356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50" dirty="0"/>
              <a:t>В основном, </a:t>
            </a:r>
            <a:r>
              <a:rPr lang="ru-RU" sz="1350" dirty="0" err="1"/>
              <a:t>полупериферийные</a:t>
            </a:r>
            <a:r>
              <a:rPr lang="ru-RU" sz="1350" dirty="0"/>
              <a:t> и некоторые пригородные районы с более развитым сельским хозяйством районы с ровными небольшие значения по большинству </a:t>
            </a:r>
            <a:r>
              <a:rPr lang="ru-RU" sz="1350" dirty="0" err="1"/>
              <a:t>субиндексов</a:t>
            </a:r>
            <a:r>
              <a:rPr lang="ru-RU" sz="1350" dirty="0"/>
              <a:t>. Для </a:t>
            </a:r>
            <a:r>
              <a:rPr lang="ru-RU" sz="1350" dirty="0" err="1"/>
              <a:t>полупериферийных</a:t>
            </a:r>
            <a:r>
              <a:rPr lang="ru-RU" sz="1350" dirty="0"/>
              <a:t> основную роль играет АВ на лесные ресурсы, для пригородных аграрное и фоновое.</a:t>
            </a:r>
          </a:p>
          <a:p>
            <a:r>
              <a:rPr lang="ru-RU" sz="1350" dirty="0"/>
              <a:t>При отсутствии больших опасных объектов и как следствие больших массивов нарушенных земель и объемов твердых отходов.</a:t>
            </a:r>
          </a:p>
          <a:p>
            <a:r>
              <a:rPr lang="ru-RU" sz="1350" dirty="0"/>
              <a:t>Для Читинского района рассматривалась только часть в пределах БПТ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8BE3FCC-9E00-4F71-B465-A9D143FF4EAB}"/>
              </a:ext>
            </a:extLst>
          </p:cNvPr>
          <p:cNvSpPr txBox="1"/>
          <p:nvPr/>
        </p:nvSpPr>
        <p:spPr>
          <a:xfrm>
            <a:off x="3845515" y="513077"/>
            <a:ext cx="370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>
                <a:solidFill>
                  <a:srgbClr val="0070C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4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968C84A-2818-4C3C-A01A-019500652C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5142" y="443249"/>
            <a:ext cx="3206417" cy="206654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35F1CFF-C732-420F-BF37-513D16A9D8D1}"/>
              </a:ext>
            </a:extLst>
          </p:cNvPr>
          <p:cNvSpPr txBox="1"/>
          <p:nvPr/>
        </p:nvSpPr>
        <p:spPr>
          <a:xfrm>
            <a:off x="6959917" y="527399"/>
            <a:ext cx="97164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i="1" dirty="0">
                <a:solidFill>
                  <a:srgbClr val="0070C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04C980F-DB18-43BE-9043-C4606A0A2223}"/>
              </a:ext>
            </a:extLst>
          </p:cNvPr>
          <p:cNvSpPr txBox="1"/>
          <p:nvPr/>
        </p:nvSpPr>
        <p:spPr>
          <a:xfrm>
            <a:off x="5294541" y="2707895"/>
            <a:ext cx="2547256" cy="1546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50" dirty="0"/>
              <a:t>Периферийные слабо заселенные районы с общим низким уровнем АВ, заметной долей загрязнения от печного топлива в ИЖС при отсутствии других источников и некоторым влиянием сельского хозяйства</a:t>
            </a: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C8D177FB-23E9-4BB6-49F3-4F85774DE2F3}"/>
              </a:ext>
            </a:extLst>
          </p:cNvPr>
          <p:cNvSpPr txBox="1">
            <a:spLocks/>
          </p:cNvSpPr>
          <p:nvPr/>
        </p:nvSpPr>
        <p:spPr>
          <a:xfrm>
            <a:off x="69728" y="-56046"/>
            <a:ext cx="8106709" cy="525815"/>
          </a:xfrm>
          <a:prstGeom prst="rect">
            <a:avLst/>
          </a:prstGeom>
          <a:solidFill>
            <a:srgbClr val="006666"/>
          </a:solidFill>
        </p:spPr>
        <p:txBody>
          <a:bodyPr>
            <a:noAutofit/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r>
              <a:rPr lang="ru-RU" sz="3200" b="1" spc="-100" dirty="0">
                <a:solidFill>
                  <a:schemeClr val="bg1"/>
                </a:solidFill>
                <a:latin typeface="Aptos" panose="020B0004020202020204" pitchFamily="34" charset="0"/>
              </a:rPr>
              <a:t>Пониженный и низкий уровень индекса АВ</a:t>
            </a:r>
          </a:p>
        </p:txBody>
      </p:sp>
    </p:spTree>
    <p:extLst>
      <p:ext uri="{BB962C8B-B14F-4D97-AF65-F5344CB8AC3E}">
        <p14:creationId xmlns:p14="http://schemas.microsoft.com/office/powerpoint/2010/main" val="177964884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6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EB1B2AD-5CE9-BA48-310E-36084D53A7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C1CCB04-C61F-4D7C-8060-95D83B188C81}"/>
              </a:ext>
            </a:extLst>
          </p:cNvPr>
          <p:cNvSpPr txBox="1"/>
          <p:nvPr/>
        </p:nvSpPr>
        <p:spPr>
          <a:xfrm>
            <a:off x="599440" y="2178060"/>
            <a:ext cx="7650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2800" dirty="0">
                <a:solidFill>
                  <a:schemeClr val="bg1"/>
                </a:solidFill>
                <a:latin typeface="Aptos" panose="020B0004020202020204" pitchFamily="34" charset="0"/>
              </a:rPr>
              <a:t>Как применить в работе с учениками?</a:t>
            </a:r>
          </a:p>
        </p:txBody>
      </p:sp>
    </p:spTree>
    <p:extLst>
      <p:ext uri="{BB962C8B-B14F-4D97-AF65-F5344CB8AC3E}">
        <p14:creationId xmlns:p14="http://schemas.microsoft.com/office/powerpoint/2010/main" val="416340573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B9EE3D-A85F-C2C1-9179-6CD3D425C7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8F9ABE36-8488-2C90-3BF1-376DC40BAB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Фестиваль НАУКА 0+                                   2023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2B0CEF05-D7A3-29B8-4C6C-6593927D9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49CBA-7707-644B-B2B0-09A3B0557845}" type="slidenum">
              <a:rPr lang="ru-RU" smtClean="0"/>
              <a:t>39</a:t>
            </a:fld>
            <a:endParaRPr lang="ru-RU"/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64BB2FAC-3190-869A-F294-7A97010C9973}"/>
              </a:ext>
            </a:extLst>
          </p:cNvPr>
          <p:cNvSpPr txBox="1">
            <a:spLocks/>
          </p:cNvSpPr>
          <p:nvPr/>
        </p:nvSpPr>
        <p:spPr>
          <a:xfrm>
            <a:off x="107451" y="173199"/>
            <a:ext cx="5761721" cy="653737"/>
          </a:xfrm>
          <a:prstGeom prst="rect">
            <a:avLst/>
          </a:prstGeom>
          <a:solidFill>
            <a:srgbClr val="006666"/>
          </a:solidFill>
        </p:spPr>
        <p:txBody>
          <a:bodyPr>
            <a:noAutofit/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r>
              <a:rPr lang="ru-RU" sz="3200" b="1" spc="-100" dirty="0">
                <a:solidFill>
                  <a:schemeClr val="bg1"/>
                </a:solidFill>
                <a:latin typeface="Aptos" panose="020B0004020202020204" pitchFamily="34" charset="0"/>
              </a:rPr>
              <a:t>Источники информации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3088F01-76CC-2917-DFA2-F272A8EF90B4}"/>
              </a:ext>
            </a:extLst>
          </p:cNvPr>
          <p:cNvSpPr txBox="1"/>
          <p:nvPr/>
        </p:nvSpPr>
        <p:spPr>
          <a:xfrm>
            <a:off x="110417" y="818907"/>
            <a:ext cx="413497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2000" dirty="0">
                <a:latin typeface="Aptos" panose="020B0004020202020204" pitchFamily="34" charset="0"/>
              </a:rPr>
              <a:t>Портал «Экологический мониторинг озера Байкал»</a:t>
            </a:r>
            <a:endParaRPr lang="en-US" sz="2000" dirty="0">
              <a:latin typeface="Aptos" panose="020B0004020202020204" pitchFamily="34" charset="0"/>
            </a:endParaRPr>
          </a:p>
          <a:p>
            <a:pPr algn="l"/>
            <a:r>
              <a:rPr lang="en-US" sz="2000" dirty="0">
                <a:latin typeface="Aptos" panose="020B0004020202020204" pitchFamily="34" charset="0"/>
                <a:hlinkClick r:id="rId2"/>
              </a:rPr>
              <a:t>www.baikalake.ru</a:t>
            </a:r>
            <a:endParaRPr lang="ru-RU" sz="2000" dirty="0">
              <a:latin typeface="Aptos" panose="020B0004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2000" dirty="0">
                <a:latin typeface="Aptos" panose="020B0004020202020204" pitchFamily="34" charset="0"/>
              </a:rPr>
              <a:t>Данные мониторинга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2000" dirty="0" err="1">
                <a:latin typeface="Aptos" panose="020B0004020202020204" pitchFamily="34" charset="0"/>
              </a:rPr>
              <a:t>Госдоклады</a:t>
            </a:r>
            <a:endParaRPr lang="ru-RU" sz="2000" dirty="0">
              <a:latin typeface="Aptos" panose="020B00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EE29976-A6E0-4280-D235-A88EDCD179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027" y="2469357"/>
            <a:ext cx="2259535" cy="257175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A28EB7D-1886-B72A-A5E0-444B373823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7562" y="3319516"/>
            <a:ext cx="2882943" cy="144774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E641101-1098-06CE-D3C1-AEF5D524969D}"/>
              </a:ext>
            </a:extLst>
          </p:cNvPr>
          <p:cNvSpPr txBox="1"/>
          <p:nvPr/>
        </p:nvSpPr>
        <p:spPr>
          <a:xfrm>
            <a:off x="4572000" y="827555"/>
            <a:ext cx="39583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latin typeface="Aptos" panose="020B0004020202020204" pitchFamily="34" charset="0"/>
              </a:rPr>
              <a:t>Google Earth Pro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2000" dirty="0">
                <a:latin typeface="Aptos" panose="020B0004020202020204" pitchFamily="34" charset="0"/>
              </a:rPr>
              <a:t>спутниковые снимки, в т.ч. исторические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951128E-F3E5-6F90-FEBC-BD1FED339B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8682" y="2571750"/>
            <a:ext cx="3479624" cy="216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7801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C5907ED-58EF-A301-E19B-09D1CF2688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4" t="40400" r="50000" b="15600"/>
          <a:stretch/>
        </p:blipFill>
        <p:spPr>
          <a:xfrm>
            <a:off x="1895041" y="825990"/>
            <a:ext cx="5146371" cy="383652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FFF7208-07CF-1D8B-AF04-F82F5BE1980D}"/>
              </a:ext>
            </a:extLst>
          </p:cNvPr>
          <p:cNvSpPr txBox="1"/>
          <p:nvPr/>
        </p:nvSpPr>
        <p:spPr>
          <a:xfrm>
            <a:off x="37554" y="104362"/>
            <a:ext cx="2809013" cy="1200329"/>
          </a:xfrm>
          <a:prstGeom prst="rect">
            <a:avLst/>
          </a:prstGeom>
          <a:solidFill>
            <a:srgbClr val="006666"/>
          </a:solidFill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chemeClr val="bg1"/>
                </a:solidFill>
                <a:latin typeface="Aptos" panose="020B0004020202020204" pitchFamily="34" charset="0"/>
              </a:rPr>
              <a:t>Охрана Байкала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1EBB0A-79A9-6425-A7DE-553A6E146A7F}"/>
              </a:ext>
            </a:extLst>
          </p:cNvPr>
          <p:cNvSpPr txBox="1"/>
          <p:nvPr/>
        </p:nvSpPr>
        <p:spPr>
          <a:xfrm>
            <a:off x="7176977" y="2001579"/>
            <a:ext cx="177829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50" dirty="0">
                <a:latin typeface="Aptos" panose="020B0004020202020204" pitchFamily="34" charset="0"/>
              </a:rPr>
              <a:t>Баргузинский заповедник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F81EEA-D189-C236-58ED-728101E7960A}"/>
              </a:ext>
            </a:extLst>
          </p:cNvPr>
          <p:cNvSpPr txBox="1"/>
          <p:nvPr/>
        </p:nvSpPr>
        <p:spPr>
          <a:xfrm>
            <a:off x="4724259" y="242860"/>
            <a:ext cx="177829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50" dirty="0">
                <a:latin typeface="Aptos" panose="020B0004020202020204" pitchFamily="34" charset="0"/>
              </a:rPr>
              <a:t>Байкало-Ленский заповедник</a:t>
            </a:r>
          </a:p>
        </p:txBody>
      </p:sp>
      <p:cxnSp>
        <p:nvCxnSpPr>
          <p:cNvPr id="8" name="Прямая со стрелкой 7">
            <a:extLst>
              <a:ext uri="{FF2B5EF4-FFF2-40B4-BE49-F238E27FC236}">
                <a16:creationId xmlns:a16="http://schemas.microsoft.com/office/drawing/2014/main" id="{001E3B90-B9BA-F7F1-C306-AE6B4CFD4958}"/>
              </a:ext>
            </a:extLst>
          </p:cNvPr>
          <p:cNvCxnSpPr>
            <a:cxnSpLocks/>
          </p:cNvCxnSpPr>
          <p:nvPr/>
        </p:nvCxnSpPr>
        <p:spPr>
          <a:xfrm flipH="1">
            <a:off x="5295014" y="825991"/>
            <a:ext cx="318392" cy="127128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id="{B6564505-D194-49A1-9FD5-0FC3BBDEA593}"/>
              </a:ext>
            </a:extLst>
          </p:cNvPr>
          <p:cNvCxnSpPr>
            <a:cxnSpLocks/>
          </p:cNvCxnSpPr>
          <p:nvPr/>
        </p:nvCxnSpPr>
        <p:spPr>
          <a:xfrm flipH="1">
            <a:off x="6259919" y="2243953"/>
            <a:ext cx="917058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D05A5061-8CB2-311F-34A4-BCB15B23CF13}"/>
              </a:ext>
            </a:extLst>
          </p:cNvPr>
          <p:cNvSpPr txBox="1"/>
          <p:nvPr/>
        </p:nvSpPr>
        <p:spPr>
          <a:xfrm>
            <a:off x="361294" y="4317510"/>
            <a:ext cx="177829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50" dirty="0">
                <a:latin typeface="Aptos" panose="020B0004020202020204" pitchFamily="34" charset="0"/>
              </a:rPr>
              <a:t>Тункинский НП</a:t>
            </a:r>
          </a:p>
        </p:txBody>
      </p:sp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712CF919-2A2D-1C37-B209-EF36EFE11173}"/>
              </a:ext>
            </a:extLst>
          </p:cNvPr>
          <p:cNvCxnSpPr>
            <a:cxnSpLocks/>
          </p:cNvCxnSpPr>
          <p:nvPr/>
        </p:nvCxnSpPr>
        <p:spPr>
          <a:xfrm flipV="1">
            <a:off x="1595999" y="4027082"/>
            <a:ext cx="1051508" cy="42892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8F98B666-E2EC-E39B-0C8B-E8560CAF3BB4}"/>
              </a:ext>
            </a:extLst>
          </p:cNvPr>
          <p:cNvSpPr txBox="1"/>
          <p:nvPr/>
        </p:nvSpPr>
        <p:spPr>
          <a:xfrm>
            <a:off x="239020" y="3653114"/>
            <a:ext cx="177829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50" dirty="0">
                <a:latin typeface="Aptos" panose="020B0004020202020204" pitchFamily="34" charset="0"/>
              </a:rPr>
              <a:t>Прибайкальский НП</a:t>
            </a:r>
          </a:p>
        </p:txBody>
      </p:sp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id="{8C20A5C2-C0A9-2272-55A7-968BE925AEE2}"/>
              </a:ext>
            </a:extLst>
          </p:cNvPr>
          <p:cNvCxnSpPr>
            <a:cxnSpLocks/>
          </p:cNvCxnSpPr>
          <p:nvPr/>
        </p:nvCxnSpPr>
        <p:spPr>
          <a:xfrm>
            <a:off x="1895041" y="3791614"/>
            <a:ext cx="1849853" cy="9319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B0FDAB54-5DEA-0E1B-2A05-527109E9F1A6}"/>
              </a:ext>
            </a:extLst>
          </p:cNvPr>
          <p:cNvSpPr txBox="1"/>
          <p:nvPr/>
        </p:nvSpPr>
        <p:spPr>
          <a:xfrm>
            <a:off x="7365705" y="2571750"/>
            <a:ext cx="177829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50" dirty="0">
                <a:latin typeface="Aptos" panose="020B0004020202020204" pitchFamily="34" charset="0"/>
              </a:rPr>
              <a:t>Забайкальский НП</a:t>
            </a:r>
          </a:p>
        </p:txBody>
      </p: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id="{3C57C9F5-C348-2966-46E9-B60A6501F454}"/>
              </a:ext>
            </a:extLst>
          </p:cNvPr>
          <p:cNvCxnSpPr>
            <a:cxnSpLocks/>
          </p:cNvCxnSpPr>
          <p:nvPr/>
        </p:nvCxnSpPr>
        <p:spPr>
          <a:xfrm flipH="1" flipV="1">
            <a:off x="5980814" y="2710250"/>
            <a:ext cx="1317108" cy="5329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>
            <a:extLst>
              <a:ext uri="{FF2B5EF4-FFF2-40B4-BE49-F238E27FC236}">
                <a16:creationId xmlns:a16="http://schemas.microsoft.com/office/drawing/2014/main" id="{1F779344-D0AA-FDD6-7DFB-5A66B9101BFE}"/>
              </a:ext>
            </a:extLst>
          </p:cNvPr>
          <p:cNvCxnSpPr>
            <a:cxnSpLocks/>
          </p:cNvCxnSpPr>
          <p:nvPr/>
        </p:nvCxnSpPr>
        <p:spPr>
          <a:xfrm flipH="1" flipV="1">
            <a:off x="4137102" y="4319392"/>
            <a:ext cx="1955354" cy="51310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A7C49677-357A-3FEF-B4E5-F10B29D89909}"/>
              </a:ext>
            </a:extLst>
          </p:cNvPr>
          <p:cNvSpPr txBox="1"/>
          <p:nvPr/>
        </p:nvSpPr>
        <p:spPr>
          <a:xfrm>
            <a:off x="6259919" y="4693998"/>
            <a:ext cx="207459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50" dirty="0">
                <a:latin typeface="Aptos" panose="020B0004020202020204" pitchFamily="34" charset="0"/>
              </a:rPr>
              <a:t>Байкальский заповедник</a:t>
            </a:r>
          </a:p>
        </p:txBody>
      </p:sp>
    </p:spTree>
    <p:extLst>
      <p:ext uri="{BB962C8B-B14F-4D97-AF65-F5344CB8AC3E}">
        <p14:creationId xmlns:p14="http://schemas.microsoft.com/office/powerpoint/2010/main" val="101809227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33B46B-3362-9B8F-C393-B26BEAA3D7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9CD17300-5F3F-A74D-93D1-9B1A0791848F}"/>
              </a:ext>
            </a:extLst>
          </p:cNvPr>
          <p:cNvSpPr txBox="1">
            <a:spLocks/>
          </p:cNvSpPr>
          <p:nvPr/>
        </p:nvSpPr>
        <p:spPr>
          <a:xfrm>
            <a:off x="107451" y="173199"/>
            <a:ext cx="5761721" cy="653737"/>
          </a:xfrm>
          <a:prstGeom prst="rect">
            <a:avLst/>
          </a:prstGeom>
          <a:solidFill>
            <a:srgbClr val="006666"/>
          </a:solidFill>
        </p:spPr>
        <p:txBody>
          <a:bodyPr>
            <a:noAutofit/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r>
              <a:rPr lang="ru-RU" sz="3200" b="1" spc="-100" dirty="0">
                <a:solidFill>
                  <a:schemeClr val="bg1"/>
                </a:solidFill>
                <a:latin typeface="Aptos" panose="020B0004020202020204" pitchFamily="34" charset="0"/>
              </a:rPr>
              <a:t>Источники информации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5E5F8A-EE84-B5D2-6837-BA7A1CF782AE}"/>
              </a:ext>
            </a:extLst>
          </p:cNvPr>
          <p:cNvSpPr txBox="1"/>
          <p:nvPr/>
        </p:nvSpPr>
        <p:spPr>
          <a:xfrm>
            <a:off x="110417" y="958084"/>
            <a:ext cx="413497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2000" dirty="0">
                <a:latin typeface="Aptos" panose="020B0004020202020204" pitchFamily="34" charset="0"/>
              </a:rPr>
              <a:t>Статистические источники: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latin typeface="Aptos" panose="020B0004020202020204" pitchFamily="34" charset="0"/>
              </a:rPr>
              <a:t>Росприроднадзор - </a:t>
            </a:r>
            <a:r>
              <a:rPr lang="en-US" sz="2000" dirty="0">
                <a:latin typeface="Aptos" panose="020B0004020202020204" pitchFamily="34" charset="0"/>
                <a:hlinkClick r:id="rId2"/>
              </a:rPr>
              <a:t>https://rpn.gov.ru/open-service/analytic-data/statistic-reports/air-protect/</a:t>
            </a:r>
            <a:endParaRPr lang="ru-RU" sz="2000" dirty="0">
              <a:latin typeface="Aptos" panose="020B00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latin typeface="Aptos" panose="020B0004020202020204" pitchFamily="34" charset="0"/>
              </a:rPr>
              <a:t>ЕМИСС – </a:t>
            </a:r>
            <a:r>
              <a:rPr lang="en-US" sz="2000" dirty="0">
                <a:latin typeface="Aptos" panose="020B0004020202020204" pitchFamily="34" charset="0"/>
                <a:hlinkClick r:id="rId3"/>
              </a:rPr>
              <a:t>https://fedstat.ru</a:t>
            </a:r>
            <a:r>
              <a:rPr lang="en-US" sz="2000" dirty="0">
                <a:latin typeface="Aptos" panose="020B0004020202020204" pitchFamily="34" charset="0"/>
              </a:rPr>
              <a:t> </a:t>
            </a:r>
            <a:endParaRPr lang="ru-RU" sz="2000" dirty="0">
              <a:latin typeface="Aptos" panose="020B0004020202020204" pitchFamily="34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0561CC6-EE86-0C97-3DE2-231E85796D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5388" y="958084"/>
            <a:ext cx="4890452" cy="242883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CAF2340-3D10-25EE-E271-642CD8C506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3652" y="2737239"/>
            <a:ext cx="4113924" cy="2382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6706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0BD3ED-0EB2-C9F0-DCAC-AE5EB78040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1A5654BF-3D96-E70D-9909-B8384C7E1D48}"/>
              </a:ext>
            </a:extLst>
          </p:cNvPr>
          <p:cNvSpPr txBox="1">
            <a:spLocks/>
          </p:cNvSpPr>
          <p:nvPr/>
        </p:nvSpPr>
        <p:spPr>
          <a:xfrm>
            <a:off x="107451" y="173199"/>
            <a:ext cx="5761721" cy="653737"/>
          </a:xfrm>
          <a:prstGeom prst="rect">
            <a:avLst/>
          </a:prstGeom>
          <a:solidFill>
            <a:srgbClr val="006666"/>
          </a:solidFill>
        </p:spPr>
        <p:txBody>
          <a:bodyPr>
            <a:noAutofit/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r>
              <a:rPr lang="ru-RU" sz="3200" b="1" spc="-100" dirty="0">
                <a:solidFill>
                  <a:schemeClr val="bg1"/>
                </a:solidFill>
                <a:latin typeface="Aptos" panose="020B0004020202020204" pitchFamily="34" charset="0"/>
              </a:rPr>
              <a:t>Публикации по теме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E15B5B8-BB58-5874-E02B-C013E40AE61A}"/>
              </a:ext>
            </a:extLst>
          </p:cNvPr>
          <p:cNvSpPr txBox="1"/>
          <p:nvPr/>
        </p:nvSpPr>
        <p:spPr>
          <a:xfrm>
            <a:off x="265814" y="1140589"/>
            <a:ext cx="838908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ru-RU" dirty="0" err="1"/>
              <a:t>Евстропьева</a:t>
            </a:r>
            <a:r>
              <a:rPr lang="ru-RU" dirty="0"/>
              <a:t> О. В., </a:t>
            </a:r>
            <a:r>
              <a:rPr lang="ru-RU" dirty="0" err="1"/>
              <a:t>Бибаева</a:t>
            </a:r>
            <a:r>
              <a:rPr lang="ru-RU" dirty="0"/>
              <a:t> А. Ю., Санжеев Э. Д. Моделирование туристских потоков на региональном и локальном уровнях. Опыт реализации в ЦЭЗ БПТ //Современные проблемы сервиса и туризма. – 2019. – Т. 13. – №. 1. – С. 85-97.</a:t>
            </a:r>
          </a:p>
          <a:p>
            <a:pPr marL="457200" indent="-457200">
              <a:buFont typeface="+mj-lt"/>
              <a:buAutoNum type="arabicPeriod"/>
            </a:pPr>
            <a:r>
              <a:rPr lang="ru-RU" dirty="0" err="1"/>
              <a:t>Евстропьева</a:t>
            </a:r>
            <a:r>
              <a:rPr lang="ru-RU" dirty="0"/>
              <a:t> О. В., Попов П. Л., </a:t>
            </a:r>
            <a:r>
              <a:rPr lang="ru-RU" dirty="0" err="1"/>
              <a:t>Черенев</a:t>
            </a:r>
            <a:r>
              <a:rPr lang="ru-RU" dirty="0"/>
              <a:t> А. А. Использование земельных ресурсов на Байкале: власть, турбизнес и население (на примере Слюдянского района Иркутской области) //Власть. – 2020. – №. 1. – С. 70-76.</a:t>
            </a:r>
          </a:p>
          <a:p>
            <a:pPr marL="457200" indent="-457200">
              <a:buFont typeface="+mj-lt"/>
              <a:buAutoNum type="arabicPeriod"/>
            </a:pPr>
            <a:r>
              <a:rPr lang="ru-RU" dirty="0"/>
              <a:t>Антонов Е. В. и др. Интегральная оценка антропогенного воздействия на Байкальской природной территории: методические подходы и типология муниципальных районов //Известия Российской академии наук. Серия географическая. – 2023. – Т. 87. – №. 3. – С. 430–447.</a:t>
            </a:r>
          </a:p>
        </p:txBody>
      </p:sp>
    </p:spTree>
    <p:extLst>
      <p:ext uri="{BB962C8B-B14F-4D97-AF65-F5344CB8AC3E}">
        <p14:creationId xmlns:p14="http://schemas.microsoft.com/office/powerpoint/2010/main" val="220390402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B68A3B22-85D1-D6FF-8A3F-BB4D0AFCCD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2532" y="4149328"/>
            <a:ext cx="8038774" cy="805444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rgbClr val="FFF2CF"/>
                </a:solidFill>
                <a:latin typeface="FORMULAR-MEDIUM" panose="02000000000000000000" pitchFamily="2" charset="0"/>
              </a:rPr>
              <a:t>СПАСИБО ЗА ВНИМАНИЕ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67BAB72-9A4E-3026-A449-F09AD95CA3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532" y="333041"/>
            <a:ext cx="8038774" cy="3703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79725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D2A58BFE-3031-DA0B-7138-20263745D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latin typeface="Aptos" panose="020B0004020202020204" pitchFamily="34" charset="0"/>
              </a:rPr>
              <a:t>Фестиваль НАУКА 0+                                   2023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AE256802-2FE2-4B00-3552-387F840C69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49CBA-7707-644B-B2B0-09A3B0557845}" type="slidenum">
              <a:rPr lang="ru-RU" smtClean="0">
                <a:latin typeface="Aptos" panose="020B0004020202020204" pitchFamily="34" charset="0"/>
              </a:rPr>
              <a:t>43</a:t>
            </a:fld>
            <a:endParaRPr lang="ru-RU">
              <a:latin typeface="Aptos" panose="020B0004020202020204" pitchFamily="34" charset="0"/>
            </a:endParaRP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A9AE0157-1BF5-C161-6B01-9514B32CDF58}"/>
              </a:ext>
            </a:extLst>
          </p:cNvPr>
          <p:cNvSpPr txBox="1">
            <a:spLocks/>
          </p:cNvSpPr>
          <p:nvPr/>
        </p:nvSpPr>
        <p:spPr>
          <a:xfrm>
            <a:off x="69728" y="173199"/>
            <a:ext cx="5820709" cy="653737"/>
          </a:xfrm>
          <a:prstGeom prst="rect">
            <a:avLst/>
          </a:prstGeom>
          <a:solidFill>
            <a:srgbClr val="006666"/>
          </a:solidFill>
        </p:spPr>
        <p:txBody>
          <a:bodyPr>
            <a:noAutofit/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r>
              <a:rPr lang="ru-RU" sz="3200" b="1" spc="-100" dirty="0">
                <a:solidFill>
                  <a:schemeClr val="bg1"/>
                </a:solidFill>
                <a:latin typeface="Aptos" panose="020B0004020202020204" pitchFamily="34" charset="0"/>
              </a:rPr>
              <a:t>Идеи для работы с учениками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3DAB491-EF59-4C8E-7917-CBB26DAD9CB2}"/>
              </a:ext>
            </a:extLst>
          </p:cNvPr>
          <p:cNvSpPr txBox="1"/>
          <p:nvPr/>
        </p:nvSpPr>
        <p:spPr>
          <a:xfrm>
            <a:off x="214685" y="1168842"/>
            <a:ext cx="426985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2000" b="1" dirty="0">
                <a:latin typeface="Aptos" panose="020B0004020202020204" pitchFamily="34" charset="0"/>
              </a:rPr>
              <a:t>Темы для проектов, докладов и сообщений: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2000" dirty="0">
                <a:latin typeface="Aptos" panose="020B0004020202020204" pitchFamily="34" charset="0"/>
              </a:rPr>
              <a:t>Промышленность Байкальского региона и ее влияние на окружающую среду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2000" dirty="0">
                <a:latin typeface="Aptos" panose="020B0004020202020204" pitchFamily="34" charset="0"/>
              </a:rPr>
              <a:t>Влияние туризма на природу озера Байкал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2000" dirty="0">
                <a:latin typeface="Aptos" panose="020B0004020202020204" pitchFamily="34" charset="0"/>
              </a:rPr>
              <a:t>Лесные пожары в Прибайкалье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9A2AA30-CF6D-6861-C911-E859209A8DC6}"/>
              </a:ext>
            </a:extLst>
          </p:cNvPr>
          <p:cNvSpPr txBox="1"/>
          <p:nvPr/>
        </p:nvSpPr>
        <p:spPr>
          <a:xfrm>
            <a:off x="4659466" y="1168842"/>
            <a:ext cx="426985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2000" b="1" dirty="0">
                <a:latin typeface="Aptos" panose="020B0004020202020204" pitchFamily="34" charset="0"/>
              </a:rPr>
              <a:t>Вопросы для обсуждения в классе:</a:t>
            </a:r>
          </a:p>
          <a:p>
            <a:pPr algn="l"/>
            <a:r>
              <a:rPr lang="ru-RU" sz="2000" dirty="0">
                <a:latin typeface="Aptos" panose="020B0004020202020204" pitchFamily="34" charset="0"/>
              </a:rPr>
              <a:t>Как можно снизить воздействие на природу Байкала и Байкальского региона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2000" dirty="0">
                <a:latin typeface="Aptos" panose="020B0004020202020204" pitchFamily="34" charset="0"/>
              </a:rPr>
              <a:t>туристов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2000" dirty="0">
                <a:latin typeface="Aptos" panose="020B0004020202020204" pitchFamily="34" charset="0"/>
              </a:rPr>
              <a:t>промышленных предприятий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2000" dirty="0">
                <a:latin typeface="Aptos" panose="020B0004020202020204" pitchFamily="34" charset="0"/>
              </a:rPr>
              <a:t>населения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2000" dirty="0">
                <a:latin typeface="Aptos" panose="020B0004020202020204" pitchFamily="34" charset="0"/>
              </a:rPr>
              <a:t>добывающей промышленности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2000" dirty="0">
                <a:latin typeface="Aptos" panose="020B0004020202020204" pitchFamily="34" charset="0"/>
              </a:rPr>
              <a:t>энергетики</a:t>
            </a:r>
          </a:p>
        </p:txBody>
      </p:sp>
    </p:spTree>
    <p:extLst>
      <p:ext uri="{BB962C8B-B14F-4D97-AF65-F5344CB8AC3E}">
        <p14:creationId xmlns:p14="http://schemas.microsoft.com/office/powerpoint/2010/main" val="327215298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ct 14" hidden="1">
            <a:extLst>
              <a:ext uri="{FF2B5EF4-FFF2-40B4-BE49-F238E27FC236}">
                <a16:creationId xmlns:a16="http://schemas.microsoft.com/office/drawing/2014/main" id="{F5AF7AF7-E1B9-45FE-A533-48EF5DCF6445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191" y="1191"/>
          <a:ext cx="1191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95" imgH="396" progId="TCLayout.ActiveDocument.1">
                  <p:embed/>
                </p:oleObj>
              </mc:Choice>
              <mc:Fallback>
                <p:oleObj name="think-cell Slide" r:id="rId4" imgW="395" imgH="396" progId="TCLayout.ActiveDocument.1">
                  <p:embed/>
                  <p:pic>
                    <p:nvPicPr>
                      <p:cNvPr id="15" name="Object 14" hidden="1">
                        <a:extLst>
                          <a:ext uri="{FF2B5EF4-FFF2-40B4-BE49-F238E27FC236}">
                            <a16:creationId xmlns:a16="http://schemas.microsoft.com/office/drawing/2014/main" id="{F5AF7AF7-E1B9-45FE-A533-48EF5DCF644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91" y="1191"/>
                        <a:ext cx="1191" cy="1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526966" y="108727"/>
            <a:ext cx="800010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ru-RU" sz="2100" b="1" dirty="0">
                <a:latin typeface="Aptos" panose="020B0004020202020204" pitchFamily="34" charset="0"/>
                <a:cs typeface="Arial" panose="020B0604020202020204" pitchFamily="34" charset="0"/>
              </a:rPr>
              <a:t>Заключение</a:t>
            </a:r>
            <a:endParaRPr lang="ru-RU" sz="1500" dirty="0">
              <a:solidFill>
                <a:srgbClr val="7190A4"/>
              </a:solidFill>
              <a:latin typeface="DIN Pro Regular" panose="020B0504020101020102" pitchFamily="34" charset="0"/>
              <a:cs typeface="DIN Pro Regular" panose="020B0504020101020102" pitchFamily="34" charset="0"/>
            </a:endParaRPr>
          </a:p>
        </p:txBody>
      </p:sp>
      <p:sp>
        <p:nvSpPr>
          <p:cNvPr id="32" name="Номер слайда 3">
            <a:extLst>
              <a:ext uri="{FF2B5EF4-FFF2-40B4-BE49-F238E27FC236}">
                <a16:creationId xmlns:a16="http://schemas.microsoft.com/office/drawing/2014/main" id="{E8BD6C96-E6D8-4AC4-A672-321EDC013207}"/>
              </a:ext>
            </a:extLst>
          </p:cNvPr>
          <p:cNvSpPr txBox="1">
            <a:spLocks/>
          </p:cNvSpPr>
          <p:nvPr/>
        </p:nvSpPr>
        <p:spPr>
          <a:xfrm>
            <a:off x="8600828" y="4813131"/>
            <a:ext cx="292893" cy="273844"/>
          </a:xfrm>
          <a:prstGeom prst="rect">
            <a:avLst/>
          </a:prstGeom>
        </p:spPr>
        <p:txBody>
          <a:bodyPr lIns="0" rIns="0"/>
          <a:lstStyle>
            <a:defPPr>
              <a:defRPr lang="ru-RU"/>
            </a:defPPr>
            <a:lvl1pPr algn="r" defTabSz="457200">
              <a:defRPr sz="1600">
                <a:solidFill>
                  <a:schemeClr val="accent6"/>
                </a:solidFill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pPr defTabSz="342900">
              <a:defRPr/>
            </a:pPr>
            <a:fld id="{F6769C8C-C3CE-41F2-9A08-EDCE57128303}" type="slidenum">
              <a:rPr lang="ru-RU" sz="1200">
                <a:solidFill>
                  <a:srgbClr val="A5A5A5"/>
                </a:solidFill>
                <a:latin typeface="DIN Pro Regular" panose="020B0504020101020102" charset="0"/>
                <a:cs typeface="DIN Pro Regular" panose="020B0504020101020102" charset="0"/>
              </a:rPr>
              <a:pPr defTabSz="342900">
                <a:defRPr/>
              </a:pPr>
              <a:t>44</a:t>
            </a:fld>
            <a:endParaRPr lang="ru-RU" sz="1200" dirty="0">
              <a:solidFill>
                <a:srgbClr val="A5A5A5"/>
              </a:solidFill>
              <a:latin typeface="DIN Pro Regular" panose="020B0504020101020102" charset="0"/>
              <a:cs typeface="DIN Pro Regular" panose="020B0504020101020102" charset="0"/>
            </a:endParaRPr>
          </a:p>
        </p:txBody>
      </p:sp>
      <p:sp>
        <p:nvSpPr>
          <p:cNvPr id="44" name="Google Shape;587;p5">
            <a:extLst>
              <a:ext uri="{FF2B5EF4-FFF2-40B4-BE49-F238E27FC236}">
                <a16:creationId xmlns:a16="http://schemas.microsoft.com/office/drawing/2014/main" id="{A97B8CB0-6FD7-422B-BFC8-6C3ADB442662}"/>
              </a:ext>
            </a:extLst>
          </p:cNvPr>
          <p:cNvSpPr txBox="1"/>
          <p:nvPr/>
        </p:nvSpPr>
        <p:spPr>
          <a:xfrm>
            <a:off x="332183" y="513038"/>
            <a:ext cx="3919776" cy="641774"/>
          </a:xfrm>
          <a:prstGeom prst="rect">
            <a:avLst/>
          </a:prstGeom>
          <a:solidFill>
            <a:srgbClr val="29948C"/>
          </a:solidFill>
          <a:ln>
            <a:noFill/>
          </a:ln>
        </p:spPr>
        <p:txBody>
          <a:bodyPr spcFirstLastPara="1" wrap="square" lIns="459000" tIns="0" rIns="0" bIns="0" anchor="ctr" anchorCtr="0">
            <a:noAutofit/>
          </a:bodyPr>
          <a:lstStyle/>
          <a:p>
            <a:pPr lvl="0">
              <a:buClr>
                <a:srgbClr val="FFFFFF"/>
              </a:buClr>
              <a:buSzPts val="1600"/>
              <a:defRPr/>
            </a:pPr>
            <a:r>
              <a:rPr lang="ru-RU" sz="1600" b="1" dirty="0">
                <a:solidFill>
                  <a:schemeClr val="bg1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Интегральный индекс антропогенного воздействия</a:t>
            </a:r>
            <a:endParaRPr sz="1600" b="1" kern="0" baseline="30000" dirty="0">
              <a:solidFill>
                <a:schemeClr val="bg1"/>
              </a:solidFill>
              <a:latin typeface="DIN Pro Regular" panose="020B0504020101020102" charset="0"/>
              <a:ea typeface="Arial"/>
              <a:cs typeface="DIN Pro Regular" panose="020B0504020101020102" charset="0"/>
              <a:sym typeface="Arial"/>
            </a:endParaRPr>
          </a:p>
        </p:txBody>
      </p:sp>
      <p:sp>
        <p:nvSpPr>
          <p:cNvPr id="45" name="Google Shape;574;p5">
            <a:extLst>
              <a:ext uri="{FF2B5EF4-FFF2-40B4-BE49-F238E27FC236}">
                <a16:creationId xmlns:a16="http://schemas.microsoft.com/office/drawing/2014/main" id="{44C92BA2-0338-4FA7-ADF2-DF81D57C4E23}"/>
              </a:ext>
            </a:extLst>
          </p:cNvPr>
          <p:cNvSpPr/>
          <p:nvPr/>
        </p:nvSpPr>
        <p:spPr>
          <a:xfrm>
            <a:off x="602533" y="1236629"/>
            <a:ext cx="3590756" cy="3724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71450" indent="-171450">
              <a:spcAft>
                <a:spcPts val="900"/>
              </a:spcAft>
              <a:buClr>
                <a:srgbClr val="FFFFFF"/>
              </a:buClr>
              <a:buSzPts val="1200"/>
              <a:buFont typeface="Arial"/>
              <a:buChar char="•"/>
              <a:defRPr/>
            </a:pPr>
            <a:r>
              <a:rPr lang="ru-RU" sz="1400" dirty="0">
                <a:latin typeface="Aptos" panose="020B0004020202020204" pitchFamily="34" charset="0"/>
                <a:cs typeface="Arial" panose="020B0604020202020204" pitchFamily="34" charset="0"/>
              </a:rPr>
              <a:t>Районы и города БПТ сильно поляризованы по уровню антропогенного воздействия и различаются на порядок. </a:t>
            </a:r>
            <a:endParaRPr lang="ru-RU" sz="1400" kern="0" dirty="0">
              <a:solidFill>
                <a:srgbClr val="000000"/>
              </a:solidFill>
              <a:latin typeface="DIN Pro Regular" panose="020B0504020101020102" charset="0"/>
              <a:ea typeface="Arial"/>
              <a:cs typeface="DIN Pro Regular" panose="020B0504020101020102" charset="0"/>
              <a:sym typeface="Arial"/>
            </a:endParaRPr>
          </a:p>
          <a:p>
            <a:r>
              <a:rPr lang="ru-RU" sz="1400" b="1" i="1" dirty="0">
                <a:latin typeface="Aptos" panose="020B0004020202020204" pitchFamily="34" charset="0"/>
                <a:cs typeface="Arial" panose="020B0604020202020204" pitchFamily="34" charset="0"/>
              </a:rPr>
              <a:t>Локализованы</a:t>
            </a:r>
            <a:r>
              <a:rPr lang="ru-RU" sz="1400" dirty="0">
                <a:latin typeface="Aptos" panose="020B0004020202020204" pitchFamily="34" charset="0"/>
                <a:cs typeface="Arial" panose="020B0604020202020204" pitchFamily="34" charset="0"/>
              </a:rPr>
              <a:t> нарушенные земли, объекты накопленного вреда, водное загрязнение, атмосферное загрязнение недооценено на 50%</a:t>
            </a:r>
          </a:p>
          <a:p>
            <a:endParaRPr lang="ru-RU" sz="1400" dirty="0">
              <a:latin typeface="Aptos" panose="020B0004020202020204" pitchFamily="34" charset="0"/>
              <a:cs typeface="Arial" panose="020B0604020202020204" pitchFamily="34" charset="0"/>
            </a:endParaRPr>
          </a:p>
          <a:p>
            <a:r>
              <a:rPr lang="ru-RU" sz="1400" dirty="0">
                <a:latin typeface="Aptos" panose="020B0004020202020204" pitchFamily="34" charset="0"/>
                <a:cs typeface="Arial" panose="020B0604020202020204" pitchFamily="34" charset="0"/>
              </a:rPr>
              <a:t>Сельское и лесное хозяйство создают </a:t>
            </a:r>
            <a:r>
              <a:rPr lang="ru-RU" sz="1400" b="1" i="1" dirty="0">
                <a:latin typeface="Aptos" panose="020B0004020202020204" pitchFamily="34" charset="0"/>
                <a:cs typeface="Arial" panose="020B0604020202020204" pitchFamily="34" charset="0"/>
              </a:rPr>
              <a:t>общий фон нагрузки</a:t>
            </a:r>
          </a:p>
          <a:p>
            <a:r>
              <a:rPr lang="ru-RU" sz="1400" dirty="0">
                <a:latin typeface="Aptos" panose="020B0004020202020204" pitchFamily="34" charset="0"/>
                <a:cs typeface="Arial" panose="020B0604020202020204" pitchFamily="34" charset="0"/>
              </a:rPr>
              <a:t>Специализация определяет тип экологической ситуации</a:t>
            </a:r>
          </a:p>
          <a:p>
            <a:r>
              <a:rPr lang="ru-RU" sz="1400" dirty="0" err="1">
                <a:latin typeface="Aptos" panose="020B0004020202020204" pitchFamily="34" charset="0"/>
                <a:cs typeface="Arial" panose="020B0604020202020204" pitchFamily="34" charset="0"/>
              </a:rPr>
              <a:t>Времнной</a:t>
            </a:r>
            <a:r>
              <a:rPr lang="ru-RU" sz="1400" dirty="0">
                <a:latin typeface="Aptos" panose="020B0004020202020204" pitchFamily="34" charset="0"/>
                <a:cs typeface="Arial" panose="020B0604020202020204" pitchFamily="34" charset="0"/>
              </a:rPr>
              <a:t> фактор проявляется в постепенном Сокращении</a:t>
            </a:r>
          </a:p>
          <a:p>
            <a:r>
              <a:rPr lang="ru-RU" sz="1400" dirty="0">
                <a:latin typeface="Aptos" panose="020B0004020202020204" pitchFamily="34" charset="0"/>
                <a:cs typeface="Arial" panose="020B0604020202020204" pitchFamily="34" charset="0"/>
              </a:rPr>
              <a:t>Выравнивании</a:t>
            </a:r>
          </a:p>
          <a:p>
            <a:r>
              <a:rPr lang="ru-RU" sz="1400" dirty="0">
                <a:latin typeface="Aptos" panose="020B0004020202020204" pitchFamily="34" charset="0"/>
                <a:cs typeface="Arial" panose="020B0604020202020204" pitchFamily="34" charset="0"/>
              </a:rPr>
              <a:t>Сезонности</a:t>
            </a:r>
            <a:endParaRPr lang="ru-RU" sz="1100" dirty="0">
              <a:latin typeface="Aptos" panose="020B0004020202020204" pitchFamily="34" charset="0"/>
              <a:cs typeface="Arial" panose="020B0604020202020204" pitchFamily="34" charset="0"/>
            </a:endParaRPr>
          </a:p>
          <a:p>
            <a:endParaRPr lang="ru-RU" sz="1050" dirty="0">
              <a:latin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Google Shape;575;p5">
            <a:extLst>
              <a:ext uri="{FF2B5EF4-FFF2-40B4-BE49-F238E27FC236}">
                <a16:creationId xmlns:a16="http://schemas.microsoft.com/office/drawing/2014/main" id="{BE4FB396-5CB2-4015-8E70-938C1A6A3105}"/>
              </a:ext>
            </a:extLst>
          </p:cNvPr>
          <p:cNvSpPr/>
          <p:nvPr/>
        </p:nvSpPr>
        <p:spPr>
          <a:xfrm>
            <a:off x="332184" y="1335820"/>
            <a:ext cx="161596" cy="164354"/>
          </a:xfrm>
          <a:prstGeom prst="ellipse">
            <a:avLst/>
          </a:prstGeom>
          <a:solidFill>
            <a:srgbClr val="D1F4F3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 defTabSz="685800">
              <a:buClr>
                <a:srgbClr val="FFFFFF"/>
              </a:buClr>
              <a:buSzPts val="1000"/>
              <a:defRPr/>
            </a:pPr>
            <a:r>
              <a:rPr lang="ru-RU" sz="750" b="1" kern="0" dirty="0">
                <a:latin typeface="Aptos" panose="020B0004020202020204" pitchFamily="34" charset="0"/>
                <a:ea typeface="Arial"/>
                <a:cs typeface="Arial"/>
                <a:sym typeface="Arial"/>
              </a:rPr>
              <a:t>1</a:t>
            </a:r>
            <a:endParaRPr sz="1350" kern="0" dirty="0">
              <a:latin typeface="Aptos" panose="020B0004020202020204" pitchFamily="34" charset="0"/>
              <a:ea typeface="Arial"/>
              <a:cs typeface="Arial"/>
              <a:sym typeface="Arial"/>
            </a:endParaRPr>
          </a:p>
        </p:txBody>
      </p:sp>
      <p:sp>
        <p:nvSpPr>
          <p:cNvPr id="47" name="Google Shape;576;p5">
            <a:extLst>
              <a:ext uri="{FF2B5EF4-FFF2-40B4-BE49-F238E27FC236}">
                <a16:creationId xmlns:a16="http://schemas.microsoft.com/office/drawing/2014/main" id="{41024486-843E-4A05-AF78-497D9ACCFDE8}"/>
              </a:ext>
            </a:extLst>
          </p:cNvPr>
          <p:cNvSpPr/>
          <p:nvPr/>
        </p:nvSpPr>
        <p:spPr>
          <a:xfrm>
            <a:off x="319154" y="1911836"/>
            <a:ext cx="161596" cy="164354"/>
          </a:xfrm>
          <a:prstGeom prst="ellipse">
            <a:avLst/>
          </a:prstGeom>
          <a:solidFill>
            <a:srgbClr val="D1F4F3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 defTabSz="685800">
              <a:buClr>
                <a:srgbClr val="FFFFFF"/>
              </a:buClr>
              <a:buSzPts val="1000"/>
              <a:defRPr/>
            </a:pPr>
            <a:r>
              <a:rPr lang="ru-RU" sz="750" b="1" kern="0" dirty="0">
                <a:latin typeface="Aptos" panose="020B0004020202020204" pitchFamily="34" charset="0"/>
                <a:ea typeface="Arial"/>
                <a:cs typeface="Arial"/>
                <a:sym typeface="Arial"/>
              </a:rPr>
              <a:t>2</a:t>
            </a:r>
            <a:endParaRPr sz="1350" kern="0" dirty="0">
              <a:latin typeface="Aptos" panose="020B0004020202020204" pitchFamily="34" charset="0"/>
              <a:ea typeface="Arial"/>
              <a:cs typeface="Arial"/>
              <a:sym typeface="Arial"/>
            </a:endParaRPr>
          </a:p>
        </p:txBody>
      </p:sp>
      <p:sp>
        <p:nvSpPr>
          <p:cNvPr id="48" name="Google Shape;577;p5">
            <a:extLst>
              <a:ext uri="{FF2B5EF4-FFF2-40B4-BE49-F238E27FC236}">
                <a16:creationId xmlns:a16="http://schemas.microsoft.com/office/drawing/2014/main" id="{1EFF30DD-4559-4956-BE03-20D881016D96}"/>
              </a:ext>
            </a:extLst>
          </p:cNvPr>
          <p:cNvSpPr/>
          <p:nvPr/>
        </p:nvSpPr>
        <p:spPr>
          <a:xfrm>
            <a:off x="332184" y="2707672"/>
            <a:ext cx="161596" cy="164354"/>
          </a:xfrm>
          <a:prstGeom prst="ellipse">
            <a:avLst/>
          </a:prstGeom>
          <a:solidFill>
            <a:srgbClr val="D1F4F3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 defTabSz="685800">
              <a:buClr>
                <a:srgbClr val="FFFFFF"/>
              </a:buClr>
              <a:buSzPts val="1000"/>
              <a:defRPr/>
            </a:pPr>
            <a:r>
              <a:rPr lang="ru-RU" sz="750" b="1" kern="0" dirty="0">
                <a:latin typeface="Aptos" panose="020B0004020202020204" pitchFamily="34" charset="0"/>
                <a:ea typeface="Arial"/>
                <a:cs typeface="Arial"/>
                <a:sym typeface="Arial"/>
              </a:rPr>
              <a:t>3</a:t>
            </a:r>
            <a:endParaRPr sz="1350" kern="0" dirty="0">
              <a:latin typeface="Aptos" panose="020B0004020202020204" pitchFamily="34" charset="0"/>
              <a:ea typeface="Arial"/>
              <a:cs typeface="Arial"/>
              <a:sym typeface="Arial"/>
            </a:endParaRPr>
          </a:p>
        </p:txBody>
      </p:sp>
      <p:sp>
        <p:nvSpPr>
          <p:cNvPr id="49" name="Google Shape;578;p5">
            <a:extLst>
              <a:ext uri="{FF2B5EF4-FFF2-40B4-BE49-F238E27FC236}">
                <a16:creationId xmlns:a16="http://schemas.microsoft.com/office/drawing/2014/main" id="{18A32926-371F-4268-B29C-965682B96EEF}"/>
              </a:ext>
            </a:extLst>
          </p:cNvPr>
          <p:cNvSpPr/>
          <p:nvPr/>
        </p:nvSpPr>
        <p:spPr>
          <a:xfrm>
            <a:off x="304926" y="3472070"/>
            <a:ext cx="161596" cy="164354"/>
          </a:xfrm>
          <a:prstGeom prst="ellipse">
            <a:avLst/>
          </a:prstGeom>
          <a:solidFill>
            <a:srgbClr val="D1F4F3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 defTabSz="685800">
              <a:buClr>
                <a:srgbClr val="FFFFFF"/>
              </a:buClr>
              <a:buSzPts val="1000"/>
              <a:defRPr/>
            </a:pPr>
            <a:r>
              <a:rPr lang="ru-RU" sz="750" b="1" kern="0" dirty="0">
                <a:latin typeface="Aptos" panose="020B0004020202020204" pitchFamily="34" charset="0"/>
                <a:ea typeface="Arial"/>
                <a:cs typeface="Arial"/>
                <a:sym typeface="Arial"/>
              </a:rPr>
              <a:t>4</a:t>
            </a:r>
            <a:endParaRPr sz="1350" kern="0" dirty="0">
              <a:latin typeface="Aptos" panose="020B0004020202020204" pitchFamily="34" charset="0"/>
              <a:ea typeface="Arial"/>
              <a:cs typeface="Arial"/>
              <a:sym typeface="Arial"/>
            </a:endParaRPr>
          </a:p>
        </p:txBody>
      </p:sp>
      <p:sp>
        <p:nvSpPr>
          <p:cNvPr id="50" name="Google Shape;579;p5">
            <a:extLst>
              <a:ext uri="{FF2B5EF4-FFF2-40B4-BE49-F238E27FC236}">
                <a16:creationId xmlns:a16="http://schemas.microsoft.com/office/drawing/2014/main" id="{3CA6876C-48D7-490D-9898-AE396376F3CC}"/>
              </a:ext>
            </a:extLst>
          </p:cNvPr>
          <p:cNvSpPr/>
          <p:nvPr/>
        </p:nvSpPr>
        <p:spPr>
          <a:xfrm>
            <a:off x="298996" y="4318645"/>
            <a:ext cx="161596" cy="164354"/>
          </a:xfrm>
          <a:prstGeom prst="ellipse">
            <a:avLst/>
          </a:prstGeom>
          <a:solidFill>
            <a:srgbClr val="D1F4F3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 defTabSz="685800">
              <a:buClr>
                <a:srgbClr val="FFFFFF"/>
              </a:buClr>
              <a:buSzPts val="1000"/>
              <a:defRPr/>
            </a:pPr>
            <a:r>
              <a:rPr lang="ru-RU" sz="750" b="1" kern="0" dirty="0">
                <a:latin typeface="Aptos" panose="020B0004020202020204" pitchFamily="34" charset="0"/>
                <a:ea typeface="Arial"/>
                <a:cs typeface="Arial"/>
                <a:sym typeface="Arial"/>
              </a:rPr>
              <a:t>5</a:t>
            </a:r>
            <a:endParaRPr sz="1350" kern="0" dirty="0">
              <a:latin typeface="Aptos" panose="020B0004020202020204" pitchFamily="34" charset="0"/>
              <a:ea typeface="Arial"/>
              <a:cs typeface="Arial"/>
              <a:sym typeface="Arial"/>
            </a:endParaRPr>
          </a:p>
        </p:txBody>
      </p:sp>
      <p:sp>
        <p:nvSpPr>
          <p:cNvPr id="59" name="Google Shape;588;p5">
            <a:extLst>
              <a:ext uri="{FF2B5EF4-FFF2-40B4-BE49-F238E27FC236}">
                <a16:creationId xmlns:a16="http://schemas.microsoft.com/office/drawing/2014/main" id="{4870E202-B8E5-4C05-AABF-F354EF83D6FD}"/>
              </a:ext>
            </a:extLst>
          </p:cNvPr>
          <p:cNvSpPr txBox="1"/>
          <p:nvPr/>
        </p:nvSpPr>
        <p:spPr>
          <a:xfrm>
            <a:off x="4454091" y="532851"/>
            <a:ext cx="4357726" cy="602147"/>
          </a:xfrm>
          <a:prstGeom prst="rect">
            <a:avLst/>
          </a:prstGeom>
          <a:solidFill>
            <a:srgbClr val="29948C"/>
          </a:solidFill>
          <a:ln>
            <a:noFill/>
          </a:ln>
        </p:spPr>
        <p:txBody>
          <a:bodyPr spcFirstLastPara="1" wrap="square" lIns="459000" tIns="0" rIns="0" bIns="0" anchor="ctr" anchorCtr="0">
            <a:noAutofit/>
          </a:bodyPr>
          <a:lstStyle/>
          <a:p>
            <a:pPr algn="ctr">
              <a:buClr>
                <a:srgbClr val="FFFFFF"/>
              </a:buClr>
              <a:buSzPts val="1600"/>
              <a:defRPr/>
            </a:pPr>
            <a:r>
              <a:rPr lang="ru-RU" b="1" dirty="0">
                <a:solidFill>
                  <a:schemeClr val="bg1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Институциональные проблемы</a:t>
            </a:r>
            <a:r>
              <a:rPr lang="ru-RU" b="1" dirty="0">
                <a:latin typeface="Aptos" panose="020B0004020202020204" pitchFamily="34" charset="0"/>
                <a:cs typeface="Arial" panose="020B0604020202020204" pitchFamily="34" charset="0"/>
              </a:rPr>
              <a:t>:</a:t>
            </a:r>
          </a:p>
          <a:p>
            <a:pPr algn="ctr" defTabSz="685800">
              <a:buClr>
                <a:srgbClr val="FFFFFF"/>
              </a:buClr>
              <a:buSzPts val="1600"/>
              <a:defRPr/>
            </a:pPr>
            <a:r>
              <a:rPr lang="ru-RU" b="1" kern="0" dirty="0">
                <a:solidFill>
                  <a:srgbClr val="FFFFFF"/>
                </a:solidFill>
                <a:latin typeface="DIN Pro Regular" panose="020B0504020101020102" charset="0"/>
                <a:ea typeface="Arial"/>
                <a:cs typeface="DIN Pro Regular" panose="020B0504020101020102" charset="0"/>
                <a:sym typeface="Arial"/>
              </a:rPr>
              <a:t>БПТ</a:t>
            </a:r>
            <a:endParaRPr sz="1350" b="1" kern="0" dirty="0">
              <a:solidFill>
                <a:srgbClr val="FFFFFF"/>
              </a:solidFill>
              <a:latin typeface="DIN Pro Regular" panose="020B0504020101020102" charset="0"/>
              <a:ea typeface="Arial"/>
              <a:cs typeface="DIN Pro Regular" panose="020B0504020101020102" charset="0"/>
              <a:sym typeface="Arial"/>
            </a:endParaRPr>
          </a:p>
        </p:txBody>
      </p:sp>
      <p:sp>
        <p:nvSpPr>
          <p:cNvPr id="61" name="Google Shape;589;p5">
            <a:extLst>
              <a:ext uri="{FF2B5EF4-FFF2-40B4-BE49-F238E27FC236}">
                <a16:creationId xmlns:a16="http://schemas.microsoft.com/office/drawing/2014/main" id="{4CF1AB08-BE07-4E06-997E-5562BBF389B9}"/>
              </a:ext>
            </a:extLst>
          </p:cNvPr>
          <p:cNvSpPr txBox="1"/>
          <p:nvPr/>
        </p:nvSpPr>
        <p:spPr>
          <a:xfrm>
            <a:off x="4454090" y="1254756"/>
            <a:ext cx="4357727" cy="367284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81000" tIns="53906" rIns="53906" bIns="0" anchor="t" anchorCtr="0">
            <a:noAutofit/>
          </a:bodyPr>
          <a:lstStyle/>
          <a:p>
            <a:pPr>
              <a:spcAft>
                <a:spcPts val="900"/>
              </a:spcAft>
              <a:buClr>
                <a:srgbClr val="000000"/>
              </a:buClr>
              <a:defRPr/>
            </a:pPr>
            <a:r>
              <a:rPr lang="ru-RU" sz="1050" dirty="0">
                <a:latin typeface="Aptos" panose="020B0004020202020204" pitchFamily="34" charset="0"/>
                <a:cs typeface="Arial" panose="020B0604020202020204" pitchFamily="34" charset="0"/>
              </a:rPr>
              <a:t>Отсутствие позитивных изменений в экологическом состоянии говорит о необходимости принятия мер по снижению уровня воздействия, в первую очередь в крупнейших центрах </a:t>
            </a:r>
          </a:p>
          <a:p>
            <a:pPr marL="243000">
              <a:spcAft>
                <a:spcPts val="450"/>
              </a:spcAft>
              <a:buClr>
                <a:srgbClr val="000000"/>
              </a:buClr>
              <a:defRPr/>
            </a:pPr>
            <a:r>
              <a:rPr lang="ru-RU" sz="1050" kern="0" dirty="0">
                <a:solidFill>
                  <a:srgbClr val="000000"/>
                </a:solidFill>
                <a:latin typeface="Aptos" panose="020B0004020202020204" pitchFamily="34" charset="0"/>
                <a:cs typeface="Arial"/>
              </a:rPr>
              <a:t>Полнота </a:t>
            </a:r>
            <a:r>
              <a:rPr lang="ru-RU" sz="1050" b="1" kern="0" dirty="0">
                <a:solidFill>
                  <a:srgbClr val="000000"/>
                </a:solidFill>
                <a:latin typeface="Aptos" panose="020B0004020202020204" pitchFamily="34" charset="0"/>
                <a:cs typeface="Arial"/>
              </a:rPr>
              <a:t>раскрытия аспектов </a:t>
            </a:r>
            <a:r>
              <a:rPr lang="ru-RU" sz="1050" kern="0" dirty="0">
                <a:solidFill>
                  <a:srgbClr val="000000"/>
                </a:solidFill>
                <a:latin typeface="Aptos" panose="020B0004020202020204" pitchFamily="34" charset="0"/>
                <a:cs typeface="Arial"/>
              </a:rPr>
              <a:t>предлагаемыми </a:t>
            </a:r>
            <a:r>
              <a:rPr lang="ru-RU" sz="1050" b="1" kern="0" dirty="0">
                <a:solidFill>
                  <a:srgbClr val="000000"/>
                </a:solidFill>
                <a:latin typeface="Aptos" panose="020B0004020202020204" pitchFamily="34" charset="0"/>
                <a:cs typeface="Arial"/>
              </a:rPr>
              <a:t>показателями</a:t>
            </a:r>
            <a:r>
              <a:rPr lang="ru-RU" sz="1050" kern="0" dirty="0">
                <a:solidFill>
                  <a:srgbClr val="000000"/>
                </a:solidFill>
                <a:latin typeface="Aptos" panose="020B0004020202020204" pitchFamily="34" charset="0"/>
                <a:cs typeface="Arial"/>
              </a:rPr>
              <a:t>, </a:t>
            </a:r>
            <a:r>
              <a:rPr lang="ru-RU" sz="1050" b="1" kern="0" dirty="0">
                <a:solidFill>
                  <a:srgbClr val="000000"/>
                </a:solidFill>
                <a:latin typeface="Aptos" panose="020B0004020202020204" pitchFamily="34" charset="0"/>
                <a:cs typeface="Arial"/>
                <a:sym typeface="Arial"/>
              </a:rPr>
              <a:t>значимость</a:t>
            </a:r>
            <a:r>
              <a:rPr lang="ru-RU" sz="1050" b="1" kern="0" dirty="0">
                <a:solidFill>
                  <a:srgbClr val="000000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 и достаточность</a:t>
            </a:r>
            <a:r>
              <a:rPr lang="ru-RU" sz="1050" kern="0" dirty="0">
                <a:solidFill>
                  <a:srgbClr val="000000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 включенных показателей, потребность в </a:t>
            </a:r>
            <a:r>
              <a:rPr lang="ru-RU" sz="1050" b="1" kern="0" dirty="0">
                <a:solidFill>
                  <a:srgbClr val="000000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дополнительных</a:t>
            </a:r>
            <a:r>
              <a:rPr lang="ru-RU" sz="1050" kern="0" dirty="0">
                <a:solidFill>
                  <a:srgbClr val="000000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 показателях</a:t>
            </a:r>
            <a:endParaRPr sz="1050" kern="0" dirty="0">
              <a:solidFill>
                <a:srgbClr val="000000"/>
              </a:solidFill>
              <a:latin typeface="Aptos" panose="020B0004020202020204" pitchFamily="34" charset="0"/>
              <a:ea typeface="Arial"/>
              <a:cs typeface="Arial"/>
              <a:sym typeface="Arial"/>
            </a:endParaRPr>
          </a:p>
          <a:p>
            <a:r>
              <a:rPr lang="ru-RU" sz="1050" dirty="0">
                <a:latin typeface="Aptos" panose="020B0004020202020204" pitchFamily="34" charset="0"/>
                <a:cs typeface="Arial" panose="020B0604020202020204" pitchFamily="34" charset="0"/>
              </a:rPr>
              <a:t>       К усилению воздействия могут приводить:</a:t>
            </a:r>
          </a:p>
          <a:p>
            <a:r>
              <a:rPr lang="ru-RU" sz="1050" dirty="0">
                <a:latin typeface="Aptos" panose="020B0004020202020204" pitchFamily="34" charset="0"/>
                <a:cs typeface="Arial" panose="020B0604020202020204" pitchFamily="34" charset="0"/>
              </a:rPr>
              <a:t>  </a:t>
            </a:r>
          </a:p>
          <a:p>
            <a:pPr marL="1079897" indent="-745331">
              <a:spcAft>
                <a:spcPts val="450"/>
              </a:spcAft>
              <a:buClr>
                <a:srgbClr val="000000"/>
              </a:buClr>
              <a:defRPr/>
            </a:pPr>
            <a:r>
              <a:rPr lang="ru-RU" sz="900" b="1" i="1" kern="0" dirty="0">
                <a:solidFill>
                  <a:srgbClr val="29948C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Население </a:t>
            </a:r>
            <a:r>
              <a:rPr lang="ru-RU" sz="900" i="1" kern="0" dirty="0">
                <a:solidFill>
                  <a:srgbClr val="000000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: </a:t>
            </a:r>
            <a:r>
              <a:rPr lang="ru-RU" sz="900" dirty="0">
                <a:latin typeface="Aptos" panose="020B0004020202020204" pitchFamily="34" charset="0"/>
                <a:cs typeface="Arial" panose="020B0604020202020204" pitchFamily="34" charset="0"/>
              </a:rPr>
              <a:t>- недоучет мнения населения (мусорная  реформа). </a:t>
            </a:r>
          </a:p>
          <a:p>
            <a:pPr marL="1079897" indent="-745331">
              <a:spcAft>
                <a:spcPts val="450"/>
              </a:spcAft>
              <a:buClr>
                <a:srgbClr val="000000"/>
              </a:buClr>
              <a:defRPr/>
            </a:pPr>
            <a:r>
              <a:rPr lang="ru-RU" sz="900" b="1" i="1" kern="0" dirty="0">
                <a:solidFill>
                  <a:srgbClr val="29948C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Малый бизнес</a:t>
            </a:r>
            <a:r>
              <a:rPr lang="ru-RU" sz="900" i="1" kern="0" dirty="0">
                <a:solidFill>
                  <a:srgbClr val="000000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: </a:t>
            </a:r>
            <a:r>
              <a:rPr lang="ru-RU" sz="900" dirty="0">
                <a:latin typeface="Aptos" panose="020B0004020202020204" pitchFamily="34" charset="0"/>
                <a:cs typeface="Arial" panose="020B0604020202020204" pitchFamily="34" charset="0"/>
              </a:rPr>
              <a:t>в сфере туризма и рекреации </a:t>
            </a:r>
          </a:p>
          <a:p>
            <a:pPr marL="1079897" indent="-745331">
              <a:spcAft>
                <a:spcPts val="450"/>
              </a:spcAft>
              <a:buClr>
                <a:srgbClr val="000000"/>
              </a:buClr>
              <a:defRPr/>
            </a:pPr>
            <a:r>
              <a:rPr lang="ru-RU" sz="900" b="1" i="1" kern="0" dirty="0">
                <a:solidFill>
                  <a:srgbClr val="29948C"/>
                </a:solidFill>
                <a:latin typeface="Aptos" panose="020B0004020202020204" pitchFamily="34" charset="0"/>
                <a:ea typeface="Arial"/>
                <a:cs typeface="Arial"/>
              </a:rPr>
              <a:t>Законодательное обеспечение: </a:t>
            </a:r>
            <a:r>
              <a:rPr lang="ru-RU" sz="900" dirty="0">
                <a:latin typeface="Aptos" panose="020B0004020202020204" pitchFamily="34" charset="0"/>
                <a:cs typeface="Arial" panose="020B0604020202020204" pitchFamily="34" charset="0"/>
              </a:rPr>
              <a:t>ужесточение охранных мер иногда не находят поддержки у населения не потому, что люди не хотят соблюдать меры, а потому что нередко из-за поражения в правах</a:t>
            </a:r>
          </a:p>
          <a:p>
            <a:pPr marL="243000">
              <a:spcAft>
                <a:spcPts val="450"/>
              </a:spcAft>
              <a:buClr>
                <a:srgbClr val="000000"/>
              </a:buClr>
              <a:defRPr/>
            </a:pPr>
            <a:r>
              <a:rPr lang="ru-RU" sz="1050" kern="0" dirty="0">
                <a:solidFill>
                  <a:srgbClr val="000000"/>
                </a:solidFill>
                <a:latin typeface="Aptos" panose="020B0004020202020204" pitchFamily="34" charset="0"/>
                <a:cs typeface="Arial"/>
                <a:sym typeface="Arial"/>
              </a:rPr>
              <a:t>Отражение показателями объективной действительности</a:t>
            </a:r>
          </a:p>
          <a:p>
            <a:pPr marL="243000">
              <a:spcAft>
                <a:spcPts val="450"/>
              </a:spcAft>
              <a:buClr>
                <a:srgbClr val="000000"/>
              </a:buClr>
              <a:defRPr/>
            </a:pPr>
            <a:r>
              <a:rPr lang="ru-RU" sz="1050" kern="0" dirty="0">
                <a:solidFill>
                  <a:srgbClr val="000000"/>
                </a:solidFill>
                <a:latin typeface="Aptos" panose="020B0004020202020204" pitchFamily="34" charset="0"/>
                <a:cs typeface="Arial"/>
                <a:sym typeface="Arial"/>
              </a:rPr>
              <a:t>Наличие </a:t>
            </a:r>
            <a:r>
              <a:rPr lang="ru-RU" sz="1050" b="1" kern="0" dirty="0">
                <a:solidFill>
                  <a:srgbClr val="000000"/>
                </a:solidFill>
                <a:latin typeface="Aptos" panose="020B0004020202020204" pitchFamily="34" charset="0"/>
                <a:cs typeface="Arial"/>
                <a:sym typeface="Arial"/>
              </a:rPr>
              <a:t>источника</a:t>
            </a:r>
            <a:r>
              <a:rPr lang="ru-RU" sz="1050" kern="0" dirty="0">
                <a:solidFill>
                  <a:srgbClr val="000000"/>
                </a:solidFill>
                <a:latin typeface="Aptos" panose="020B0004020202020204" pitchFamily="34" charset="0"/>
                <a:cs typeface="Arial"/>
                <a:sym typeface="Arial"/>
              </a:rPr>
              <a:t> </a:t>
            </a:r>
            <a:r>
              <a:rPr lang="ru-RU" sz="1050" b="1" kern="0" dirty="0">
                <a:solidFill>
                  <a:srgbClr val="000000"/>
                </a:solidFill>
                <a:latin typeface="Aptos" panose="020B0004020202020204" pitchFamily="34" charset="0"/>
                <a:cs typeface="Arial"/>
                <a:sym typeface="Arial"/>
              </a:rPr>
              <a:t>достоверной</a:t>
            </a:r>
            <a:r>
              <a:rPr lang="ru-RU" sz="1050" kern="0" dirty="0">
                <a:solidFill>
                  <a:srgbClr val="000000"/>
                </a:solidFill>
                <a:latin typeface="Aptos" panose="020B0004020202020204" pitchFamily="34" charset="0"/>
                <a:cs typeface="Arial"/>
                <a:sym typeface="Arial"/>
              </a:rPr>
              <a:t> и </a:t>
            </a:r>
            <a:r>
              <a:rPr lang="ru-RU" sz="1050" b="1" kern="0" dirty="0">
                <a:solidFill>
                  <a:srgbClr val="000000"/>
                </a:solidFill>
                <a:latin typeface="Aptos" panose="020B0004020202020204" pitchFamily="34" charset="0"/>
                <a:cs typeface="Arial"/>
                <a:sym typeface="Arial"/>
              </a:rPr>
              <a:t>полной</a:t>
            </a:r>
            <a:r>
              <a:rPr lang="ru-RU" sz="1050" kern="0" dirty="0">
                <a:solidFill>
                  <a:srgbClr val="000000"/>
                </a:solidFill>
                <a:latin typeface="Aptos" panose="020B0004020202020204" pitchFamily="34" charset="0"/>
                <a:cs typeface="Arial"/>
                <a:sym typeface="Arial"/>
              </a:rPr>
              <a:t> информации</a:t>
            </a:r>
          </a:p>
          <a:p>
            <a:pPr marL="243000" defTabSz="685800">
              <a:spcAft>
                <a:spcPts val="450"/>
              </a:spcAft>
              <a:buClr>
                <a:srgbClr val="000000"/>
              </a:buClr>
              <a:defRPr/>
            </a:pPr>
            <a:endParaRPr lang="ru-RU" sz="900" b="1" i="1" kern="0" dirty="0">
              <a:solidFill>
                <a:srgbClr val="29948C"/>
              </a:solidFill>
              <a:latin typeface="Aptos" panose="020B0004020202020204" pitchFamily="34" charset="0"/>
              <a:ea typeface="Arial"/>
              <a:cs typeface="Arial"/>
              <a:sym typeface="Arial"/>
            </a:endParaRPr>
          </a:p>
          <a:p>
            <a:pPr marL="243000" defTabSz="685800">
              <a:spcAft>
                <a:spcPts val="450"/>
              </a:spcAft>
              <a:buClr>
                <a:srgbClr val="000000"/>
              </a:buClr>
              <a:defRPr/>
            </a:pPr>
            <a:r>
              <a:rPr lang="ru-RU" sz="900" b="1" i="1" kern="0" dirty="0">
                <a:solidFill>
                  <a:srgbClr val="29948C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Особенно в разрезе поселений</a:t>
            </a:r>
            <a:endParaRPr sz="900" b="1" i="1" kern="0" dirty="0">
              <a:solidFill>
                <a:srgbClr val="29948C"/>
              </a:solidFill>
              <a:latin typeface="Aptos" panose="020B0004020202020204" pitchFamily="34" charset="0"/>
              <a:ea typeface="Arial"/>
              <a:cs typeface="Arial"/>
              <a:sym typeface="Arial"/>
            </a:endParaRPr>
          </a:p>
          <a:p>
            <a:pPr marL="243000" defTabSz="685800">
              <a:spcAft>
                <a:spcPts val="450"/>
              </a:spcAft>
              <a:buClr>
                <a:srgbClr val="000000"/>
              </a:buClr>
              <a:defRPr/>
            </a:pPr>
            <a:endParaRPr sz="900" b="1" kern="0" dirty="0">
              <a:solidFill>
                <a:srgbClr val="000000"/>
              </a:solidFill>
              <a:latin typeface="Aptos" panose="020B0004020202020204" pitchFamily="34" charset="0"/>
              <a:ea typeface="Arial"/>
              <a:cs typeface="Arial"/>
              <a:sym typeface="Arial"/>
            </a:endParaRPr>
          </a:p>
        </p:txBody>
      </p:sp>
      <p:sp>
        <p:nvSpPr>
          <p:cNvPr id="62" name="Google Shape;591;p5">
            <a:extLst>
              <a:ext uri="{FF2B5EF4-FFF2-40B4-BE49-F238E27FC236}">
                <a16:creationId xmlns:a16="http://schemas.microsoft.com/office/drawing/2014/main" id="{C5DF0E26-EFC5-4D8F-BC5E-594D9A31670B}"/>
              </a:ext>
            </a:extLst>
          </p:cNvPr>
          <p:cNvSpPr/>
          <p:nvPr/>
        </p:nvSpPr>
        <p:spPr>
          <a:xfrm>
            <a:off x="4502519" y="1910152"/>
            <a:ext cx="146114" cy="146597"/>
          </a:xfrm>
          <a:custGeom>
            <a:avLst/>
            <a:gdLst/>
            <a:ahLst/>
            <a:cxnLst/>
            <a:rect l="l" t="t" r="r" b="b"/>
            <a:pathLst>
              <a:path w="200" h="200" extrusionOk="0">
                <a:moveTo>
                  <a:pt x="96" y="138"/>
                </a:moveTo>
                <a:cubicBezTo>
                  <a:pt x="50" y="91"/>
                  <a:pt x="50" y="91"/>
                  <a:pt x="50" y="91"/>
                </a:cubicBezTo>
                <a:cubicBezTo>
                  <a:pt x="68" y="74"/>
                  <a:pt x="68" y="74"/>
                  <a:pt x="68" y="74"/>
                </a:cubicBezTo>
                <a:cubicBezTo>
                  <a:pt x="96" y="102"/>
                  <a:pt x="96" y="102"/>
                  <a:pt x="96" y="102"/>
                </a:cubicBezTo>
                <a:cubicBezTo>
                  <a:pt x="170" y="29"/>
                  <a:pt x="170" y="29"/>
                  <a:pt x="170" y="29"/>
                </a:cubicBezTo>
                <a:cubicBezTo>
                  <a:pt x="170" y="29"/>
                  <a:pt x="169" y="29"/>
                  <a:pt x="169" y="28"/>
                </a:cubicBezTo>
                <a:cubicBezTo>
                  <a:pt x="151" y="11"/>
                  <a:pt x="127" y="0"/>
                  <a:pt x="100" y="0"/>
                </a:cubicBezTo>
                <a:cubicBezTo>
                  <a:pt x="44" y="0"/>
                  <a:pt x="0" y="45"/>
                  <a:pt x="0" y="100"/>
                </a:cubicBezTo>
                <a:cubicBezTo>
                  <a:pt x="0" y="155"/>
                  <a:pt x="44" y="200"/>
                  <a:pt x="100" y="200"/>
                </a:cubicBezTo>
                <a:cubicBezTo>
                  <a:pt x="155" y="200"/>
                  <a:pt x="200" y="155"/>
                  <a:pt x="200" y="100"/>
                </a:cubicBezTo>
                <a:cubicBezTo>
                  <a:pt x="200" y="81"/>
                  <a:pt x="194" y="64"/>
                  <a:pt x="185" y="49"/>
                </a:cubicBezTo>
                <a:lnTo>
                  <a:pt x="96" y="138"/>
                </a:lnTo>
                <a:close/>
              </a:path>
            </a:pathLst>
          </a:custGeom>
          <a:solidFill>
            <a:srgbClr val="29948C"/>
          </a:solidFill>
          <a:ln>
            <a:noFill/>
          </a:ln>
        </p:spPr>
        <p:txBody>
          <a:bodyPr spcFirstLastPara="1" wrap="square" lIns="51431" tIns="25706" rIns="51431" bIns="25706" anchor="t" anchorCtr="0">
            <a:noAutofit/>
          </a:bodyPr>
          <a:lstStyle/>
          <a:p>
            <a:pPr defTabSz="685800">
              <a:buClr>
                <a:srgbClr val="000000"/>
              </a:buClr>
              <a:buSzPts val="1350"/>
              <a:defRPr/>
            </a:pPr>
            <a:endParaRPr sz="1013" kern="0" dirty="0">
              <a:solidFill>
                <a:srgbClr val="000000"/>
              </a:solidFill>
              <a:latin typeface="Aptos" panose="020B0004020202020204" pitchFamily="34" charset="0"/>
              <a:ea typeface="Arial"/>
              <a:cs typeface="Arial"/>
              <a:sym typeface="Arial"/>
            </a:endParaRPr>
          </a:p>
        </p:txBody>
      </p:sp>
      <p:sp>
        <p:nvSpPr>
          <p:cNvPr id="63" name="Google Shape;592;p5">
            <a:extLst>
              <a:ext uri="{FF2B5EF4-FFF2-40B4-BE49-F238E27FC236}">
                <a16:creationId xmlns:a16="http://schemas.microsoft.com/office/drawing/2014/main" id="{87D4C9C6-9FD8-4073-BE1D-CBCFA03BA013}"/>
              </a:ext>
            </a:extLst>
          </p:cNvPr>
          <p:cNvSpPr/>
          <p:nvPr/>
        </p:nvSpPr>
        <p:spPr>
          <a:xfrm>
            <a:off x="4500530" y="2440734"/>
            <a:ext cx="146114" cy="146597"/>
          </a:xfrm>
          <a:custGeom>
            <a:avLst/>
            <a:gdLst/>
            <a:ahLst/>
            <a:cxnLst/>
            <a:rect l="l" t="t" r="r" b="b"/>
            <a:pathLst>
              <a:path w="200" h="200" extrusionOk="0">
                <a:moveTo>
                  <a:pt x="96" y="138"/>
                </a:moveTo>
                <a:cubicBezTo>
                  <a:pt x="50" y="91"/>
                  <a:pt x="50" y="91"/>
                  <a:pt x="50" y="91"/>
                </a:cubicBezTo>
                <a:cubicBezTo>
                  <a:pt x="68" y="74"/>
                  <a:pt x="68" y="74"/>
                  <a:pt x="68" y="74"/>
                </a:cubicBezTo>
                <a:cubicBezTo>
                  <a:pt x="96" y="102"/>
                  <a:pt x="96" y="102"/>
                  <a:pt x="96" y="102"/>
                </a:cubicBezTo>
                <a:cubicBezTo>
                  <a:pt x="170" y="29"/>
                  <a:pt x="170" y="29"/>
                  <a:pt x="170" y="29"/>
                </a:cubicBezTo>
                <a:cubicBezTo>
                  <a:pt x="170" y="29"/>
                  <a:pt x="169" y="29"/>
                  <a:pt x="169" y="28"/>
                </a:cubicBezTo>
                <a:cubicBezTo>
                  <a:pt x="151" y="11"/>
                  <a:pt x="127" y="0"/>
                  <a:pt x="100" y="0"/>
                </a:cubicBezTo>
                <a:cubicBezTo>
                  <a:pt x="44" y="0"/>
                  <a:pt x="0" y="45"/>
                  <a:pt x="0" y="100"/>
                </a:cubicBezTo>
                <a:cubicBezTo>
                  <a:pt x="0" y="155"/>
                  <a:pt x="44" y="200"/>
                  <a:pt x="100" y="200"/>
                </a:cubicBezTo>
                <a:cubicBezTo>
                  <a:pt x="155" y="200"/>
                  <a:pt x="200" y="155"/>
                  <a:pt x="200" y="100"/>
                </a:cubicBezTo>
                <a:cubicBezTo>
                  <a:pt x="200" y="81"/>
                  <a:pt x="194" y="64"/>
                  <a:pt x="185" y="49"/>
                </a:cubicBezTo>
                <a:lnTo>
                  <a:pt x="96" y="138"/>
                </a:lnTo>
                <a:close/>
              </a:path>
            </a:pathLst>
          </a:custGeom>
          <a:solidFill>
            <a:srgbClr val="29948C"/>
          </a:solidFill>
          <a:ln>
            <a:noFill/>
          </a:ln>
        </p:spPr>
        <p:txBody>
          <a:bodyPr spcFirstLastPara="1" wrap="square" lIns="51431" tIns="25706" rIns="51431" bIns="25706" anchor="t" anchorCtr="0">
            <a:noAutofit/>
          </a:bodyPr>
          <a:lstStyle/>
          <a:p>
            <a:pPr defTabSz="685800">
              <a:buClr>
                <a:srgbClr val="000000"/>
              </a:buClr>
              <a:buSzPts val="1350"/>
              <a:defRPr/>
            </a:pPr>
            <a:endParaRPr sz="1013" kern="0" dirty="0">
              <a:solidFill>
                <a:srgbClr val="000000"/>
              </a:solidFill>
              <a:latin typeface="Aptos" panose="020B0004020202020204" pitchFamily="34" charset="0"/>
              <a:ea typeface="Arial"/>
              <a:cs typeface="Arial"/>
              <a:sym typeface="Arial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893111C-BBC7-4EAD-A5F7-186344DF1D85}"/>
              </a:ext>
            </a:extLst>
          </p:cNvPr>
          <p:cNvGrpSpPr/>
          <p:nvPr/>
        </p:nvGrpSpPr>
        <p:grpSpPr>
          <a:xfrm>
            <a:off x="4144724" y="1221609"/>
            <a:ext cx="249178" cy="3569885"/>
            <a:chOff x="4177125" y="1727021"/>
            <a:chExt cx="332237" cy="4759847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22E79795-16B0-48DE-BD6F-C4922785DD56}"/>
                </a:ext>
              </a:extLst>
            </p:cNvPr>
            <p:cNvCxnSpPr/>
            <p:nvPr/>
          </p:nvCxnSpPr>
          <p:spPr>
            <a:xfrm>
              <a:off x="4322129" y="1727021"/>
              <a:ext cx="0" cy="4759847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7A16E384-F7EC-4556-B711-A968C5763DBD}"/>
                </a:ext>
              </a:extLst>
            </p:cNvPr>
            <p:cNvGrpSpPr/>
            <p:nvPr/>
          </p:nvGrpSpPr>
          <p:grpSpPr>
            <a:xfrm>
              <a:off x="4177125" y="3646710"/>
              <a:ext cx="332237" cy="637289"/>
              <a:chOff x="4122139" y="3706338"/>
              <a:chExt cx="442208" cy="848232"/>
            </a:xfrm>
          </p:grpSpPr>
          <p:sp>
            <p:nvSpPr>
              <p:cNvPr id="58" name="Google Shape;590;p5">
                <a:extLst>
                  <a:ext uri="{FF2B5EF4-FFF2-40B4-BE49-F238E27FC236}">
                    <a16:creationId xmlns:a16="http://schemas.microsoft.com/office/drawing/2014/main" id="{5475EF09-C53A-411D-B580-BB49FAC55DFE}"/>
                  </a:ext>
                </a:extLst>
              </p:cNvPr>
              <p:cNvSpPr/>
              <p:nvPr/>
            </p:nvSpPr>
            <p:spPr>
              <a:xfrm rot="5400000">
                <a:off x="4021196" y="4011419"/>
                <a:ext cx="842943" cy="243359"/>
              </a:xfrm>
              <a:prstGeom prst="triangle">
                <a:avLst>
                  <a:gd name="adj" fmla="val 50000"/>
                </a:avLst>
              </a:prstGeom>
              <a:solidFill>
                <a:srgbClr val="29948C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pPr algn="ctr" defTabSz="685800">
                  <a:buClr>
                    <a:srgbClr val="000000"/>
                  </a:buClr>
                  <a:defRPr/>
                </a:pPr>
                <a:endParaRPr sz="1200" kern="0" dirty="0">
                  <a:solidFill>
                    <a:srgbClr val="FFFFFF"/>
                  </a:solidFill>
                  <a:latin typeface="Aptos" panose="020B0004020202020204" pitchFamily="34" charset="0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590;p5">
                <a:extLst>
                  <a:ext uri="{FF2B5EF4-FFF2-40B4-BE49-F238E27FC236}">
                    <a16:creationId xmlns:a16="http://schemas.microsoft.com/office/drawing/2014/main" id="{9F3BEFA4-D900-422E-A864-AFBC1336CBB8}"/>
                  </a:ext>
                </a:extLst>
              </p:cNvPr>
              <p:cNvSpPr/>
              <p:nvPr/>
            </p:nvSpPr>
            <p:spPr>
              <a:xfrm rot="5400000">
                <a:off x="3926057" y="4006130"/>
                <a:ext cx="842943" cy="243359"/>
              </a:xfrm>
              <a:prstGeom prst="triangle">
                <a:avLst>
                  <a:gd name="adj" fmla="val 50000"/>
                </a:avLst>
              </a:prstGeom>
              <a:solidFill>
                <a:srgbClr val="29948C"/>
              </a:solidFill>
              <a:ln>
                <a:solidFill>
                  <a:schemeClr val="bg1"/>
                </a:solidFill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pPr algn="ctr" defTabSz="685800">
                  <a:buClr>
                    <a:srgbClr val="000000"/>
                  </a:buClr>
                  <a:defRPr/>
                </a:pPr>
                <a:endParaRPr sz="1200" kern="0" dirty="0">
                  <a:solidFill>
                    <a:srgbClr val="FFFFFF"/>
                  </a:solidFill>
                  <a:latin typeface="Aptos" panose="020B0004020202020204" pitchFamily="34" charset="0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590;p5">
                <a:extLst>
                  <a:ext uri="{FF2B5EF4-FFF2-40B4-BE49-F238E27FC236}">
                    <a16:creationId xmlns:a16="http://schemas.microsoft.com/office/drawing/2014/main" id="{82B07A86-4A58-4F6E-B41C-909423C12B3C}"/>
                  </a:ext>
                </a:extLst>
              </p:cNvPr>
              <p:cNvSpPr/>
              <p:nvPr/>
            </p:nvSpPr>
            <p:spPr>
              <a:xfrm rot="5400000">
                <a:off x="3822347" y="4006130"/>
                <a:ext cx="842943" cy="243359"/>
              </a:xfrm>
              <a:prstGeom prst="triangle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pPr algn="ctr" defTabSz="685800">
                  <a:buClr>
                    <a:srgbClr val="000000"/>
                  </a:buClr>
                  <a:defRPr/>
                </a:pPr>
                <a:endParaRPr sz="1200" kern="0" dirty="0">
                  <a:solidFill>
                    <a:srgbClr val="FFFFFF"/>
                  </a:solidFill>
                  <a:latin typeface="Aptos" panose="020B0004020202020204" pitchFamily="34" charset="0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35" name="Google Shape;592;p5">
            <a:extLst>
              <a:ext uri="{FF2B5EF4-FFF2-40B4-BE49-F238E27FC236}">
                <a16:creationId xmlns:a16="http://schemas.microsoft.com/office/drawing/2014/main" id="{A5AB0BDF-283B-4882-8D04-44B4F222D38D}"/>
              </a:ext>
            </a:extLst>
          </p:cNvPr>
          <p:cNvSpPr/>
          <p:nvPr/>
        </p:nvSpPr>
        <p:spPr>
          <a:xfrm>
            <a:off x="4505644" y="3732264"/>
            <a:ext cx="146114" cy="146597"/>
          </a:xfrm>
          <a:custGeom>
            <a:avLst/>
            <a:gdLst/>
            <a:ahLst/>
            <a:cxnLst/>
            <a:rect l="l" t="t" r="r" b="b"/>
            <a:pathLst>
              <a:path w="200" h="200" extrusionOk="0">
                <a:moveTo>
                  <a:pt x="96" y="138"/>
                </a:moveTo>
                <a:cubicBezTo>
                  <a:pt x="50" y="91"/>
                  <a:pt x="50" y="91"/>
                  <a:pt x="50" y="91"/>
                </a:cubicBezTo>
                <a:cubicBezTo>
                  <a:pt x="68" y="74"/>
                  <a:pt x="68" y="74"/>
                  <a:pt x="68" y="74"/>
                </a:cubicBezTo>
                <a:cubicBezTo>
                  <a:pt x="96" y="102"/>
                  <a:pt x="96" y="102"/>
                  <a:pt x="96" y="102"/>
                </a:cubicBezTo>
                <a:cubicBezTo>
                  <a:pt x="170" y="29"/>
                  <a:pt x="170" y="29"/>
                  <a:pt x="170" y="29"/>
                </a:cubicBezTo>
                <a:cubicBezTo>
                  <a:pt x="170" y="29"/>
                  <a:pt x="169" y="29"/>
                  <a:pt x="169" y="28"/>
                </a:cubicBezTo>
                <a:cubicBezTo>
                  <a:pt x="151" y="11"/>
                  <a:pt x="127" y="0"/>
                  <a:pt x="100" y="0"/>
                </a:cubicBezTo>
                <a:cubicBezTo>
                  <a:pt x="44" y="0"/>
                  <a:pt x="0" y="45"/>
                  <a:pt x="0" y="100"/>
                </a:cubicBezTo>
                <a:cubicBezTo>
                  <a:pt x="0" y="155"/>
                  <a:pt x="44" y="200"/>
                  <a:pt x="100" y="200"/>
                </a:cubicBezTo>
                <a:cubicBezTo>
                  <a:pt x="155" y="200"/>
                  <a:pt x="200" y="155"/>
                  <a:pt x="200" y="100"/>
                </a:cubicBezTo>
                <a:cubicBezTo>
                  <a:pt x="200" y="81"/>
                  <a:pt x="194" y="64"/>
                  <a:pt x="185" y="49"/>
                </a:cubicBezTo>
                <a:lnTo>
                  <a:pt x="96" y="138"/>
                </a:lnTo>
                <a:close/>
              </a:path>
            </a:pathLst>
          </a:custGeom>
          <a:solidFill>
            <a:srgbClr val="29948C"/>
          </a:solidFill>
          <a:ln>
            <a:noFill/>
          </a:ln>
        </p:spPr>
        <p:txBody>
          <a:bodyPr spcFirstLastPara="1" wrap="square" lIns="51431" tIns="25706" rIns="51431" bIns="25706" anchor="t" anchorCtr="0">
            <a:noAutofit/>
          </a:bodyPr>
          <a:lstStyle/>
          <a:p>
            <a:pPr defTabSz="685800">
              <a:buClr>
                <a:srgbClr val="000000"/>
              </a:buClr>
              <a:buSzPts val="1350"/>
              <a:defRPr/>
            </a:pPr>
            <a:endParaRPr sz="1013" kern="0" dirty="0">
              <a:solidFill>
                <a:srgbClr val="000000"/>
              </a:solidFill>
              <a:latin typeface="Aptos" panose="020B0004020202020204" pitchFamily="34" charset="0"/>
              <a:ea typeface="Arial"/>
              <a:cs typeface="Arial"/>
              <a:sym typeface="Arial"/>
            </a:endParaRPr>
          </a:p>
        </p:txBody>
      </p:sp>
      <p:sp>
        <p:nvSpPr>
          <p:cNvPr id="36" name="Google Shape;592;p5">
            <a:extLst>
              <a:ext uri="{FF2B5EF4-FFF2-40B4-BE49-F238E27FC236}">
                <a16:creationId xmlns:a16="http://schemas.microsoft.com/office/drawing/2014/main" id="{61B68E06-6EC0-4EA8-8E91-7BB8A1310CCD}"/>
              </a:ext>
            </a:extLst>
          </p:cNvPr>
          <p:cNvSpPr/>
          <p:nvPr/>
        </p:nvSpPr>
        <p:spPr>
          <a:xfrm>
            <a:off x="4500530" y="4377465"/>
            <a:ext cx="146114" cy="146597"/>
          </a:xfrm>
          <a:custGeom>
            <a:avLst/>
            <a:gdLst/>
            <a:ahLst/>
            <a:cxnLst/>
            <a:rect l="l" t="t" r="r" b="b"/>
            <a:pathLst>
              <a:path w="200" h="200" extrusionOk="0">
                <a:moveTo>
                  <a:pt x="96" y="138"/>
                </a:moveTo>
                <a:cubicBezTo>
                  <a:pt x="50" y="91"/>
                  <a:pt x="50" y="91"/>
                  <a:pt x="50" y="91"/>
                </a:cubicBezTo>
                <a:cubicBezTo>
                  <a:pt x="68" y="74"/>
                  <a:pt x="68" y="74"/>
                  <a:pt x="68" y="74"/>
                </a:cubicBezTo>
                <a:cubicBezTo>
                  <a:pt x="96" y="102"/>
                  <a:pt x="96" y="102"/>
                  <a:pt x="96" y="102"/>
                </a:cubicBezTo>
                <a:cubicBezTo>
                  <a:pt x="170" y="29"/>
                  <a:pt x="170" y="29"/>
                  <a:pt x="170" y="29"/>
                </a:cubicBezTo>
                <a:cubicBezTo>
                  <a:pt x="170" y="29"/>
                  <a:pt x="169" y="29"/>
                  <a:pt x="169" y="28"/>
                </a:cubicBezTo>
                <a:cubicBezTo>
                  <a:pt x="151" y="11"/>
                  <a:pt x="127" y="0"/>
                  <a:pt x="100" y="0"/>
                </a:cubicBezTo>
                <a:cubicBezTo>
                  <a:pt x="44" y="0"/>
                  <a:pt x="0" y="45"/>
                  <a:pt x="0" y="100"/>
                </a:cubicBezTo>
                <a:cubicBezTo>
                  <a:pt x="0" y="155"/>
                  <a:pt x="44" y="200"/>
                  <a:pt x="100" y="200"/>
                </a:cubicBezTo>
                <a:cubicBezTo>
                  <a:pt x="155" y="200"/>
                  <a:pt x="200" y="155"/>
                  <a:pt x="200" y="100"/>
                </a:cubicBezTo>
                <a:cubicBezTo>
                  <a:pt x="200" y="81"/>
                  <a:pt x="194" y="64"/>
                  <a:pt x="185" y="49"/>
                </a:cubicBezTo>
                <a:lnTo>
                  <a:pt x="96" y="138"/>
                </a:lnTo>
                <a:close/>
              </a:path>
            </a:pathLst>
          </a:custGeom>
          <a:solidFill>
            <a:srgbClr val="29948C"/>
          </a:solidFill>
          <a:ln>
            <a:noFill/>
          </a:ln>
        </p:spPr>
        <p:txBody>
          <a:bodyPr spcFirstLastPara="1" wrap="square" lIns="51431" tIns="25706" rIns="51431" bIns="25706" anchor="t" anchorCtr="0">
            <a:noAutofit/>
          </a:bodyPr>
          <a:lstStyle/>
          <a:p>
            <a:pPr defTabSz="685800">
              <a:buClr>
                <a:srgbClr val="000000"/>
              </a:buClr>
              <a:buSzPts val="1350"/>
              <a:defRPr/>
            </a:pPr>
            <a:endParaRPr sz="1013" kern="0" dirty="0">
              <a:solidFill>
                <a:srgbClr val="000000"/>
              </a:solidFill>
              <a:latin typeface="Aptos" panose="020B0004020202020204" pitchFamily="34" charset="0"/>
              <a:ea typeface="Arial"/>
              <a:cs typeface="Arial"/>
              <a:sym typeface="Arial"/>
            </a:endParaRPr>
          </a:p>
        </p:txBody>
      </p:sp>
      <p:sp>
        <p:nvSpPr>
          <p:cNvPr id="34" name="Google Shape;592;p5">
            <a:extLst>
              <a:ext uri="{FF2B5EF4-FFF2-40B4-BE49-F238E27FC236}">
                <a16:creationId xmlns:a16="http://schemas.microsoft.com/office/drawing/2014/main" id="{81456852-F973-4631-A377-AD1C4E63C782}"/>
              </a:ext>
            </a:extLst>
          </p:cNvPr>
          <p:cNvSpPr/>
          <p:nvPr/>
        </p:nvSpPr>
        <p:spPr>
          <a:xfrm>
            <a:off x="4497857" y="4054864"/>
            <a:ext cx="146114" cy="146597"/>
          </a:xfrm>
          <a:custGeom>
            <a:avLst/>
            <a:gdLst/>
            <a:ahLst/>
            <a:cxnLst/>
            <a:rect l="l" t="t" r="r" b="b"/>
            <a:pathLst>
              <a:path w="200" h="200" extrusionOk="0">
                <a:moveTo>
                  <a:pt x="96" y="138"/>
                </a:moveTo>
                <a:cubicBezTo>
                  <a:pt x="50" y="91"/>
                  <a:pt x="50" y="91"/>
                  <a:pt x="50" y="91"/>
                </a:cubicBezTo>
                <a:cubicBezTo>
                  <a:pt x="68" y="74"/>
                  <a:pt x="68" y="74"/>
                  <a:pt x="68" y="74"/>
                </a:cubicBezTo>
                <a:cubicBezTo>
                  <a:pt x="96" y="102"/>
                  <a:pt x="96" y="102"/>
                  <a:pt x="96" y="102"/>
                </a:cubicBezTo>
                <a:cubicBezTo>
                  <a:pt x="170" y="29"/>
                  <a:pt x="170" y="29"/>
                  <a:pt x="170" y="29"/>
                </a:cubicBezTo>
                <a:cubicBezTo>
                  <a:pt x="170" y="29"/>
                  <a:pt x="169" y="29"/>
                  <a:pt x="169" y="28"/>
                </a:cubicBezTo>
                <a:cubicBezTo>
                  <a:pt x="151" y="11"/>
                  <a:pt x="127" y="0"/>
                  <a:pt x="100" y="0"/>
                </a:cubicBezTo>
                <a:cubicBezTo>
                  <a:pt x="44" y="0"/>
                  <a:pt x="0" y="45"/>
                  <a:pt x="0" y="100"/>
                </a:cubicBezTo>
                <a:cubicBezTo>
                  <a:pt x="0" y="155"/>
                  <a:pt x="44" y="200"/>
                  <a:pt x="100" y="200"/>
                </a:cubicBezTo>
                <a:cubicBezTo>
                  <a:pt x="155" y="200"/>
                  <a:pt x="200" y="155"/>
                  <a:pt x="200" y="100"/>
                </a:cubicBezTo>
                <a:cubicBezTo>
                  <a:pt x="200" y="81"/>
                  <a:pt x="194" y="64"/>
                  <a:pt x="185" y="49"/>
                </a:cubicBezTo>
                <a:lnTo>
                  <a:pt x="96" y="138"/>
                </a:lnTo>
                <a:close/>
              </a:path>
            </a:pathLst>
          </a:custGeom>
          <a:solidFill>
            <a:srgbClr val="29948C"/>
          </a:solidFill>
          <a:ln>
            <a:noFill/>
          </a:ln>
        </p:spPr>
        <p:txBody>
          <a:bodyPr spcFirstLastPara="1" wrap="square" lIns="51431" tIns="25706" rIns="51431" bIns="25706" anchor="t" anchorCtr="0">
            <a:noAutofit/>
          </a:bodyPr>
          <a:lstStyle/>
          <a:p>
            <a:pPr defTabSz="685800">
              <a:buClr>
                <a:srgbClr val="000000"/>
              </a:buClr>
              <a:buSzPts val="1350"/>
              <a:defRPr/>
            </a:pPr>
            <a:endParaRPr sz="1013" kern="0" dirty="0">
              <a:solidFill>
                <a:srgbClr val="000000"/>
              </a:solidFill>
              <a:latin typeface="Aptos" panose="020B0004020202020204" pitchFamily="34" charset="0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8200154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4401" y="276641"/>
            <a:ext cx="4048005" cy="755669"/>
          </a:xfrm>
          <a:solidFill>
            <a:schemeClr val="accent1">
              <a:lumMod val="75000"/>
            </a:schemeClr>
          </a:solidFill>
        </p:spPr>
        <p:txBody>
          <a:bodyPr>
            <a:noAutofit/>
          </a:bodyPr>
          <a:lstStyle/>
          <a:p>
            <a:r>
              <a:rPr lang="ru-RU" sz="1575" b="0" dirty="0">
                <a:solidFill>
                  <a:schemeClr val="bg1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Участие муниципалитетов в федеральных проектах нацпроекта «ЭКОЛОГИЯ»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39378" y="360336"/>
            <a:ext cx="4350221" cy="918638"/>
          </a:xfrm>
          <a:solidFill>
            <a:schemeClr val="accent1">
              <a:lumMod val="75000"/>
            </a:schemeClr>
          </a:solidFill>
        </p:spPr>
        <p:txBody>
          <a:bodyPr>
            <a:normAutofit/>
          </a:bodyPr>
          <a:lstStyle/>
          <a:p>
            <a:r>
              <a:rPr lang="ru-RU" sz="1575" b="0" dirty="0">
                <a:solidFill>
                  <a:schemeClr val="bg1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Оценка значимости экологических проблем главами районов и поселений</a:t>
            </a:r>
          </a:p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18"/>
          <a:stretch/>
        </p:blipFill>
        <p:spPr>
          <a:xfrm>
            <a:off x="4639379" y="1068677"/>
            <a:ext cx="4472367" cy="3566321"/>
          </a:xfrm>
          <a:ln>
            <a:solidFill>
              <a:schemeClr val="tx1"/>
            </a:solidFill>
          </a:ln>
        </p:spPr>
      </p:pic>
      <p:pic>
        <p:nvPicPr>
          <p:cNvPr id="10" name="Объект 9"/>
          <p:cNvPicPr>
            <a:picLocks noGrp="1" noChangeAspect="1"/>
          </p:cNvPicPr>
          <p:nvPr>
            <p:ph sz="quarter" idx="4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03"/>
          <a:stretch/>
        </p:blipFill>
        <p:spPr>
          <a:xfrm>
            <a:off x="51957" y="1068678"/>
            <a:ext cx="4545539" cy="3566321"/>
          </a:xfrm>
        </p:spPr>
      </p:pic>
    </p:spTree>
    <p:extLst>
      <p:ext uri="{BB962C8B-B14F-4D97-AF65-F5344CB8AC3E}">
        <p14:creationId xmlns:p14="http://schemas.microsoft.com/office/powerpoint/2010/main" val="198109579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ct 14" hidden="1">
            <a:extLst>
              <a:ext uri="{FF2B5EF4-FFF2-40B4-BE49-F238E27FC236}">
                <a16:creationId xmlns:a16="http://schemas.microsoft.com/office/drawing/2014/main" id="{F5AF7AF7-E1B9-45FE-A533-48EF5DCF6445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191" y="1191"/>
          <a:ext cx="1191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95" imgH="396" progId="TCLayout.ActiveDocument.1">
                  <p:embed/>
                </p:oleObj>
              </mc:Choice>
              <mc:Fallback>
                <p:oleObj name="think-cell Slide" r:id="rId4" imgW="395" imgH="396" progId="TCLayout.ActiveDocument.1">
                  <p:embed/>
                  <p:pic>
                    <p:nvPicPr>
                      <p:cNvPr id="15" name="Object 14" hidden="1">
                        <a:extLst>
                          <a:ext uri="{FF2B5EF4-FFF2-40B4-BE49-F238E27FC236}">
                            <a16:creationId xmlns:a16="http://schemas.microsoft.com/office/drawing/2014/main" id="{F5AF7AF7-E1B9-45FE-A533-48EF5DCF644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91" y="1191"/>
                        <a:ext cx="1191" cy="1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Rectangle 26">
            <a:extLst>
              <a:ext uri="{FF2B5EF4-FFF2-40B4-BE49-F238E27FC236}">
                <a16:creationId xmlns:a16="http://schemas.microsoft.com/office/drawing/2014/main" id="{91AE69CE-CDA0-4EAD-995B-6709AD80C5AC}"/>
              </a:ext>
            </a:extLst>
          </p:cNvPr>
          <p:cNvSpPr/>
          <p:nvPr/>
        </p:nvSpPr>
        <p:spPr>
          <a:xfrm>
            <a:off x="218206" y="764413"/>
            <a:ext cx="8862425" cy="415015"/>
          </a:xfrm>
          <a:prstGeom prst="rect">
            <a:avLst/>
          </a:prstGeom>
          <a:solidFill>
            <a:srgbClr val="29948C"/>
          </a:solidFill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324000" rIns="54000" rtlCol="0" anchor="ctr"/>
          <a:lstStyle/>
          <a:p>
            <a:pPr algn="ctr" defTabSz="685800">
              <a:defRPr/>
            </a:pPr>
            <a:r>
              <a:rPr lang="ru-RU" sz="1350" b="1" dirty="0">
                <a:solidFill>
                  <a:srgbClr val="FFFFFF"/>
                </a:solidFill>
                <a:latin typeface="DIN Pro Regular" panose="020B0504020101020102" charset="0"/>
                <a:cs typeface="DIN Pro Regular" panose="020B0504020101020102" charset="0"/>
              </a:rPr>
              <a:t>Площадь нарушенных земель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294C9B7-4BE6-4DBB-8AD4-C272D3C63741}"/>
              </a:ext>
            </a:extLst>
          </p:cNvPr>
          <p:cNvGrpSpPr/>
          <p:nvPr/>
        </p:nvGrpSpPr>
        <p:grpSpPr>
          <a:xfrm>
            <a:off x="210354" y="1218148"/>
            <a:ext cx="2796160" cy="2694639"/>
            <a:chOff x="698386" y="1933926"/>
            <a:chExt cx="3185951" cy="3592852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AE60C3D1-9D48-4B62-AAFA-20FC595A07CE}"/>
                </a:ext>
              </a:extLst>
            </p:cNvPr>
            <p:cNvSpPr/>
            <p:nvPr/>
          </p:nvSpPr>
          <p:spPr>
            <a:xfrm>
              <a:off x="698386" y="1933926"/>
              <a:ext cx="3171964" cy="1144748"/>
            </a:xfrm>
            <a:prstGeom prst="rect">
              <a:avLst/>
            </a:prstGeom>
            <a:solidFill>
              <a:srgbClr val="29948C"/>
            </a:solidFill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lIns="324000" rIns="54000" rtlCol="0" anchor="ctr"/>
            <a:lstStyle/>
            <a:p>
              <a:pPr algn="r"/>
              <a:r>
                <a:rPr lang="ru-RU" sz="1050" dirty="0">
                  <a:latin typeface="Cambria" pitchFamily="18" charset="0"/>
                </a:rPr>
                <a:t>ПЕРВИЧНАЯ ИНФОРМАЦИЯ О ПОЗИЦИЯХ МЕСТОРОЖДЕНИЙ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2353CC9-DA69-41DC-BE2A-4B9CBEF78F21}"/>
                </a:ext>
              </a:extLst>
            </p:cNvPr>
            <p:cNvSpPr txBox="1"/>
            <p:nvPr/>
          </p:nvSpPr>
          <p:spPr>
            <a:xfrm>
              <a:off x="738078" y="1937985"/>
              <a:ext cx="450716" cy="67710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defTabSz="685800">
                <a:spcAft>
                  <a:spcPts val="450"/>
                </a:spcAft>
                <a:buSzPct val="100000"/>
                <a:defRPr/>
              </a:pPr>
              <a:r>
                <a:rPr lang="ru-RU" sz="3300" dirty="0">
                  <a:solidFill>
                    <a:prstClr val="white"/>
                  </a:solidFill>
                  <a:latin typeface="DIN Pro Bold" panose="020B0604020202020204" charset="0"/>
                  <a:cs typeface="DIN Pro Bold" panose="020B0604020202020204" charset="0"/>
                </a:rPr>
                <a:t>1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93517CC-C085-451F-9B25-3C3BC32DC290}"/>
                </a:ext>
              </a:extLst>
            </p:cNvPr>
            <p:cNvSpPr/>
            <p:nvPr/>
          </p:nvSpPr>
          <p:spPr>
            <a:xfrm>
              <a:off x="707332" y="3048901"/>
              <a:ext cx="3177005" cy="2477877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685800">
                <a:spcAft>
                  <a:spcPts val="450"/>
                </a:spcAft>
                <a:defRPr/>
              </a:pPr>
              <a:endParaRPr lang="ru-RU" sz="900" dirty="0">
                <a:solidFill>
                  <a:srgbClr val="464646"/>
                </a:solidFill>
                <a:latin typeface="DIN Pro Regular" panose="020B0504020101020102" charset="0"/>
                <a:ea typeface="Arial" panose="020B0604020202020204" pitchFamily="34" charset="0"/>
                <a:cs typeface="DIN Pro Regular" panose="020B0504020101020102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CC132E1-1CF9-46B6-855C-BBA8258921F7}"/>
              </a:ext>
            </a:extLst>
          </p:cNvPr>
          <p:cNvGrpSpPr/>
          <p:nvPr/>
        </p:nvGrpSpPr>
        <p:grpSpPr>
          <a:xfrm>
            <a:off x="3074104" y="1228336"/>
            <a:ext cx="2974883" cy="2639612"/>
            <a:chOff x="4260749" y="1933926"/>
            <a:chExt cx="3177005" cy="3519482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D2AEC7EA-1EF9-4D4C-8B86-DFFC8876D9EE}"/>
                </a:ext>
              </a:extLst>
            </p:cNvPr>
            <p:cNvSpPr/>
            <p:nvPr/>
          </p:nvSpPr>
          <p:spPr>
            <a:xfrm>
              <a:off x="4265790" y="1933926"/>
              <a:ext cx="3171964" cy="1058559"/>
            </a:xfrm>
            <a:prstGeom prst="rect">
              <a:avLst/>
            </a:prstGeom>
            <a:solidFill>
              <a:srgbClr val="29948C"/>
            </a:solidFill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lIns="324000" rIns="54000" rtlCol="0" anchor="ctr"/>
            <a:lstStyle/>
            <a:p>
              <a:pPr algn="r"/>
              <a:r>
                <a:rPr lang="ru-RU" sz="1050" dirty="0">
                  <a:latin typeface="Cambria" pitchFamily="18" charset="0"/>
                </a:rPr>
                <a:t>ВИЗУАЛЬНОЕ ДЕШИФРИРОВАНИЕ</a:t>
              </a:r>
            </a:p>
            <a:p>
              <a:pPr algn="r"/>
              <a:r>
                <a:rPr lang="ru-RU" sz="1050" dirty="0">
                  <a:latin typeface="Cambria" pitchFamily="18" charset="0"/>
                </a:rPr>
                <a:t>СПУТНИКОВЫХ ИЗОБРАЖЕНИЙ В СРЕДЕ </a:t>
              </a:r>
              <a:r>
                <a:rPr lang="en-US" sz="1050" dirty="0">
                  <a:latin typeface="Cambria" pitchFamily="18" charset="0"/>
                </a:rPr>
                <a:t>QGIS</a:t>
              </a:r>
              <a:endParaRPr lang="ru-RU" sz="1050" dirty="0">
                <a:latin typeface="Cambria" pitchFamily="18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F02D58D-4182-4D22-B4C6-5BA72A799EE2}"/>
                </a:ext>
              </a:extLst>
            </p:cNvPr>
            <p:cNvSpPr txBox="1"/>
            <p:nvPr/>
          </p:nvSpPr>
          <p:spPr>
            <a:xfrm>
              <a:off x="4324484" y="1953561"/>
              <a:ext cx="450716" cy="67710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defTabSz="685800">
                <a:spcAft>
                  <a:spcPts val="450"/>
                </a:spcAft>
                <a:buSzPct val="100000"/>
                <a:defRPr/>
              </a:pPr>
              <a:r>
                <a:rPr lang="ru-RU" sz="3300" dirty="0">
                  <a:solidFill>
                    <a:prstClr val="white"/>
                  </a:solidFill>
                  <a:latin typeface="DIN Pro Bold" panose="020B0604020202020204" charset="0"/>
                  <a:cs typeface="DIN Pro Bold" panose="020B0604020202020204" charset="0"/>
                </a:rPr>
                <a:t>2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41145451-4B62-46C8-9D2F-95DDAFB11C04}"/>
                </a:ext>
              </a:extLst>
            </p:cNvPr>
            <p:cNvSpPr/>
            <p:nvPr/>
          </p:nvSpPr>
          <p:spPr>
            <a:xfrm>
              <a:off x="4260749" y="2992486"/>
              <a:ext cx="3177005" cy="2460922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685800">
                <a:spcAft>
                  <a:spcPts val="450"/>
                </a:spcAft>
                <a:defRPr/>
              </a:pPr>
              <a:endParaRPr lang="ru-RU" sz="900" dirty="0">
                <a:solidFill>
                  <a:srgbClr val="464646"/>
                </a:solidFill>
                <a:latin typeface="DIN Pro Regular" panose="020B0504020101020102" charset="0"/>
                <a:ea typeface="Arial" panose="020B0604020202020204" pitchFamily="34" charset="0"/>
                <a:cs typeface="DIN Pro Regular" panose="020B0504020101020102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D0FFC34-FBDD-4C00-A1D2-B1AC7ED13A54}"/>
              </a:ext>
            </a:extLst>
          </p:cNvPr>
          <p:cNvGrpSpPr/>
          <p:nvPr/>
        </p:nvGrpSpPr>
        <p:grpSpPr>
          <a:xfrm>
            <a:off x="6116578" y="1218148"/>
            <a:ext cx="2964053" cy="2649800"/>
            <a:chOff x="7746552" y="1933926"/>
            <a:chExt cx="3260150" cy="3533066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EDCEB84-7C4C-4C46-8CD6-697B9DA6B3BD}"/>
                </a:ext>
              </a:extLst>
            </p:cNvPr>
            <p:cNvSpPr/>
            <p:nvPr/>
          </p:nvSpPr>
          <p:spPr>
            <a:xfrm>
              <a:off x="7788676" y="1933926"/>
              <a:ext cx="3218026" cy="1133833"/>
            </a:xfrm>
            <a:prstGeom prst="rect">
              <a:avLst/>
            </a:prstGeom>
            <a:solidFill>
              <a:srgbClr val="29948C"/>
            </a:solidFill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lIns="324000" rIns="54000" rtlCol="0" anchor="ctr"/>
            <a:lstStyle/>
            <a:p>
              <a:pPr algn="r"/>
              <a:r>
                <a:rPr lang="ru-RU" sz="1050" dirty="0">
                  <a:latin typeface="Cambria" pitchFamily="18" charset="0"/>
                </a:rPr>
                <a:t>ЗАВЕРОЧНОЕ ПОЛЕВОЕ ОБСЛЕДОВАНИЕ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C520CE6-E18E-4F8F-A0DE-0C85EE4AF049}"/>
                </a:ext>
              </a:extLst>
            </p:cNvPr>
            <p:cNvSpPr txBox="1"/>
            <p:nvPr/>
          </p:nvSpPr>
          <p:spPr>
            <a:xfrm>
              <a:off x="7888698" y="1967771"/>
              <a:ext cx="337712" cy="67710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defTabSz="685800">
                <a:spcAft>
                  <a:spcPts val="450"/>
                </a:spcAft>
                <a:buSzPct val="100000"/>
                <a:defRPr/>
              </a:pPr>
              <a:r>
                <a:rPr lang="ru-RU" sz="3300" dirty="0">
                  <a:solidFill>
                    <a:prstClr val="white"/>
                  </a:solidFill>
                  <a:latin typeface="DIN Pro Bold" panose="020B0604020202020204" charset="0"/>
                  <a:cs typeface="DIN Pro Bold" panose="020B0604020202020204" charset="0"/>
                </a:rPr>
                <a:t>3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393E014E-818C-4636-B066-7EE4E9F30BF2}"/>
                </a:ext>
              </a:extLst>
            </p:cNvPr>
            <p:cNvSpPr/>
            <p:nvPr/>
          </p:nvSpPr>
          <p:spPr>
            <a:xfrm>
              <a:off x="7746552" y="3006070"/>
              <a:ext cx="3177005" cy="2460922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685800">
                <a:spcAft>
                  <a:spcPts val="450"/>
                </a:spcAft>
                <a:defRPr/>
              </a:pPr>
              <a:endParaRPr lang="ru-RU" sz="900" b="1" dirty="0">
                <a:solidFill>
                  <a:srgbClr val="5B9BD5"/>
                </a:solidFill>
                <a:latin typeface="DIN Pro Regular" panose="020B0504020101020102" charset="0"/>
                <a:cs typeface="DIN Pro Regular" panose="020B0504020101020102" charset="0"/>
              </a:endParaRPr>
            </a:p>
          </p:txBody>
        </p:sp>
      </p:grpSp>
      <p:sp>
        <p:nvSpPr>
          <p:cNvPr id="32" name="Номер слайда 3">
            <a:extLst>
              <a:ext uri="{FF2B5EF4-FFF2-40B4-BE49-F238E27FC236}">
                <a16:creationId xmlns:a16="http://schemas.microsoft.com/office/drawing/2014/main" id="{E8BD6C96-E6D8-4AC4-A672-321EDC013207}"/>
              </a:ext>
            </a:extLst>
          </p:cNvPr>
          <p:cNvSpPr txBox="1">
            <a:spLocks/>
          </p:cNvSpPr>
          <p:nvPr/>
        </p:nvSpPr>
        <p:spPr>
          <a:xfrm>
            <a:off x="8684996" y="5090728"/>
            <a:ext cx="292893" cy="273844"/>
          </a:xfrm>
          <a:prstGeom prst="rect">
            <a:avLst/>
          </a:prstGeom>
        </p:spPr>
        <p:txBody>
          <a:bodyPr lIns="0" rIns="0"/>
          <a:lstStyle>
            <a:defPPr>
              <a:defRPr lang="ru-RU"/>
            </a:defPPr>
            <a:lvl1pPr algn="r" defTabSz="457200">
              <a:defRPr sz="1600">
                <a:solidFill>
                  <a:schemeClr val="accent6"/>
                </a:solidFill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pPr defTabSz="342900">
              <a:defRPr/>
            </a:pPr>
            <a:fld id="{F6769C8C-C3CE-41F2-9A08-EDCE57128303}" type="slidenum">
              <a:rPr lang="ru-RU" sz="1200">
                <a:solidFill>
                  <a:srgbClr val="A5A5A5"/>
                </a:solidFill>
                <a:latin typeface="DIN Pro Regular" panose="020B0504020101020102" charset="0"/>
                <a:cs typeface="DIN Pro Regular" panose="020B0504020101020102" charset="0"/>
              </a:rPr>
              <a:pPr defTabSz="342900">
                <a:defRPr/>
              </a:pPr>
              <a:t>46</a:t>
            </a:fld>
            <a:endParaRPr lang="ru-RU" sz="1200" dirty="0">
              <a:solidFill>
                <a:srgbClr val="A5A5A5"/>
              </a:solidFill>
              <a:latin typeface="DIN Pro Regular" panose="020B0504020101020102" charset="0"/>
              <a:cs typeface="DIN Pro Regular" panose="020B0504020101020102" charset="0"/>
            </a:endParaRPr>
          </a:p>
        </p:txBody>
      </p:sp>
      <p:cxnSp>
        <p:nvCxnSpPr>
          <p:cNvPr id="38" name="Прямая соединительная линия 29">
            <a:extLst>
              <a:ext uri="{FF2B5EF4-FFF2-40B4-BE49-F238E27FC236}">
                <a16:creationId xmlns:a16="http://schemas.microsoft.com/office/drawing/2014/main" id="{4BE1BE18-B6A4-472C-AE91-04EB665C618C}"/>
              </a:ext>
            </a:extLst>
          </p:cNvPr>
          <p:cNvCxnSpPr/>
          <p:nvPr/>
        </p:nvCxnSpPr>
        <p:spPr>
          <a:xfrm>
            <a:off x="321077" y="5219606"/>
            <a:ext cx="8318593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2">
            <a:extLst>
              <a:ext uri="{FF2B5EF4-FFF2-40B4-BE49-F238E27FC236}">
                <a16:creationId xmlns:a16="http://schemas.microsoft.com/office/drawing/2014/main" id="{CD1FE26E-0765-43FB-A3F7-55F43A9316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2418" y="3109261"/>
            <a:ext cx="2679815" cy="172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076FF2A9-9D4A-42BE-B971-AC3E2B98A3B1}"/>
              </a:ext>
            </a:extLst>
          </p:cNvPr>
          <p:cNvSpPr txBox="1"/>
          <p:nvPr/>
        </p:nvSpPr>
        <p:spPr>
          <a:xfrm>
            <a:off x="388969" y="2210580"/>
            <a:ext cx="29677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latin typeface="Cambria" pitchFamily="18" charset="0"/>
              </a:rPr>
              <a:t>Электронная карта </a:t>
            </a:r>
          </a:p>
          <a:p>
            <a:pPr algn="ctr"/>
            <a:r>
              <a:rPr lang="ru-RU" sz="1200" dirty="0">
                <a:latin typeface="Cambria" pitchFamily="18" charset="0"/>
              </a:rPr>
              <a:t>недропользования РФ </a:t>
            </a:r>
            <a:r>
              <a:rPr lang="en-US" sz="1200" dirty="0">
                <a:latin typeface="Cambria" pitchFamily="18" charset="0"/>
              </a:rPr>
              <a:t>https://openmap.mineral.ru</a:t>
            </a:r>
            <a:endParaRPr lang="ru-RU" sz="1200" dirty="0">
              <a:latin typeface="Cambria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241752" y="2085452"/>
            <a:ext cx="241764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50" dirty="0">
                <a:latin typeface="Cambria" pitchFamily="18" charset="0"/>
              </a:rPr>
              <a:t>Снимки </a:t>
            </a:r>
            <a:r>
              <a:rPr lang="en-US" sz="1350" dirty="0">
                <a:latin typeface="Cambria" pitchFamily="18" charset="0"/>
              </a:rPr>
              <a:t>LANDSAT-8, SENTINEL-2</a:t>
            </a:r>
            <a:r>
              <a:rPr lang="ru-RU" sz="1350" dirty="0">
                <a:latin typeface="Cambria" pitchFamily="18" charset="0"/>
              </a:rPr>
              <a:t>, на 2014-2020  гг.  </a:t>
            </a:r>
            <a:r>
              <a:rPr lang="en-US" sz="1350" dirty="0">
                <a:latin typeface="Cambria" pitchFamily="18" charset="0"/>
              </a:rPr>
              <a:t>C</a:t>
            </a:r>
            <a:r>
              <a:rPr lang="ru-RU" sz="1350" dirty="0" err="1">
                <a:latin typeface="Cambria" pitchFamily="18" charset="0"/>
              </a:rPr>
              <a:t>интезированные</a:t>
            </a:r>
            <a:r>
              <a:rPr lang="ru-RU" sz="1350" dirty="0">
                <a:latin typeface="Cambria" pitchFamily="18" charset="0"/>
              </a:rPr>
              <a:t> в естественных цветах</a:t>
            </a:r>
          </a:p>
        </p:txBody>
      </p:sp>
      <p:pic>
        <p:nvPicPr>
          <p:cNvPr id="45" name="Рисунок 44" descr="2016.jpeg">
            <a:extLst>
              <a:ext uri="{FF2B5EF4-FFF2-40B4-BE49-F238E27FC236}">
                <a16:creationId xmlns:a16="http://schemas.microsoft.com/office/drawing/2014/main" id="{29C550FF-55F5-4AC4-A96B-D49B96113931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149047" y="2981742"/>
            <a:ext cx="2299055" cy="1693093"/>
          </a:xfrm>
          <a:prstGeom prst="rect">
            <a:avLst/>
          </a:prstGeom>
        </p:spPr>
      </p:pic>
      <p:pic>
        <p:nvPicPr>
          <p:cNvPr id="46" name="Рисунок 45" descr="2017.jpeg">
            <a:extLst>
              <a:ext uri="{FF2B5EF4-FFF2-40B4-BE49-F238E27FC236}">
                <a16:creationId xmlns:a16="http://schemas.microsoft.com/office/drawing/2014/main" id="{975217A9-BC75-4383-9A4D-90B3D07E9B49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307328" y="3085715"/>
            <a:ext cx="2299055" cy="1693093"/>
          </a:xfrm>
          <a:prstGeom prst="rect">
            <a:avLst/>
          </a:prstGeom>
        </p:spPr>
      </p:pic>
      <p:pic>
        <p:nvPicPr>
          <p:cNvPr id="47" name="Рисунок 46" descr="2018.jpeg">
            <a:extLst>
              <a:ext uri="{FF2B5EF4-FFF2-40B4-BE49-F238E27FC236}">
                <a16:creationId xmlns:a16="http://schemas.microsoft.com/office/drawing/2014/main" id="{91CF8176-48E1-413F-A96B-A52AFEBE965E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443272" y="3189689"/>
            <a:ext cx="2299055" cy="1693093"/>
          </a:xfrm>
          <a:prstGeom prst="rect">
            <a:avLst/>
          </a:prstGeom>
        </p:spPr>
      </p:pic>
      <p:pic>
        <p:nvPicPr>
          <p:cNvPr id="48" name="Рисунок 47" descr="2019.jpeg">
            <a:extLst>
              <a:ext uri="{FF2B5EF4-FFF2-40B4-BE49-F238E27FC236}">
                <a16:creationId xmlns:a16="http://schemas.microsoft.com/office/drawing/2014/main" id="{8B0C1093-2A1A-498C-B49E-4CD1701998B3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627175" y="3293806"/>
            <a:ext cx="2299055" cy="1693093"/>
          </a:xfrm>
          <a:prstGeom prst="rect">
            <a:avLst/>
          </a:prstGeom>
        </p:spPr>
      </p:pic>
      <p:pic>
        <p:nvPicPr>
          <p:cNvPr id="49" name="Рисунок 48" descr="2020.jpeg">
            <a:extLst>
              <a:ext uri="{FF2B5EF4-FFF2-40B4-BE49-F238E27FC236}">
                <a16:creationId xmlns:a16="http://schemas.microsoft.com/office/drawing/2014/main" id="{A6C958DF-4A98-414D-9B5E-634D0E64D4D0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805789" y="3397636"/>
            <a:ext cx="2299055" cy="1693093"/>
          </a:xfrm>
          <a:prstGeom prst="rect">
            <a:avLst/>
          </a:prstGeom>
        </p:spPr>
      </p:pic>
      <p:pic>
        <p:nvPicPr>
          <p:cNvPr id="50" name="Рисунок 49" descr="инкур_закаменс.JPG">
            <a:extLst>
              <a:ext uri="{FF2B5EF4-FFF2-40B4-BE49-F238E27FC236}">
                <a16:creationId xmlns:a16="http://schemas.microsoft.com/office/drawing/2014/main" id="{C47C15EB-2D16-4EA7-BC14-2D85B50D0A72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6134221" y="3284340"/>
            <a:ext cx="2886035" cy="139049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270252" y="2102066"/>
            <a:ext cx="2572073" cy="1131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350" dirty="0">
                <a:latin typeface="Cambria" pitchFamily="18" charset="0"/>
              </a:rPr>
              <a:t>Долина р. </a:t>
            </a:r>
            <a:r>
              <a:rPr lang="ru-RU" sz="1350" dirty="0" err="1">
                <a:latin typeface="Cambria" pitchFamily="18" charset="0"/>
              </a:rPr>
              <a:t>Инкур</a:t>
            </a:r>
            <a:r>
              <a:rPr lang="ru-RU" sz="1350" dirty="0">
                <a:latin typeface="Cambria" pitchFamily="18" charset="0"/>
              </a:rPr>
              <a:t>, существенно преобразованная в результате разработки </a:t>
            </a:r>
            <a:r>
              <a:rPr lang="ru-RU" sz="1350" dirty="0" err="1">
                <a:latin typeface="Cambria" pitchFamily="18" charset="0"/>
              </a:rPr>
              <a:t>Инкурского</a:t>
            </a:r>
            <a:r>
              <a:rPr lang="ru-RU" sz="1350" dirty="0">
                <a:latin typeface="Cambria" pitchFamily="18" charset="0"/>
              </a:rPr>
              <a:t> месторождения вольфрама. г. Закаменск, Бурятия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8596F39D-7FA8-49D1-B931-02683A3F7348}"/>
              </a:ext>
            </a:extLst>
          </p:cNvPr>
          <p:cNvSpPr txBox="1"/>
          <p:nvPr/>
        </p:nvSpPr>
        <p:spPr>
          <a:xfrm>
            <a:off x="7437113" y="4734320"/>
            <a:ext cx="154077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900" dirty="0">
                <a:latin typeface="Cambria" pitchFamily="18" charset="0"/>
              </a:rPr>
              <a:t>Фото Ю.Р. Беляева</a:t>
            </a: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DC39823D-4B3F-5FC9-F737-E8CE1B89DFBB}"/>
              </a:ext>
            </a:extLst>
          </p:cNvPr>
          <p:cNvSpPr txBox="1">
            <a:spLocks/>
          </p:cNvSpPr>
          <p:nvPr/>
        </p:nvSpPr>
        <p:spPr>
          <a:xfrm>
            <a:off x="25962" y="102393"/>
            <a:ext cx="3529863" cy="645167"/>
          </a:xfrm>
          <a:prstGeom prst="rect">
            <a:avLst/>
          </a:prstGeom>
          <a:solidFill>
            <a:srgbClr val="006666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>
                <a:solidFill>
                  <a:schemeClr val="bg1"/>
                </a:solidFill>
                <a:latin typeface="Aptos" panose="020B0004020202020204" pitchFamily="34" charset="0"/>
              </a:rPr>
              <a:t>НАРУШЕНИЕ ЗЕМЕЛЬ</a:t>
            </a:r>
          </a:p>
        </p:txBody>
      </p:sp>
    </p:spTree>
    <p:extLst>
      <p:ext uri="{BB962C8B-B14F-4D97-AF65-F5344CB8AC3E}">
        <p14:creationId xmlns:p14="http://schemas.microsoft.com/office/powerpoint/2010/main" val="168845703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95D7417-9A33-445A-8DE8-21716AEAAFEA}"/>
              </a:ext>
            </a:extLst>
          </p:cNvPr>
          <p:cNvSpPr txBox="1"/>
          <p:nvPr/>
        </p:nvSpPr>
        <p:spPr>
          <a:xfrm>
            <a:off x="1143000" y="-26462"/>
            <a:ext cx="68580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50" b="1" dirty="0">
                <a:latin typeface="Aptos" panose="020B0004020202020204" pitchFamily="34" charset="0"/>
                <a:cs typeface="Arial" panose="020B0604020202020204" pitchFamily="34" charset="0"/>
              </a:rPr>
              <a:t>Этапы расчета</a:t>
            </a:r>
            <a:endParaRPr lang="aa-ET" sz="1350" b="1" dirty="0">
              <a:latin typeface="Aptos" panose="020B00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0AB62E91-2FE9-40ED-A127-C34B781BD54E}"/>
              </a:ext>
            </a:extLst>
          </p:cNvPr>
          <p:cNvGrpSpPr/>
          <p:nvPr/>
        </p:nvGrpSpPr>
        <p:grpSpPr>
          <a:xfrm>
            <a:off x="167125" y="477343"/>
            <a:ext cx="8872100" cy="1089544"/>
            <a:chOff x="146633" y="598609"/>
            <a:chExt cx="8881897" cy="1452725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5CEA4F95-7BA0-4F81-B7C4-D47CF1B47AE8}"/>
                </a:ext>
              </a:extLst>
            </p:cNvPr>
            <p:cNvSpPr txBox="1"/>
            <p:nvPr/>
          </p:nvSpPr>
          <p:spPr>
            <a:xfrm>
              <a:off x="146633" y="611108"/>
              <a:ext cx="3183189" cy="1200328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ru-RU" sz="1050" dirty="0">
                  <a:latin typeface="Aptos" panose="020B0004020202020204" pitchFamily="34" charset="0"/>
                  <a:cs typeface="Arial" panose="020B0604020202020204" pitchFamily="34" charset="0"/>
                </a:rPr>
                <a:t>1. Выявление границ отдельных частных подворий в пределах населенного пункта методом автоматического дешифрирования </a:t>
              </a:r>
              <a:r>
                <a:rPr lang="ru-RU" sz="1050" dirty="0" err="1">
                  <a:latin typeface="Aptos" panose="020B0004020202020204" pitchFamily="34" charset="0"/>
                  <a:cs typeface="Arial" panose="020B0604020202020204" pitchFamily="34" charset="0"/>
                </a:rPr>
                <a:t>космоснимков</a:t>
              </a:r>
              <a:r>
                <a:rPr lang="ru-RU" sz="1050" dirty="0">
                  <a:latin typeface="Aptos" panose="020B0004020202020204" pitchFamily="34" charset="0"/>
                  <a:cs typeface="Arial" panose="020B0604020202020204" pitchFamily="34" charset="0"/>
                </a:rPr>
                <a:t> с применением сегментации изображения</a:t>
              </a:r>
              <a:endParaRPr lang="aa-ET" sz="1050" dirty="0">
                <a:latin typeface="Aptos" panose="020B00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668C4DFD-6D87-4DAA-8740-2BD3BD0981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8256" t="35633" r="24767" b="31085"/>
            <a:stretch/>
          </p:blipFill>
          <p:spPr>
            <a:xfrm>
              <a:off x="3442541" y="598609"/>
              <a:ext cx="3882398" cy="1452725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D8E8C33-57FE-4DD7-A3E6-5F5964AB01F5}"/>
                </a:ext>
              </a:extLst>
            </p:cNvPr>
            <p:cNvSpPr txBox="1"/>
            <p:nvPr/>
          </p:nvSpPr>
          <p:spPr>
            <a:xfrm>
              <a:off x="7368633" y="668198"/>
              <a:ext cx="1659897" cy="10464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750" b="1" i="1" dirty="0"/>
                <a:t>Пример результатов промежуточных этапов автоматического дешифрирования границ подворий в зонах индивидуальной жилой застройки</a:t>
              </a:r>
              <a:endParaRPr lang="ru-RU" sz="750" dirty="0"/>
            </a:p>
          </p:txBody>
        </p:sp>
      </p:grp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4626E722-5EF5-4586-A2F7-50C4AEBE3842}"/>
              </a:ext>
            </a:extLst>
          </p:cNvPr>
          <p:cNvGrpSpPr/>
          <p:nvPr/>
        </p:nvGrpSpPr>
        <p:grpSpPr>
          <a:xfrm>
            <a:off x="167126" y="1552861"/>
            <a:ext cx="8872099" cy="913325"/>
            <a:chOff x="146634" y="2070482"/>
            <a:chExt cx="8824917" cy="1217766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B50B026-284D-48D4-9D3C-B7F498B47A9D}"/>
                </a:ext>
              </a:extLst>
            </p:cNvPr>
            <p:cNvSpPr txBox="1"/>
            <p:nvPr/>
          </p:nvSpPr>
          <p:spPr>
            <a:xfrm>
              <a:off x="146634" y="2070482"/>
              <a:ext cx="3162768" cy="769441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ru-RU" sz="1050" dirty="0">
                  <a:latin typeface="Aptos" panose="020B0004020202020204" pitchFamily="34" charset="0"/>
                  <a:cs typeface="Arial" panose="020B0604020202020204" pitchFamily="34" charset="0"/>
                </a:rPr>
                <a:t>2. Визуальная проверка и коррекция границ подворий с применением снимков, доступных в сервисах «</a:t>
              </a:r>
              <a:r>
                <a:rPr lang="en-US" sz="1050" dirty="0">
                  <a:latin typeface="Aptos" panose="020B0004020202020204" pitchFamily="34" charset="0"/>
                  <a:cs typeface="Arial" panose="020B0604020202020204" pitchFamily="34" charset="0"/>
                </a:rPr>
                <a:t>Google Earth</a:t>
              </a:r>
              <a:r>
                <a:rPr lang="ru-RU" sz="1050" dirty="0">
                  <a:latin typeface="Aptos" panose="020B0004020202020204" pitchFamily="34" charset="0"/>
                  <a:cs typeface="Arial" panose="020B0604020202020204" pitchFamily="34" charset="0"/>
                </a:rPr>
                <a:t>»</a:t>
              </a:r>
              <a:r>
                <a:rPr lang="en-US" sz="1050" dirty="0">
                  <a:latin typeface="Aptos" panose="020B00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050" dirty="0">
                  <a:latin typeface="Aptos" panose="020B0004020202020204" pitchFamily="34" charset="0"/>
                  <a:cs typeface="Arial" panose="020B0604020202020204" pitchFamily="34" charset="0"/>
                </a:rPr>
                <a:t>и «Яндекс-Панорамы»</a:t>
              </a:r>
              <a:endParaRPr lang="aa-ET" sz="1050" dirty="0">
                <a:latin typeface="Aptos" panose="020B00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709DC0BF-66A0-C3FF-D532-D929BBC199A2}"/>
                </a:ext>
              </a:extLst>
            </p:cNvPr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4575454" y="2118697"/>
              <a:ext cx="1553097" cy="1169551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5AC4F58-494C-4D1B-B95E-795429BD3DE2}"/>
                </a:ext>
              </a:extLst>
            </p:cNvPr>
            <p:cNvSpPr txBox="1"/>
            <p:nvPr/>
          </p:nvSpPr>
          <p:spPr>
            <a:xfrm>
              <a:off x="6442691" y="2085342"/>
              <a:ext cx="2528860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750" b="1" i="1" dirty="0"/>
                <a:t>Пример использования сервиса «Яндекс Панорамы» для визуальной проверки и коррекции результатов автоматического дешифрирования </a:t>
              </a:r>
              <a:r>
                <a:rPr lang="ru-RU" sz="750" b="1" i="1" dirty="0" err="1"/>
                <a:t>космоснимков</a:t>
              </a:r>
              <a:endParaRPr lang="ru-RU" sz="750" dirty="0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447DABAB-1E3B-44B0-B385-215CC6F476A4}"/>
              </a:ext>
            </a:extLst>
          </p:cNvPr>
          <p:cNvSpPr txBox="1"/>
          <p:nvPr/>
        </p:nvSpPr>
        <p:spPr>
          <a:xfrm>
            <a:off x="167126" y="4266337"/>
            <a:ext cx="3543333" cy="57708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050" dirty="0">
                <a:latin typeface="Aptos" panose="020B0004020202020204" pitchFamily="34" charset="0"/>
                <a:cs typeface="Arial" panose="020B0604020202020204" pitchFamily="34" charset="0"/>
              </a:rPr>
              <a:t>5. Оценка среднего потребления топлива (угля и дров) для отопления 1 м</a:t>
            </a:r>
            <a:r>
              <a:rPr lang="ru-RU" sz="1050" baseline="30000" dirty="0">
                <a:latin typeface="Aptos" panose="020B0004020202020204" pitchFamily="34" charset="0"/>
                <a:cs typeface="Arial" panose="020B0604020202020204" pitchFamily="34" charset="0"/>
              </a:rPr>
              <a:t>2</a:t>
            </a:r>
            <a:r>
              <a:rPr lang="ru-RU" sz="1050" dirty="0">
                <a:latin typeface="Aptos" panose="020B0004020202020204" pitchFamily="34" charset="0"/>
                <a:cs typeface="Arial" panose="020B0604020202020204" pitchFamily="34" charset="0"/>
              </a:rPr>
              <a:t> жилой площади по данным опросов населения и администраций</a:t>
            </a:r>
            <a:endParaRPr lang="aa-ET" sz="1050" dirty="0">
              <a:latin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3A905A1-96D6-4854-BBC8-75AB1D6A0049}"/>
              </a:ext>
            </a:extLst>
          </p:cNvPr>
          <p:cNvSpPr txBox="1"/>
          <p:nvPr/>
        </p:nvSpPr>
        <p:spPr>
          <a:xfrm>
            <a:off x="4024666" y="4400969"/>
            <a:ext cx="4909784" cy="5078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050" dirty="0">
                <a:latin typeface="Aptos" panose="020B0004020202020204" pitchFamily="34" charset="0"/>
                <a:cs typeface="Arial" panose="020B0604020202020204" pitchFamily="34" charset="0"/>
              </a:rPr>
              <a:t>6. Расчет выбросов загрязняющих веществ от сжигания топлива по </a:t>
            </a:r>
            <a:r>
              <a:rPr lang="ru-RU" sz="825" dirty="0">
                <a:latin typeface="Aptos" panose="020B0004020202020204" pitchFamily="34" charset="0"/>
                <a:cs typeface="Arial" panose="020B0604020202020204" pitchFamily="34" charset="0"/>
              </a:rPr>
              <a:t>Методике определения выбросов загрязняющих веществ в атмосферу при сжигании топлива в котлах производительностью менее 20 Гкал в час. – М.: </a:t>
            </a:r>
            <a:r>
              <a:rPr lang="ru-RU" sz="825" dirty="0" err="1">
                <a:latin typeface="Aptos" panose="020B0004020202020204" pitchFamily="34" charset="0"/>
                <a:cs typeface="Arial" panose="020B0604020202020204" pitchFamily="34" charset="0"/>
              </a:rPr>
              <a:t>Госкомэкология</a:t>
            </a:r>
            <a:r>
              <a:rPr lang="ru-RU" sz="825" dirty="0">
                <a:latin typeface="Aptos" panose="020B0004020202020204" pitchFamily="34" charset="0"/>
                <a:cs typeface="Arial" panose="020B0604020202020204" pitchFamily="34" charset="0"/>
              </a:rPr>
              <a:t> РФ, 1999.</a:t>
            </a:r>
            <a:endParaRPr lang="aa-ET" sz="1050" dirty="0">
              <a:latin typeface="Aptos" panose="020B00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835DF71B-7ECA-4D0B-8F6B-F8AE5989A349}"/>
              </a:ext>
            </a:extLst>
          </p:cNvPr>
          <p:cNvGrpSpPr/>
          <p:nvPr/>
        </p:nvGrpSpPr>
        <p:grpSpPr>
          <a:xfrm>
            <a:off x="167237" y="2912797"/>
            <a:ext cx="3189688" cy="1216155"/>
            <a:chOff x="140457" y="4066911"/>
            <a:chExt cx="3207897" cy="1621540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451FAEC-85C7-4AFB-A8DB-756D31FA425F}"/>
                </a:ext>
              </a:extLst>
            </p:cNvPr>
            <p:cNvSpPr txBox="1"/>
            <p:nvPr/>
          </p:nvSpPr>
          <p:spPr>
            <a:xfrm>
              <a:off x="140457" y="4066911"/>
              <a:ext cx="3207897" cy="1200328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ru-RU" sz="1050" dirty="0">
                  <a:latin typeface="Aptos" panose="020B0004020202020204" pitchFamily="34" charset="0"/>
                  <a:cs typeface="Arial" panose="020B0604020202020204" pitchFamily="34" charset="0"/>
                </a:rPr>
                <a:t>4. Распределение площади индивидуальных жилых строений городских и сельских поселений пропорционально количеству подворий в пределах населенных пунктов, входящих в поселение</a:t>
              </a:r>
              <a:endParaRPr lang="aa-ET" sz="1050" dirty="0">
                <a:latin typeface="Aptos" panose="020B00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Стрелка: вправо 17">
              <a:extLst>
                <a:ext uri="{FF2B5EF4-FFF2-40B4-BE49-F238E27FC236}">
                  <a16:creationId xmlns:a16="http://schemas.microsoft.com/office/drawing/2014/main" id="{BF1119F8-C162-41CC-A3C5-4E93048F2617}"/>
                </a:ext>
              </a:extLst>
            </p:cNvPr>
            <p:cNvSpPr/>
            <p:nvPr/>
          </p:nvSpPr>
          <p:spPr>
            <a:xfrm rot="5400000">
              <a:off x="1553676" y="5440995"/>
              <a:ext cx="228213" cy="2667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</p:grpSp>
      <p:sp>
        <p:nvSpPr>
          <p:cNvPr id="19" name="Стрелка: вправо 18">
            <a:extLst>
              <a:ext uri="{FF2B5EF4-FFF2-40B4-BE49-F238E27FC236}">
                <a16:creationId xmlns:a16="http://schemas.microsoft.com/office/drawing/2014/main" id="{B10C5ED8-EFD9-4CDB-822D-B3027B3201C7}"/>
              </a:ext>
            </a:extLst>
          </p:cNvPr>
          <p:cNvSpPr/>
          <p:nvPr/>
        </p:nvSpPr>
        <p:spPr>
          <a:xfrm>
            <a:off x="3710458" y="4608717"/>
            <a:ext cx="314208" cy="2000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C5952BD3-B635-47B5-8323-055A883A1E28}"/>
              </a:ext>
            </a:extLst>
          </p:cNvPr>
          <p:cNvGrpSpPr/>
          <p:nvPr/>
        </p:nvGrpSpPr>
        <p:grpSpPr>
          <a:xfrm>
            <a:off x="167126" y="2302670"/>
            <a:ext cx="8872099" cy="1992342"/>
            <a:chOff x="140457" y="3322260"/>
            <a:chExt cx="8888073" cy="2404422"/>
          </a:xfrm>
        </p:grpSpPr>
        <p:sp>
          <p:nvSpPr>
            <p:cNvPr id="13" name="Стрелка: вправо 12">
              <a:extLst>
                <a:ext uri="{FF2B5EF4-FFF2-40B4-BE49-F238E27FC236}">
                  <a16:creationId xmlns:a16="http://schemas.microsoft.com/office/drawing/2014/main" id="{80013405-CBA8-42C1-82D5-D9140D664537}"/>
                </a:ext>
              </a:extLst>
            </p:cNvPr>
            <p:cNvSpPr/>
            <p:nvPr/>
          </p:nvSpPr>
          <p:spPr>
            <a:xfrm rot="5400000">
              <a:off x="1539928" y="3811124"/>
              <a:ext cx="228213" cy="2667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grpSp>
          <p:nvGrpSpPr>
            <p:cNvPr id="12" name="Группа 11">
              <a:extLst>
                <a:ext uri="{FF2B5EF4-FFF2-40B4-BE49-F238E27FC236}">
                  <a16:creationId xmlns:a16="http://schemas.microsoft.com/office/drawing/2014/main" id="{E5756F6D-FB05-44FA-80E3-3BC75C14FE85}"/>
                </a:ext>
              </a:extLst>
            </p:cNvPr>
            <p:cNvGrpSpPr/>
            <p:nvPr/>
          </p:nvGrpSpPr>
          <p:grpSpPr>
            <a:xfrm>
              <a:off x="140457" y="3322260"/>
              <a:ext cx="8888073" cy="2404422"/>
              <a:chOff x="140457" y="3322256"/>
              <a:chExt cx="8888073" cy="2404422"/>
            </a:xfrm>
          </p:grpSpPr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49C5680-77E2-4BE9-B03A-A7230AC73CE1}"/>
                  </a:ext>
                </a:extLst>
              </p:cNvPr>
              <p:cNvSpPr txBox="1"/>
              <p:nvPr/>
            </p:nvSpPr>
            <p:spPr>
              <a:xfrm>
                <a:off x="140457" y="3322256"/>
                <a:ext cx="3195542" cy="501436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ru-RU" sz="1050" dirty="0">
                    <a:latin typeface="Aptos" panose="020B0004020202020204" pitchFamily="34" charset="0"/>
                    <a:cs typeface="Arial" panose="020B0604020202020204" pitchFamily="34" charset="0"/>
                  </a:rPr>
                  <a:t>3. Подсчет количества подворий в разрезе населенных пунктов</a:t>
                </a:r>
                <a:endParaRPr lang="aa-ET" sz="1050" dirty="0">
                  <a:latin typeface="Aptos" panose="020B0004020202020204" pitchFamily="34" charset="0"/>
                  <a:cs typeface="Arial" panose="020B0604020202020204" pitchFamily="34" charset="0"/>
                </a:endParaRPr>
              </a:p>
            </p:txBody>
          </p:sp>
          <p:graphicFrame>
            <p:nvGraphicFramePr>
              <p:cNvPr id="20" name="Диаграмма 19">
                <a:extLst>
                  <a:ext uri="{FF2B5EF4-FFF2-40B4-BE49-F238E27FC236}">
                    <a16:creationId xmlns:a16="http://schemas.microsoft.com/office/drawing/2014/main" id="{232EA11A-B8D0-4B77-AE6B-1DC23A2A18D6}"/>
                  </a:ext>
                </a:extLst>
              </p:cNvPr>
              <p:cNvGraphicFramePr>
                <a:graphicFrameLocks/>
              </p:cNvGraphicFramePr>
              <p:nvPr/>
            </p:nvGraphicFramePr>
            <p:xfrm>
              <a:off x="3442541" y="3322256"/>
              <a:ext cx="5585989" cy="2404422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5"/>
              </a:graphicData>
            </a:graphic>
          </p:graphicFrame>
        </p:grpSp>
      </p:grpSp>
      <p:sp>
        <p:nvSpPr>
          <p:cNvPr id="22" name="Rectangle 26">
            <a:extLst>
              <a:ext uri="{FF2B5EF4-FFF2-40B4-BE49-F238E27FC236}">
                <a16:creationId xmlns:a16="http://schemas.microsoft.com/office/drawing/2014/main" id="{91AE69CE-CDA0-4EAD-995B-6709AD80C5AC}"/>
              </a:ext>
            </a:extLst>
          </p:cNvPr>
          <p:cNvSpPr/>
          <p:nvPr/>
        </p:nvSpPr>
        <p:spPr>
          <a:xfrm>
            <a:off x="0" y="40192"/>
            <a:ext cx="9039225" cy="415015"/>
          </a:xfrm>
          <a:prstGeom prst="rect">
            <a:avLst/>
          </a:prstGeom>
          <a:solidFill>
            <a:srgbClr val="29948C"/>
          </a:solidFill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324000" rIns="54000" rtlCol="0" anchor="ctr"/>
          <a:lstStyle/>
          <a:p>
            <a:pPr algn="ctr"/>
            <a:r>
              <a:rPr lang="ru-RU" sz="1350" b="1" dirty="0">
                <a:cs typeface="Arial" panose="020B0604020202020204" pitchFamily="34" charset="0"/>
              </a:rPr>
              <a:t>Оценка объемов выбросов загрязняющих веществ от автономных систем отопления жилых строений Байкальской природной территории </a:t>
            </a:r>
            <a:endParaRPr lang="aa-ET" sz="1350" b="1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5065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9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54F189-8976-4146-B879-EADE53917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048" y="210234"/>
            <a:ext cx="3759289" cy="994172"/>
          </a:xfrm>
          <a:solidFill>
            <a:srgbClr val="006666"/>
          </a:solidFill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bg1"/>
                </a:solidFill>
                <a:latin typeface="Aptos" panose="020B0004020202020204" pitchFamily="34" charset="0"/>
              </a:rPr>
              <a:t>Экспедиции 2022 г.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8E10ACE-0A0A-4537-A14C-5A81392BB8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048" y="1566407"/>
            <a:ext cx="3842518" cy="3303249"/>
          </a:xfrm>
        </p:spPr>
        <p:txBody>
          <a:bodyPr>
            <a:normAutofit fontScale="70000" lnSpcReduction="20000"/>
          </a:bodyPr>
          <a:lstStyle/>
          <a:p>
            <a:pPr marL="514350" indent="-342900">
              <a:lnSpc>
                <a:spcPct val="120000"/>
              </a:lnSpc>
              <a:spcBef>
                <a:spcPts val="450"/>
              </a:spcBef>
              <a:spcAft>
                <a:spcPts val="450"/>
              </a:spcAft>
            </a:pPr>
            <a:r>
              <a:rPr lang="ru-RU" dirty="0">
                <a:solidFill>
                  <a:srgbClr val="FF0000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Площадь нарушенных земель</a:t>
            </a:r>
          </a:p>
          <a:p>
            <a:pPr marL="514350" indent="-342900">
              <a:lnSpc>
                <a:spcPct val="120000"/>
              </a:lnSpc>
              <a:spcBef>
                <a:spcPts val="450"/>
              </a:spcBef>
              <a:spcAft>
                <a:spcPts val="450"/>
              </a:spcAft>
            </a:pPr>
            <a:r>
              <a:rPr lang="ru-RU" dirty="0">
                <a:solidFill>
                  <a:srgbClr val="FF0000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Геоморфологическая опасность нарушенных территорий</a:t>
            </a:r>
          </a:p>
          <a:p>
            <a:pPr marL="514350" indent="-342900">
              <a:lnSpc>
                <a:spcPct val="120000"/>
              </a:lnSpc>
              <a:spcBef>
                <a:spcPts val="450"/>
              </a:spcBef>
              <a:spcAft>
                <a:spcPts val="450"/>
              </a:spcAft>
            </a:pPr>
            <a:r>
              <a:rPr lang="ru-RU" dirty="0">
                <a:solidFill>
                  <a:srgbClr val="FF0000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Объем выбросов от индивидуальной жилой застройки</a:t>
            </a:r>
          </a:p>
          <a:p>
            <a:pPr marL="514350" indent="-342900">
              <a:lnSpc>
                <a:spcPct val="120000"/>
              </a:lnSpc>
              <a:spcBef>
                <a:spcPts val="450"/>
              </a:spcBef>
              <a:spcAft>
                <a:spcPts val="450"/>
              </a:spcAft>
            </a:pPr>
            <a:r>
              <a:rPr lang="ru-RU" dirty="0">
                <a:solidFill>
                  <a:srgbClr val="FF0000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Численность сезонного населения</a:t>
            </a:r>
          </a:p>
          <a:p>
            <a:pPr marL="514350" indent="-342900">
              <a:lnSpc>
                <a:spcPct val="120000"/>
              </a:lnSpc>
              <a:spcBef>
                <a:spcPts val="450"/>
              </a:spcBef>
              <a:spcAft>
                <a:spcPts val="450"/>
              </a:spcAft>
            </a:pPr>
            <a:r>
              <a:rPr lang="ru-RU" dirty="0">
                <a:solidFill>
                  <a:srgbClr val="0000FF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Водный сток</a:t>
            </a:r>
          </a:p>
          <a:p>
            <a:pPr marL="514350" indent="-342900">
              <a:lnSpc>
                <a:spcPct val="120000"/>
              </a:lnSpc>
              <a:spcBef>
                <a:spcPts val="450"/>
              </a:spcBef>
              <a:spcAft>
                <a:spcPts val="450"/>
              </a:spcAft>
            </a:pPr>
            <a:r>
              <a:rPr lang="ru-RU" dirty="0">
                <a:solidFill>
                  <a:srgbClr val="0000FF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Гидрогеохимические параметры притоков Байкала</a:t>
            </a:r>
          </a:p>
          <a:p>
            <a:endParaRPr lang="ru-RU" dirty="0">
              <a:latin typeface="Aptos" panose="020B0004020202020204" pitchFamily="34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FEDA375-85B4-4428-8CC5-2DD0BA598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702F8-B4FA-734D-AE9E-BAF89D4BB25C}" type="slidenum">
              <a:rPr lang="ru-RU" smtClean="0">
                <a:latin typeface="Aptos" panose="020B0004020202020204" pitchFamily="34" charset="0"/>
              </a:rPr>
              <a:pPr/>
              <a:t>48</a:t>
            </a:fld>
            <a:endParaRPr lang="ru-RU">
              <a:latin typeface="Aptos" panose="020B00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2D394C2-8098-4C43-86DA-1978D438B4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4" t="6029" r="4924" b="4140"/>
          <a:stretch/>
        </p:blipFill>
        <p:spPr>
          <a:xfrm>
            <a:off x="4707453" y="273845"/>
            <a:ext cx="3943907" cy="429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10074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ct 14" hidden="1">
            <a:extLst>
              <a:ext uri="{FF2B5EF4-FFF2-40B4-BE49-F238E27FC236}">
                <a16:creationId xmlns:a16="http://schemas.microsoft.com/office/drawing/2014/main" id="{F5AF7AF7-E1B9-45FE-A533-48EF5DCF6445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191" y="1191"/>
          <a:ext cx="1191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95" imgH="396" progId="TCLayout.ActiveDocument.1">
                  <p:embed/>
                </p:oleObj>
              </mc:Choice>
              <mc:Fallback>
                <p:oleObj name="think-cell Slide" r:id="rId4" imgW="395" imgH="396" progId="TCLayout.ActiveDocument.1">
                  <p:embed/>
                  <p:pic>
                    <p:nvPicPr>
                      <p:cNvPr id="15" name="Object 14" hidden="1">
                        <a:extLst>
                          <a:ext uri="{FF2B5EF4-FFF2-40B4-BE49-F238E27FC236}">
                            <a16:creationId xmlns:a16="http://schemas.microsoft.com/office/drawing/2014/main" id="{F5AF7AF7-E1B9-45FE-A533-48EF5DCF644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91" y="1191"/>
                        <a:ext cx="1191" cy="1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" name="Rectangle 36">
            <a:extLst>
              <a:ext uri="{FF2B5EF4-FFF2-40B4-BE49-F238E27FC236}">
                <a16:creationId xmlns:a16="http://schemas.microsoft.com/office/drawing/2014/main" id="{B135D891-E32E-4C74-8F7F-DE31ED0D4957}"/>
              </a:ext>
            </a:extLst>
          </p:cNvPr>
          <p:cNvSpPr/>
          <p:nvPr/>
        </p:nvSpPr>
        <p:spPr>
          <a:xfrm>
            <a:off x="2382" y="497473"/>
            <a:ext cx="9144000" cy="743882"/>
          </a:xfrm>
          <a:prstGeom prst="rect">
            <a:avLst/>
          </a:prstGeom>
          <a:solidFill>
            <a:srgbClr val="D1F4F3"/>
          </a:solidFill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324000" rIns="54000" rtlCol="0" anchor="ctr"/>
          <a:lstStyle/>
          <a:p>
            <a:pPr algn="ctr" defTabSz="685800">
              <a:defRPr/>
            </a:pPr>
            <a:endParaRPr lang="ru-RU" sz="1050" dirty="0">
              <a:solidFill>
                <a:srgbClr val="FFFFFF"/>
              </a:solidFill>
              <a:latin typeface="DIN Pro Regular" panose="020B0504020101020102" charset="0"/>
              <a:cs typeface="DIN Pro Regular" panose="020B0504020101020102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1AE69CE-CDA0-4EAD-995B-6709AD80C5AC}"/>
              </a:ext>
            </a:extLst>
          </p:cNvPr>
          <p:cNvSpPr/>
          <p:nvPr/>
        </p:nvSpPr>
        <p:spPr>
          <a:xfrm>
            <a:off x="134038" y="0"/>
            <a:ext cx="8862425" cy="901831"/>
          </a:xfrm>
          <a:prstGeom prst="rect">
            <a:avLst/>
          </a:prstGeom>
          <a:solidFill>
            <a:srgbClr val="29948C"/>
          </a:solidFill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324000" rIns="54000" rtlCol="0" anchor="ctr"/>
          <a:lstStyle/>
          <a:p>
            <a:pPr algn="ctr" defTabSz="685800">
              <a:defRPr/>
            </a:pPr>
            <a:r>
              <a:rPr lang="ru-RU" sz="3600" b="1" dirty="0">
                <a:solidFill>
                  <a:srgbClr val="FFFFFF"/>
                </a:solidFill>
                <a:latin typeface="DIN Pro Regular" panose="020B0504020101020102" charset="0"/>
                <a:cs typeface="DIN Pro Regular" panose="020B0504020101020102" charset="0"/>
              </a:rPr>
              <a:t>Объем выбросов от автотранспорта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294C9B7-4BE6-4DBB-8AD4-C272D3C63741}"/>
              </a:ext>
            </a:extLst>
          </p:cNvPr>
          <p:cNvGrpSpPr/>
          <p:nvPr/>
        </p:nvGrpSpPr>
        <p:grpSpPr>
          <a:xfrm>
            <a:off x="126186" y="940551"/>
            <a:ext cx="2796160" cy="2694639"/>
            <a:chOff x="698386" y="1933926"/>
            <a:chExt cx="3185951" cy="3592852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AE60C3D1-9D48-4B62-AAFA-20FC595A07CE}"/>
                </a:ext>
              </a:extLst>
            </p:cNvPr>
            <p:cNvSpPr/>
            <p:nvPr/>
          </p:nvSpPr>
          <p:spPr>
            <a:xfrm>
              <a:off x="698386" y="1933926"/>
              <a:ext cx="3171964" cy="1144748"/>
            </a:xfrm>
            <a:prstGeom prst="rect">
              <a:avLst/>
            </a:prstGeom>
            <a:solidFill>
              <a:srgbClr val="29948C"/>
            </a:solidFill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lIns="324000" rIns="54000" rtlCol="0" anchor="ctr"/>
            <a:lstStyle/>
            <a:p>
              <a:pPr algn="r"/>
              <a:r>
                <a:rPr lang="ru-RU" sz="1050" dirty="0">
                  <a:latin typeface="Cambria" pitchFamily="18" charset="0"/>
                </a:rPr>
                <a:t>ПЕРВИЧНАЯ ИНФОРМАЦИЯ О КОЛИЧЕСТВЕ 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2353CC9-DA69-41DC-BE2A-4B9CBEF78F21}"/>
                </a:ext>
              </a:extLst>
            </p:cNvPr>
            <p:cNvSpPr txBox="1"/>
            <p:nvPr/>
          </p:nvSpPr>
          <p:spPr>
            <a:xfrm>
              <a:off x="738078" y="1937985"/>
              <a:ext cx="450716" cy="67710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defTabSz="685800">
                <a:spcAft>
                  <a:spcPts val="450"/>
                </a:spcAft>
                <a:buSzPct val="100000"/>
                <a:defRPr/>
              </a:pPr>
              <a:r>
                <a:rPr lang="ru-RU" sz="3300" dirty="0">
                  <a:solidFill>
                    <a:prstClr val="white"/>
                  </a:solidFill>
                  <a:latin typeface="DIN Pro Bold" panose="020B0604020202020204" charset="0"/>
                  <a:cs typeface="DIN Pro Bold" panose="020B0604020202020204" charset="0"/>
                </a:rPr>
                <a:t>1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93517CC-C085-451F-9B25-3C3BC32DC290}"/>
                </a:ext>
              </a:extLst>
            </p:cNvPr>
            <p:cNvSpPr/>
            <p:nvPr/>
          </p:nvSpPr>
          <p:spPr>
            <a:xfrm>
              <a:off x="707332" y="3048901"/>
              <a:ext cx="3177005" cy="2477877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685800">
                <a:spcAft>
                  <a:spcPts val="450"/>
                </a:spcAft>
                <a:defRPr/>
              </a:pPr>
              <a:endParaRPr lang="ru-RU" sz="900" dirty="0">
                <a:solidFill>
                  <a:srgbClr val="464646"/>
                </a:solidFill>
                <a:latin typeface="DIN Pro Regular" panose="020B0504020101020102" charset="0"/>
                <a:ea typeface="Arial" panose="020B0604020202020204" pitchFamily="34" charset="0"/>
                <a:cs typeface="DIN Pro Regular" panose="020B0504020101020102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CC132E1-1CF9-46B6-855C-BBA8258921F7}"/>
              </a:ext>
            </a:extLst>
          </p:cNvPr>
          <p:cNvGrpSpPr/>
          <p:nvPr/>
        </p:nvGrpSpPr>
        <p:grpSpPr>
          <a:xfrm>
            <a:off x="2989936" y="950739"/>
            <a:ext cx="2974883" cy="2808246"/>
            <a:chOff x="4260749" y="1933926"/>
            <a:chExt cx="3177005" cy="3519482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D2AEC7EA-1EF9-4D4C-8B86-DFFC8876D9EE}"/>
                </a:ext>
              </a:extLst>
            </p:cNvPr>
            <p:cNvSpPr/>
            <p:nvPr/>
          </p:nvSpPr>
          <p:spPr>
            <a:xfrm>
              <a:off x="4265790" y="1933926"/>
              <a:ext cx="3171964" cy="1058559"/>
            </a:xfrm>
            <a:prstGeom prst="rect">
              <a:avLst/>
            </a:prstGeom>
            <a:solidFill>
              <a:srgbClr val="29948C"/>
            </a:solidFill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lIns="324000" rIns="54000" rtlCol="0" anchor="ctr"/>
            <a:lstStyle/>
            <a:p>
              <a:pPr algn="r"/>
              <a:r>
                <a:rPr lang="ru-RU" sz="1050" dirty="0">
                  <a:latin typeface="Cambria" pitchFamily="18" charset="0"/>
                </a:rPr>
                <a:t>РАСЧЕТ ОБЪЕМОВ ВЫБРОСОВ  НА ОСНОВЕ НОРМАТИВНОГО ПРОБЕГА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F02D58D-4182-4D22-B4C6-5BA72A799EE2}"/>
                </a:ext>
              </a:extLst>
            </p:cNvPr>
            <p:cNvSpPr txBox="1"/>
            <p:nvPr/>
          </p:nvSpPr>
          <p:spPr>
            <a:xfrm>
              <a:off x="4324484" y="1953560"/>
              <a:ext cx="450716" cy="63644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defTabSz="685800">
                <a:spcAft>
                  <a:spcPts val="450"/>
                </a:spcAft>
                <a:buSzPct val="100000"/>
                <a:defRPr/>
              </a:pPr>
              <a:r>
                <a:rPr lang="ru-RU" sz="3300" dirty="0">
                  <a:solidFill>
                    <a:prstClr val="white"/>
                  </a:solidFill>
                  <a:latin typeface="DIN Pro Bold" panose="020B0604020202020204" charset="0"/>
                  <a:cs typeface="DIN Pro Bold" panose="020B0604020202020204" charset="0"/>
                </a:rPr>
                <a:t>2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41145451-4B62-46C8-9D2F-95DDAFB11C04}"/>
                </a:ext>
              </a:extLst>
            </p:cNvPr>
            <p:cNvSpPr/>
            <p:nvPr/>
          </p:nvSpPr>
          <p:spPr>
            <a:xfrm>
              <a:off x="4260749" y="2992486"/>
              <a:ext cx="3177005" cy="2460922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685800">
                <a:spcAft>
                  <a:spcPts val="450"/>
                </a:spcAft>
                <a:defRPr/>
              </a:pPr>
              <a:endParaRPr lang="ru-RU" sz="900" dirty="0">
                <a:solidFill>
                  <a:srgbClr val="464646"/>
                </a:solidFill>
                <a:latin typeface="DIN Pro Regular" panose="020B0504020101020102" charset="0"/>
                <a:ea typeface="Arial" panose="020B0604020202020204" pitchFamily="34" charset="0"/>
                <a:cs typeface="DIN Pro Regular" panose="020B0504020101020102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D0FFC34-FBDD-4C00-A1D2-B1AC7ED13A54}"/>
              </a:ext>
            </a:extLst>
          </p:cNvPr>
          <p:cNvGrpSpPr/>
          <p:nvPr/>
        </p:nvGrpSpPr>
        <p:grpSpPr>
          <a:xfrm>
            <a:off x="6032408" y="940551"/>
            <a:ext cx="2964054" cy="2649800"/>
            <a:chOff x="7746551" y="1933926"/>
            <a:chExt cx="3260151" cy="3533066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EDCEB84-7C4C-4C46-8CD6-697B9DA6B3BD}"/>
                </a:ext>
              </a:extLst>
            </p:cNvPr>
            <p:cNvSpPr/>
            <p:nvPr/>
          </p:nvSpPr>
          <p:spPr>
            <a:xfrm>
              <a:off x="7788676" y="1933926"/>
              <a:ext cx="3218026" cy="1133833"/>
            </a:xfrm>
            <a:prstGeom prst="rect">
              <a:avLst/>
            </a:prstGeom>
            <a:solidFill>
              <a:srgbClr val="29948C"/>
            </a:solidFill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lIns="324000" rIns="54000" rtlCol="0" anchor="ctr"/>
            <a:lstStyle/>
            <a:p>
              <a:pPr algn="r"/>
              <a:r>
                <a:rPr lang="ru-RU" sz="1050" dirty="0">
                  <a:latin typeface="Cambria" pitchFamily="18" charset="0"/>
                </a:rPr>
                <a:t>РАСЧЕТ ПЛОТНОСТИ ВЫБРОСОВ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C520CE6-E18E-4F8F-A0DE-0C85EE4AF049}"/>
                </a:ext>
              </a:extLst>
            </p:cNvPr>
            <p:cNvSpPr txBox="1"/>
            <p:nvPr/>
          </p:nvSpPr>
          <p:spPr>
            <a:xfrm>
              <a:off x="7888698" y="1967771"/>
              <a:ext cx="337712" cy="67710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defTabSz="685800">
                <a:spcAft>
                  <a:spcPts val="450"/>
                </a:spcAft>
                <a:buSzPct val="100000"/>
                <a:defRPr/>
              </a:pPr>
              <a:r>
                <a:rPr lang="ru-RU" sz="3300" dirty="0">
                  <a:solidFill>
                    <a:prstClr val="white"/>
                  </a:solidFill>
                  <a:latin typeface="DIN Pro Bold" panose="020B0604020202020204" charset="0"/>
                  <a:cs typeface="DIN Pro Bold" panose="020B0604020202020204" charset="0"/>
                </a:rPr>
                <a:t>3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393E014E-818C-4636-B066-7EE4E9F30BF2}"/>
                </a:ext>
              </a:extLst>
            </p:cNvPr>
            <p:cNvSpPr/>
            <p:nvPr/>
          </p:nvSpPr>
          <p:spPr>
            <a:xfrm>
              <a:off x="7746551" y="3006070"/>
              <a:ext cx="3260150" cy="2460922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685800">
                <a:spcAft>
                  <a:spcPts val="450"/>
                </a:spcAft>
                <a:defRPr/>
              </a:pPr>
              <a:endParaRPr lang="ru-RU" sz="900" b="1" dirty="0">
                <a:solidFill>
                  <a:srgbClr val="5B9BD5"/>
                </a:solidFill>
                <a:latin typeface="DIN Pro Regular" panose="020B0504020101020102" charset="0"/>
                <a:cs typeface="DIN Pro Regular" panose="020B0504020101020102" charset="0"/>
              </a:endParaRPr>
            </a:p>
          </p:txBody>
        </p:sp>
      </p:grpSp>
      <p:sp>
        <p:nvSpPr>
          <p:cNvPr id="32" name="Номер слайда 3">
            <a:extLst>
              <a:ext uri="{FF2B5EF4-FFF2-40B4-BE49-F238E27FC236}">
                <a16:creationId xmlns:a16="http://schemas.microsoft.com/office/drawing/2014/main" id="{E8BD6C96-E6D8-4AC4-A672-321EDC013207}"/>
              </a:ext>
            </a:extLst>
          </p:cNvPr>
          <p:cNvSpPr txBox="1">
            <a:spLocks/>
          </p:cNvSpPr>
          <p:nvPr/>
        </p:nvSpPr>
        <p:spPr>
          <a:xfrm>
            <a:off x="8600828" y="4813131"/>
            <a:ext cx="292893" cy="273844"/>
          </a:xfrm>
          <a:prstGeom prst="rect">
            <a:avLst/>
          </a:prstGeom>
        </p:spPr>
        <p:txBody>
          <a:bodyPr lIns="0" rIns="0"/>
          <a:lstStyle>
            <a:defPPr>
              <a:defRPr lang="ru-RU"/>
            </a:defPPr>
            <a:lvl1pPr algn="r" defTabSz="457200">
              <a:defRPr sz="1600">
                <a:solidFill>
                  <a:schemeClr val="accent6"/>
                </a:solidFill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pPr defTabSz="342900">
              <a:defRPr/>
            </a:pPr>
            <a:fld id="{F6769C8C-C3CE-41F2-9A08-EDCE57128303}" type="slidenum">
              <a:rPr lang="ru-RU" sz="1200">
                <a:solidFill>
                  <a:srgbClr val="A5A5A5"/>
                </a:solidFill>
                <a:latin typeface="DIN Pro Regular" panose="020B0504020101020102" charset="0"/>
                <a:cs typeface="DIN Pro Regular" panose="020B0504020101020102" charset="0"/>
              </a:rPr>
              <a:pPr defTabSz="342900">
                <a:defRPr/>
              </a:pPr>
              <a:t>49</a:t>
            </a:fld>
            <a:endParaRPr lang="ru-RU" sz="1200" dirty="0">
              <a:solidFill>
                <a:srgbClr val="A5A5A5"/>
              </a:solidFill>
              <a:latin typeface="DIN Pro Regular" panose="020B0504020101020102" charset="0"/>
              <a:cs typeface="DIN Pro Regular" panose="020B0504020101020102" charset="0"/>
            </a:endParaRPr>
          </a:p>
        </p:txBody>
      </p:sp>
      <p:cxnSp>
        <p:nvCxnSpPr>
          <p:cNvPr id="38" name="Прямая соединительная линия 29">
            <a:extLst>
              <a:ext uri="{FF2B5EF4-FFF2-40B4-BE49-F238E27FC236}">
                <a16:creationId xmlns:a16="http://schemas.microsoft.com/office/drawing/2014/main" id="{4BE1BE18-B6A4-472C-AE91-04EB665C618C}"/>
              </a:ext>
            </a:extLst>
          </p:cNvPr>
          <p:cNvCxnSpPr/>
          <p:nvPr/>
        </p:nvCxnSpPr>
        <p:spPr>
          <a:xfrm>
            <a:off x="236909" y="4942009"/>
            <a:ext cx="8318593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076FF2A9-9D4A-42BE-B971-AC3E2B98A3B1}"/>
              </a:ext>
            </a:extLst>
          </p:cNvPr>
          <p:cNvSpPr txBox="1"/>
          <p:nvPr/>
        </p:nvSpPr>
        <p:spPr>
          <a:xfrm>
            <a:off x="304801" y="1932983"/>
            <a:ext cx="29677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latin typeface="Cambria" pitchFamily="18" charset="0"/>
              </a:rPr>
              <a:t>Данные ФНС </a:t>
            </a:r>
          </a:p>
          <a:p>
            <a:pPr algn="ctr"/>
            <a:r>
              <a:rPr lang="en-US" sz="1200" dirty="0">
                <a:latin typeface="Cambria" pitchFamily="18" charset="0"/>
              </a:rPr>
              <a:t>https://nalog.ru</a:t>
            </a:r>
            <a:endParaRPr lang="ru-RU" sz="1200" dirty="0">
              <a:latin typeface="Cambria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157584" y="1807855"/>
            <a:ext cx="2417646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50" dirty="0">
                <a:latin typeface="Cambria" pitchFamily="18" charset="0"/>
              </a:rPr>
              <a:t>Методика МПР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186084" y="1824469"/>
            <a:ext cx="2572073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350" dirty="0">
                <a:latin typeface="Cambria" pitchFamily="18" charset="0"/>
              </a:rPr>
              <a:t>Данные о длине дорожной сети Росстат БДПМО</a:t>
            </a:r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DE1438E1-2790-42D2-B7D5-2FF33975A2E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37" r="21049"/>
          <a:stretch/>
        </p:blipFill>
        <p:spPr>
          <a:xfrm>
            <a:off x="134038" y="2431736"/>
            <a:ext cx="2800454" cy="231542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6BFCD93A-D54B-4B78-9C50-1B782E27F4D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54"/>
          <a:stretch/>
        </p:blipFill>
        <p:spPr>
          <a:xfrm>
            <a:off x="6044684" y="2389650"/>
            <a:ext cx="2999829" cy="2357511"/>
          </a:xfrm>
          <a:prstGeom prst="rect">
            <a:avLst/>
          </a:prstGeom>
        </p:spPr>
      </p:pic>
      <p:graphicFrame>
        <p:nvGraphicFramePr>
          <p:cNvPr id="35" name="Диаграмма 34">
            <a:extLst>
              <a:ext uri="{FF2B5EF4-FFF2-40B4-BE49-F238E27FC236}">
                <a16:creationId xmlns:a16="http://schemas.microsoft.com/office/drawing/2014/main" id="{C93C8367-DB74-4163-A23D-22B24FA9F0F5}"/>
              </a:ext>
            </a:extLst>
          </p:cNvPr>
          <p:cNvGraphicFramePr/>
          <p:nvPr/>
        </p:nvGraphicFramePr>
        <p:xfrm>
          <a:off x="2977790" y="2448039"/>
          <a:ext cx="2950461" cy="23227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6113215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B90D23-FF3F-51EC-EEF6-F52F6E2D2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89" y="102393"/>
            <a:ext cx="4378182" cy="771277"/>
          </a:xfrm>
          <a:solidFill>
            <a:srgbClr val="006666"/>
          </a:solidFill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Aptos" panose="020B0004020202020204" pitchFamily="34" charset="0"/>
              </a:rPr>
              <a:t>Что такое БПТ: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8E11C5C-F94D-CD80-B445-F095D9C706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827" y="1100392"/>
            <a:ext cx="4340544" cy="2907642"/>
          </a:xfrm>
        </p:spPr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>
                <a:latin typeface="Aptos" panose="020B0004020202020204" pitchFamily="34" charset="0"/>
              </a:rPr>
              <a:t>закреплен в ФЗ «Об охране озера Байкал»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>
                <a:latin typeface="Aptos" panose="020B0004020202020204" pitchFamily="34" charset="0"/>
              </a:rPr>
              <a:t>границы проводятся по физико-географическим барьерам и не совпадают с административными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>
                <a:latin typeface="Aptos" panose="020B0004020202020204" pitchFamily="34" charset="0"/>
              </a:rPr>
              <a:t>включает как городские, так и сельские территории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>
                <a:latin typeface="Aptos" panose="020B0004020202020204" pitchFamily="34" charset="0"/>
              </a:rPr>
              <a:t>имеются ограничения на природопользование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>
                <a:latin typeface="Aptos" panose="020B0004020202020204" pitchFamily="34" charset="0"/>
              </a:rPr>
              <a:t>внутри выделяются три зоны: центральная (непосредственно прилегает к Байкалу), буферная (гидрологическое влияние), зона атмосферного влияния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600" dirty="0">
              <a:latin typeface="Aptos" panose="020B0004020202020204" pitchFamily="34" charset="0"/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BF9B43E-571E-CF08-91C8-26E132501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49CBA-7707-644B-B2B0-09A3B0557845}" type="slidenum">
              <a:rPr lang="ru-RU" smtClean="0">
                <a:solidFill>
                  <a:srgbClr val="383D6F"/>
                </a:solidFill>
                <a:latin typeface="Aptos" panose="020B0004020202020204" pitchFamily="34" charset="0"/>
              </a:rPr>
              <a:t>5</a:t>
            </a:fld>
            <a:endParaRPr lang="ru-RU">
              <a:solidFill>
                <a:srgbClr val="383D6F"/>
              </a:solidFill>
              <a:latin typeface="Aptos" panose="020B0004020202020204" pitchFamily="34" charset="0"/>
            </a:endParaRPr>
          </a:p>
        </p:txBody>
      </p:sp>
      <p:sp>
        <p:nvSpPr>
          <p:cNvPr id="10" name="Нижний колонтитул 9">
            <a:extLst>
              <a:ext uri="{FF2B5EF4-FFF2-40B4-BE49-F238E27FC236}">
                <a16:creationId xmlns:a16="http://schemas.microsoft.com/office/drawing/2014/main" id="{8FBDE236-9659-54AE-2CD9-AC70D3273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>
                <a:solidFill>
                  <a:srgbClr val="383D6F"/>
                </a:solidFill>
                <a:latin typeface="Aptos" panose="020B0004020202020204" pitchFamily="34" charset="0"/>
              </a:rPr>
              <a:t>Фестиваль НАУКА 0+                                   2024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5871582-C89A-4B68-6BB7-E6BC92B8F8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6507" y="1385046"/>
            <a:ext cx="2748843" cy="233833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88D0EA2-759A-D83A-F2C0-7D468CFC24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8374" y="102393"/>
            <a:ext cx="4542437" cy="499886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177351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6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45CC03F-30D6-1BD0-B69A-A98A93910F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B1A2C45-7B8C-120B-81E6-6C7753026D74}"/>
              </a:ext>
            </a:extLst>
          </p:cNvPr>
          <p:cNvSpPr txBox="1"/>
          <p:nvPr/>
        </p:nvSpPr>
        <p:spPr>
          <a:xfrm>
            <a:off x="599440" y="1930400"/>
            <a:ext cx="76504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2800" dirty="0">
                <a:solidFill>
                  <a:schemeClr val="bg1"/>
                </a:solidFill>
                <a:latin typeface="Aptos" panose="020B0004020202020204" pitchFamily="34" charset="0"/>
              </a:rPr>
              <a:t>Источники воздействия на окружающую среду </a:t>
            </a:r>
          </a:p>
        </p:txBody>
      </p:sp>
    </p:spTree>
    <p:extLst>
      <p:ext uri="{BB962C8B-B14F-4D97-AF65-F5344CB8AC3E}">
        <p14:creationId xmlns:p14="http://schemas.microsoft.com/office/powerpoint/2010/main" val="16529123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вал 5">
            <a:extLst>
              <a:ext uri="{FF2B5EF4-FFF2-40B4-BE49-F238E27FC236}">
                <a16:creationId xmlns:a16="http://schemas.microsoft.com/office/drawing/2014/main" id="{5B20EB16-9B2A-662E-EA72-210F6684D96F}"/>
              </a:ext>
            </a:extLst>
          </p:cNvPr>
          <p:cNvSpPr/>
          <p:nvPr/>
        </p:nvSpPr>
        <p:spPr>
          <a:xfrm>
            <a:off x="601579" y="1253169"/>
            <a:ext cx="1937084" cy="1937084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D975C871-D7C7-89A4-F76D-675392AA1CB2}"/>
              </a:ext>
            </a:extLst>
          </p:cNvPr>
          <p:cNvSpPr/>
          <p:nvPr/>
        </p:nvSpPr>
        <p:spPr>
          <a:xfrm>
            <a:off x="2550695" y="1253169"/>
            <a:ext cx="1937084" cy="1937084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8C872D2F-06A9-3BDE-2C8F-A5D659E2C323}"/>
              </a:ext>
            </a:extLst>
          </p:cNvPr>
          <p:cNvSpPr/>
          <p:nvPr/>
        </p:nvSpPr>
        <p:spPr>
          <a:xfrm>
            <a:off x="4499811" y="1253169"/>
            <a:ext cx="1937084" cy="1937084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4EBE18AC-DC34-070D-8BE5-2124E0AD36F7}"/>
              </a:ext>
            </a:extLst>
          </p:cNvPr>
          <p:cNvSpPr/>
          <p:nvPr/>
        </p:nvSpPr>
        <p:spPr>
          <a:xfrm>
            <a:off x="6448927" y="1253169"/>
            <a:ext cx="1937084" cy="1937084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4DCD1887-271F-8891-0BF4-359ED9A51B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532" y="180264"/>
            <a:ext cx="4937321" cy="994172"/>
          </a:xfrm>
          <a:solidFill>
            <a:srgbClr val="006666"/>
          </a:solidFill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Aptos" panose="020B0004020202020204" pitchFamily="34" charset="0"/>
              </a:rPr>
              <a:t>Источники воздействия на окружающую среду: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DCB09E6-7F37-2E65-E955-729689983997}"/>
              </a:ext>
            </a:extLst>
          </p:cNvPr>
          <p:cNvSpPr txBox="1"/>
          <p:nvPr/>
        </p:nvSpPr>
        <p:spPr>
          <a:xfrm>
            <a:off x="320811" y="3501889"/>
            <a:ext cx="23055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Aptos" panose="020B0004020202020204" pitchFamily="34" charset="0"/>
              </a:rPr>
              <a:t>промышленность (добывающая, обрабатывающая);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6DCF8EE-6C91-B95E-00A0-88B1BB21E7E2}"/>
              </a:ext>
            </a:extLst>
          </p:cNvPr>
          <p:cNvSpPr txBox="1"/>
          <p:nvPr/>
        </p:nvSpPr>
        <p:spPr>
          <a:xfrm>
            <a:off x="2634915" y="3542820"/>
            <a:ext cx="19370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Aptos" panose="020B0004020202020204" pitchFamily="34" charset="0"/>
              </a:rPr>
              <a:t>ЖКХ (энергетика, ЖКХ, АСО)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C8EC7A7-AB54-DEB1-8CF6-9D3678AF302A}"/>
              </a:ext>
            </a:extLst>
          </p:cNvPr>
          <p:cNvSpPr txBox="1"/>
          <p:nvPr/>
        </p:nvSpPr>
        <p:spPr>
          <a:xfrm>
            <a:off x="4649568" y="3778888"/>
            <a:ext cx="19370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Aptos" panose="020B0004020202020204" pitchFamily="34" charset="0"/>
              </a:rPr>
              <a:t>транспорт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4051C78-532C-E784-52CD-F166AEE3C7B8}"/>
              </a:ext>
            </a:extLst>
          </p:cNvPr>
          <p:cNvSpPr txBox="1"/>
          <p:nvPr/>
        </p:nvSpPr>
        <p:spPr>
          <a:xfrm>
            <a:off x="6664221" y="3750742"/>
            <a:ext cx="19370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Aptos" panose="020B0004020202020204" pitchFamily="34" charset="0"/>
              </a:rPr>
              <a:t>туризм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95D61BA3-5D53-C4BC-76EC-F9E2CBF127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547" y="1253169"/>
            <a:ext cx="1937085" cy="1937085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63157E82-4357-9DFC-3467-B949AA562B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0376" y="1219172"/>
            <a:ext cx="1987403" cy="2005811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D80BDC49-E504-A5F4-77D4-8E348DB27C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75" r="36165"/>
          <a:stretch/>
        </p:blipFill>
        <p:spPr bwMode="auto">
          <a:xfrm>
            <a:off x="4499809" y="1252374"/>
            <a:ext cx="1980679" cy="1955227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extLst>
              <a:ext uri="{FF2B5EF4-FFF2-40B4-BE49-F238E27FC236}">
                <a16:creationId xmlns:a16="http://schemas.microsoft.com/office/drawing/2014/main" id="{12688519-AD01-0D16-871C-EF5A85BFD9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6895" y="1240300"/>
            <a:ext cx="1987763" cy="1949953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43205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AF930F-852F-767D-AFC1-8CCF4528E1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вал 5">
            <a:extLst>
              <a:ext uri="{FF2B5EF4-FFF2-40B4-BE49-F238E27FC236}">
                <a16:creationId xmlns:a16="http://schemas.microsoft.com/office/drawing/2014/main" id="{A6061599-8FE0-204A-3735-4D2D06FE735A}"/>
              </a:ext>
            </a:extLst>
          </p:cNvPr>
          <p:cNvSpPr/>
          <p:nvPr/>
        </p:nvSpPr>
        <p:spPr>
          <a:xfrm>
            <a:off x="601579" y="1253169"/>
            <a:ext cx="1937084" cy="1937084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3705544E-4EEF-A8EF-3887-77BED3E37E4A}"/>
              </a:ext>
            </a:extLst>
          </p:cNvPr>
          <p:cNvSpPr/>
          <p:nvPr/>
        </p:nvSpPr>
        <p:spPr>
          <a:xfrm>
            <a:off x="2550695" y="1253169"/>
            <a:ext cx="1937084" cy="1937084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16CD84ED-D80A-273D-94F7-838F958E9A48}"/>
              </a:ext>
            </a:extLst>
          </p:cNvPr>
          <p:cNvSpPr/>
          <p:nvPr/>
        </p:nvSpPr>
        <p:spPr>
          <a:xfrm>
            <a:off x="4499811" y="1253169"/>
            <a:ext cx="1937084" cy="1937084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2CDCA0E6-20BD-DA13-31B7-DBD29BC909D5}"/>
              </a:ext>
            </a:extLst>
          </p:cNvPr>
          <p:cNvSpPr/>
          <p:nvPr/>
        </p:nvSpPr>
        <p:spPr>
          <a:xfrm>
            <a:off x="6448927" y="1253169"/>
            <a:ext cx="1937084" cy="1937084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F5053CD-CD36-1C45-AA27-F196DDC694C8}"/>
              </a:ext>
            </a:extLst>
          </p:cNvPr>
          <p:cNvSpPr txBox="1"/>
          <p:nvPr/>
        </p:nvSpPr>
        <p:spPr>
          <a:xfrm>
            <a:off x="329376" y="3522806"/>
            <a:ext cx="23055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1400" dirty="0">
                <a:latin typeface="Aptos" panose="020B0004020202020204" pitchFamily="34" charset="0"/>
              </a:rPr>
              <a:t>атмосферные выбросы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1400" dirty="0">
                <a:latin typeface="Aptos" panose="020B0004020202020204" pitchFamily="34" charset="0"/>
              </a:rPr>
              <a:t>потребление воды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1400" dirty="0">
                <a:latin typeface="Aptos" panose="020B0004020202020204" pitchFamily="34" charset="0"/>
              </a:rPr>
              <a:t>сброс стоков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9C131B04-6D4C-EC12-4985-10D1CAC054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547" y="1253169"/>
            <a:ext cx="1937085" cy="1937085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2E204181-1B89-AB1B-EC38-D966A8D448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0376" y="1219172"/>
            <a:ext cx="1987403" cy="2005811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77B2AC62-CE67-9417-EA06-A3C3D71220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75" r="36165"/>
          <a:stretch/>
        </p:blipFill>
        <p:spPr bwMode="auto">
          <a:xfrm>
            <a:off x="4499809" y="1252374"/>
            <a:ext cx="1980679" cy="1955227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extLst>
              <a:ext uri="{FF2B5EF4-FFF2-40B4-BE49-F238E27FC236}">
                <a16:creationId xmlns:a16="http://schemas.microsoft.com/office/drawing/2014/main" id="{9EE5F0D4-3C50-85B4-CB45-67CD613A82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6895" y="1240300"/>
            <a:ext cx="1987763" cy="1949953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763FC80-2BC8-CD23-84B7-222EBFC641E5}"/>
              </a:ext>
            </a:extLst>
          </p:cNvPr>
          <p:cNvSpPr txBox="1"/>
          <p:nvPr/>
        </p:nvSpPr>
        <p:spPr>
          <a:xfrm>
            <a:off x="530643" y="2052434"/>
            <a:ext cx="2008020" cy="307777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ru-RU" sz="1400" dirty="0">
                <a:latin typeface="Aptos" panose="020B0004020202020204" pitchFamily="34" charset="0"/>
              </a:rPr>
              <a:t>ПРОМЫШЛЕННОСТЬ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7CC98F0-80B3-A848-47C7-0C658ABE688D}"/>
              </a:ext>
            </a:extLst>
          </p:cNvPr>
          <p:cNvSpPr txBox="1"/>
          <p:nvPr/>
        </p:nvSpPr>
        <p:spPr>
          <a:xfrm>
            <a:off x="2690068" y="2044067"/>
            <a:ext cx="1578650" cy="307777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Aptos" panose="020B0004020202020204" pitchFamily="34" charset="0"/>
              </a:rPr>
              <a:t>ЖКХ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E9EEEC3-8930-4C7D-5341-8D4B386C722D}"/>
              </a:ext>
            </a:extLst>
          </p:cNvPr>
          <p:cNvSpPr txBox="1"/>
          <p:nvPr/>
        </p:nvSpPr>
        <p:spPr>
          <a:xfrm>
            <a:off x="4704744" y="2060710"/>
            <a:ext cx="1578650" cy="307777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Aptos" panose="020B0004020202020204" pitchFamily="34" charset="0"/>
              </a:rPr>
              <a:t>ТРАНСПОРТ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217AE90-C963-FA7E-160D-D5B6D016B9F4}"/>
              </a:ext>
            </a:extLst>
          </p:cNvPr>
          <p:cNvSpPr txBox="1"/>
          <p:nvPr/>
        </p:nvSpPr>
        <p:spPr>
          <a:xfrm>
            <a:off x="6648898" y="2074908"/>
            <a:ext cx="1578650" cy="307777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Aptos" panose="020B0004020202020204" pitchFamily="34" charset="0"/>
              </a:rPr>
              <a:t>ТУРИЗМ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453982F-0BD9-D13F-524D-BBB3C4CC6AC7}"/>
              </a:ext>
            </a:extLst>
          </p:cNvPr>
          <p:cNvSpPr txBox="1"/>
          <p:nvPr/>
        </p:nvSpPr>
        <p:spPr>
          <a:xfrm>
            <a:off x="2563078" y="3443824"/>
            <a:ext cx="203734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1400" dirty="0">
                <a:latin typeface="Aptos" panose="020B0004020202020204" pitchFamily="34" charset="0"/>
              </a:rPr>
              <a:t>сжигание топлива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1400" dirty="0">
                <a:latin typeface="Aptos" panose="020B0004020202020204" pitchFamily="34" charset="0"/>
              </a:rPr>
              <a:t>потребление воды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1400" dirty="0">
                <a:latin typeface="Aptos" panose="020B0004020202020204" pitchFamily="34" charset="0"/>
              </a:rPr>
              <a:t>сброс стоков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059486D-F3C2-C6B0-8780-BD41EFF9CCAA}"/>
              </a:ext>
            </a:extLst>
          </p:cNvPr>
          <p:cNvSpPr txBox="1"/>
          <p:nvPr/>
        </p:nvSpPr>
        <p:spPr>
          <a:xfrm>
            <a:off x="4443148" y="3391400"/>
            <a:ext cx="203734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1400" dirty="0">
                <a:latin typeface="Aptos" panose="020B0004020202020204" pitchFamily="34" charset="0"/>
              </a:rPr>
              <a:t>сжигание топлива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1400" dirty="0">
                <a:latin typeface="Aptos" panose="020B0004020202020204" pitchFamily="34" charset="0"/>
              </a:rPr>
              <a:t>сброс стоков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1400" dirty="0">
                <a:latin typeface="Aptos" panose="020B0004020202020204" pitchFamily="34" charset="0"/>
              </a:rPr>
              <a:t>утечки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8B8908F-0261-3EA4-E2CA-6AFFBAADF5AE}"/>
              </a:ext>
            </a:extLst>
          </p:cNvPr>
          <p:cNvSpPr txBox="1"/>
          <p:nvPr/>
        </p:nvSpPr>
        <p:spPr>
          <a:xfrm>
            <a:off x="6524812" y="3392304"/>
            <a:ext cx="203734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1400" dirty="0">
                <a:latin typeface="Aptos" panose="020B0004020202020204" pitchFamily="34" charset="0"/>
              </a:rPr>
              <a:t>шаговые нагрузки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1400" dirty="0">
                <a:latin typeface="Aptos" panose="020B0004020202020204" pitchFamily="34" charset="0"/>
              </a:rPr>
              <a:t>рост потребления ресурсов</a:t>
            </a:r>
          </a:p>
        </p:txBody>
      </p:sp>
      <p:sp>
        <p:nvSpPr>
          <p:cNvPr id="22" name="Заголовок 1">
            <a:extLst>
              <a:ext uri="{FF2B5EF4-FFF2-40B4-BE49-F238E27FC236}">
                <a16:creationId xmlns:a16="http://schemas.microsoft.com/office/drawing/2014/main" id="{C10340AB-8FC8-6016-5C6E-CB8C1E66AD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532" y="180264"/>
            <a:ext cx="4937321" cy="994172"/>
          </a:xfrm>
          <a:solidFill>
            <a:srgbClr val="006666"/>
          </a:solidFill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Aptos" panose="020B0004020202020204" pitchFamily="34" charset="0"/>
              </a:rPr>
              <a:t>Источники воздействия на окружающую среду:</a:t>
            </a:r>
          </a:p>
        </p:txBody>
      </p:sp>
    </p:spTree>
    <p:extLst>
      <p:ext uri="{BB962C8B-B14F-4D97-AF65-F5344CB8AC3E}">
        <p14:creationId xmlns:p14="http://schemas.microsoft.com/office/powerpoint/2010/main" val="30468336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0A2C0A-B076-4270-2F91-605E7C306F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165" y="122803"/>
            <a:ext cx="6522224" cy="651838"/>
          </a:xfrm>
          <a:solidFill>
            <a:srgbClr val="006666"/>
          </a:solidFill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Aptos" panose="020B0004020202020204" pitchFamily="34" charset="0"/>
              </a:rPr>
              <a:t>ПРОМЫШЛЕННОСТЬ ДОБЫВАЮЩАЯ</a:t>
            </a:r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80BA45F8-C649-2BAF-D088-1D328FC67C01}"/>
              </a:ext>
            </a:extLst>
          </p:cNvPr>
          <p:cNvSpPr txBox="1">
            <a:spLocks/>
          </p:cNvSpPr>
          <p:nvPr/>
        </p:nvSpPr>
        <p:spPr>
          <a:xfrm>
            <a:off x="333368" y="2327078"/>
            <a:ext cx="2607475" cy="23383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2000" dirty="0">
                <a:solidFill>
                  <a:srgbClr val="383D6F"/>
                </a:solidFill>
                <a:latin typeface="FORMULAR-MEDIUM" panose="02000000000000000000" pitchFamily="2" charset="0"/>
              </a:rPr>
              <a:t>УГОЛЬ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2000" dirty="0">
                <a:solidFill>
                  <a:srgbClr val="383D6F"/>
                </a:solidFill>
                <a:latin typeface="FORMULAR-MEDIUM" panose="02000000000000000000" pitchFamily="2" charset="0"/>
              </a:rPr>
              <a:t>ЗОЛОТО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2000" dirty="0">
                <a:solidFill>
                  <a:srgbClr val="383D6F"/>
                </a:solidFill>
                <a:latin typeface="FORMULAR-MEDIUM" panose="02000000000000000000" pitchFamily="2" charset="0"/>
              </a:rPr>
              <a:t>МОЛИБДЕН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2000" dirty="0">
                <a:solidFill>
                  <a:srgbClr val="383D6F"/>
                </a:solidFill>
                <a:latin typeface="FORMULAR-MEDIUM" panose="02000000000000000000" pitchFamily="2" charset="0"/>
              </a:rPr>
              <a:t>СВИНЕЦ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3864361-EC9C-9CD7-D04B-1342D78611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3279731"/>
            <a:ext cx="1746250" cy="100316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9F82BAE-D5C8-7BF8-3828-D6F3F3394D5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2916"/>
          <a:stretch/>
        </p:blipFill>
        <p:spPr>
          <a:xfrm>
            <a:off x="1940118" y="706666"/>
            <a:ext cx="5464053" cy="4289024"/>
          </a:xfrm>
          <a:prstGeom prst="rect">
            <a:avLst/>
          </a:prstGeom>
        </p:spPr>
      </p:pic>
      <p:sp>
        <p:nvSpPr>
          <p:cNvPr id="15" name="Овал 14">
            <a:extLst>
              <a:ext uri="{FF2B5EF4-FFF2-40B4-BE49-F238E27FC236}">
                <a16:creationId xmlns:a16="http://schemas.microsoft.com/office/drawing/2014/main" id="{F8A8A2B5-DAAC-DDE2-A70E-AEAA66A66428}"/>
              </a:ext>
            </a:extLst>
          </p:cNvPr>
          <p:cNvSpPr/>
          <p:nvPr/>
        </p:nvSpPr>
        <p:spPr>
          <a:xfrm>
            <a:off x="5026831" y="4046102"/>
            <a:ext cx="1535055" cy="1051796"/>
          </a:xfrm>
          <a:prstGeom prst="ellipse">
            <a:avLst/>
          </a:prstGeom>
          <a:noFill/>
          <a:ln w="57150">
            <a:solidFill>
              <a:srgbClr val="FFF2C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CC9D5DE0-B84C-2BF3-10D9-E7C03505ACAA}"/>
              </a:ext>
            </a:extLst>
          </p:cNvPr>
          <p:cNvSpPr/>
          <p:nvPr/>
        </p:nvSpPr>
        <p:spPr>
          <a:xfrm>
            <a:off x="4251193" y="3704849"/>
            <a:ext cx="1107286" cy="796083"/>
          </a:xfrm>
          <a:prstGeom prst="ellipse">
            <a:avLst/>
          </a:prstGeom>
          <a:noFill/>
          <a:ln w="57150">
            <a:solidFill>
              <a:srgbClr val="FFF2C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E1A90C42-465A-6112-C255-7E9D8C4B2673}"/>
              </a:ext>
            </a:extLst>
          </p:cNvPr>
          <p:cNvSpPr/>
          <p:nvPr/>
        </p:nvSpPr>
        <p:spPr>
          <a:xfrm>
            <a:off x="2737779" y="3090596"/>
            <a:ext cx="1107286" cy="796083"/>
          </a:xfrm>
          <a:prstGeom prst="ellipse">
            <a:avLst/>
          </a:prstGeom>
          <a:noFill/>
          <a:ln w="57150">
            <a:solidFill>
              <a:srgbClr val="F5ACC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highlight>
                <a:srgbClr val="F5ACCC"/>
              </a:highlight>
            </a:endParaRPr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id="{1A03529D-7D00-22E0-2BC5-9D83469EB96A}"/>
              </a:ext>
            </a:extLst>
          </p:cNvPr>
          <p:cNvSpPr/>
          <p:nvPr/>
        </p:nvSpPr>
        <p:spPr>
          <a:xfrm>
            <a:off x="2940843" y="3824084"/>
            <a:ext cx="1107286" cy="796083"/>
          </a:xfrm>
          <a:prstGeom prst="ellipse">
            <a:avLst/>
          </a:prstGeom>
          <a:noFill/>
          <a:ln w="57150">
            <a:solidFill>
              <a:srgbClr val="FFF2C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45DB5E0B-7542-FB7A-0E25-E40EF5749169}"/>
              </a:ext>
            </a:extLst>
          </p:cNvPr>
          <p:cNvSpPr/>
          <p:nvPr/>
        </p:nvSpPr>
        <p:spPr>
          <a:xfrm>
            <a:off x="5879370" y="1141385"/>
            <a:ext cx="1107286" cy="796083"/>
          </a:xfrm>
          <a:prstGeom prst="ellipse">
            <a:avLst/>
          </a:prstGeom>
          <a:noFill/>
          <a:ln w="57150">
            <a:solidFill>
              <a:srgbClr val="FFF2C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id="{39E3E661-4CFD-3889-F06C-EF2221257715}"/>
              </a:ext>
            </a:extLst>
          </p:cNvPr>
          <p:cNvSpPr/>
          <p:nvPr/>
        </p:nvSpPr>
        <p:spPr>
          <a:xfrm>
            <a:off x="5187966" y="1576649"/>
            <a:ext cx="415255" cy="416929"/>
          </a:xfrm>
          <a:prstGeom prst="ellipse">
            <a:avLst/>
          </a:prstGeom>
          <a:noFill/>
          <a:ln w="57150">
            <a:solidFill>
              <a:srgbClr val="FFF2C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262688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2000" dirty="0" smtClean="0">
            <a:solidFill>
              <a:schemeClr val="bg1"/>
            </a:solidFill>
            <a:latin typeface="FORMULAR-MEDIUM" panose="02000000000000000000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10953</TotalTime>
  <Words>2590</Words>
  <Application>Microsoft Office PowerPoint</Application>
  <PresentationFormat>Экран (16:9)</PresentationFormat>
  <Paragraphs>462</Paragraphs>
  <Slides>49</Slides>
  <Notes>22</Notes>
  <HiddenSlides>1</HiddenSlides>
  <MMClips>0</MMClips>
  <ScaleCrop>false</ScaleCrop>
  <HeadingPairs>
    <vt:vector size="8" baseType="variant">
      <vt:variant>
        <vt:lpstr>Использованные шрифты</vt:lpstr>
      </vt:variant>
      <vt:variant>
        <vt:i4>14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49</vt:i4>
      </vt:variant>
    </vt:vector>
  </HeadingPairs>
  <TitlesOfParts>
    <vt:vector size="65" baseType="lpstr">
      <vt:lpstr>Aptos</vt:lpstr>
      <vt:lpstr>Arial</vt:lpstr>
      <vt:lpstr>Arial Narrow</vt:lpstr>
      <vt:lpstr>Bahnschrift Light Condensed</vt:lpstr>
      <vt:lpstr>Calibri</vt:lpstr>
      <vt:lpstr>Calibri Light</vt:lpstr>
      <vt:lpstr>Cambria</vt:lpstr>
      <vt:lpstr>Cambria Math</vt:lpstr>
      <vt:lpstr>Candara</vt:lpstr>
      <vt:lpstr>Candara Light</vt:lpstr>
      <vt:lpstr>DIN Pro Bold</vt:lpstr>
      <vt:lpstr>DIN Pro Regular</vt:lpstr>
      <vt:lpstr>Formular</vt:lpstr>
      <vt:lpstr>FORMULAR-MEDIUM</vt:lpstr>
      <vt:lpstr>Тема Office</vt:lpstr>
      <vt:lpstr>think-cell Slide</vt:lpstr>
      <vt:lpstr>Презентация PowerPoint</vt:lpstr>
      <vt:lpstr>Презентация PowerPoint</vt:lpstr>
      <vt:lpstr>Презентация PowerPoint</vt:lpstr>
      <vt:lpstr>Презентация PowerPoint</vt:lpstr>
      <vt:lpstr>Что такое БПТ:</vt:lpstr>
      <vt:lpstr>Презентация PowerPoint</vt:lpstr>
      <vt:lpstr>Источники воздействия на окружающую среду:</vt:lpstr>
      <vt:lpstr>Источники воздействия на окружающую среду:</vt:lpstr>
      <vt:lpstr>ПРОМЫШЛЕННОСТЬ ДОБЫВАЮЩАЯ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Роль сжигания топлива в загрязнении атмосферы муниципальных районов БПТ</vt:lpstr>
      <vt:lpstr>Презентация PowerPoint</vt:lpstr>
      <vt:lpstr>Презентация PowerPoint</vt:lpstr>
      <vt:lpstr>Презентация PowerPoint</vt:lpstr>
      <vt:lpstr>Презентация PowerPoint</vt:lpstr>
      <vt:lpstr>ТУРИЗМ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Интегральная оценка антропогенного воздействия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Экспедиции 2022 г.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93</dc:creator>
  <cp:lastModifiedBy>Исаак Абельсон</cp:lastModifiedBy>
  <cp:revision>27</cp:revision>
  <dcterms:created xsi:type="dcterms:W3CDTF">2023-07-19T08:55:46Z</dcterms:created>
  <dcterms:modified xsi:type="dcterms:W3CDTF">2025-08-28T08:22:36Z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2023-07-19T13:06:35Z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95fb015a-a028-4c9d-916c-24347a268a46</vt:lpwstr>
  </property>
  <property fmtid="{D5CDD505-2E9C-101B-9397-08002B2CF9AE}" pid="7" name="MSIP_Label_defa4170-0d19-0005-0004-bc88714345d2_ActionId">
    <vt:lpwstr>1fe19a9c-aba0-4ed0-9676-a002c719b3ec</vt:lpwstr>
  </property>
  <property fmtid="{D5CDD505-2E9C-101B-9397-08002B2CF9AE}" pid="8" name="MSIP_Label_defa4170-0d19-0005-0004-bc88714345d2_ContentBits">
    <vt:lpwstr>0</vt:lpwstr>
  </property>
</Properties>
</file>