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20" r:id="rId5"/>
    <p:sldMasterId id="2147483732" r:id="rId6"/>
    <p:sldMasterId id="2147483756" r:id="rId7"/>
    <p:sldMasterId id="2147483768" r:id="rId8"/>
    <p:sldMasterId id="2147483780" r:id="rId9"/>
    <p:sldMasterId id="2147483792" r:id="rId10"/>
  </p:sldMasterIdLst>
  <p:notesMasterIdLst>
    <p:notesMasterId r:id="rId41"/>
  </p:notesMasterIdLst>
  <p:sldIdLst>
    <p:sldId id="288" r:id="rId11"/>
    <p:sldId id="277" r:id="rId12"/>
    <p:sldId id="302" r:id="rId13"/>
    <p:sldId id="276" r:id="rId14"/>
    <p:sldId id="260" r:id="rId15"/>
    <p:sldId id="262" r:id="rId16"/>
    <p:sldId id="273" r:id="rId17"/>
    <p:sldId id="272" r:id="rId18"/>
    <p:sldId id="263" r:id="rId19"/>
    <p:sldId id="264" r:id="rId20"/>
    <p:sldId id="274" r:id="rId21"/>
    <p:sldId id="294" r:id="rId22"/>
    <p:sldId id="287" r:id="rId23"/>
    <p:sldId id="303" r:id="rId24"/>
    <p:sldId id="304" r:id="rId25"/>
    <p:sldId id="265" r:id="rId26"/>
    <p:sldId id="299" r:id="rId27"/>
    <p:sldId id="284" r:id="rId28"/>
    <p:sldId id="305" r:id="rId29"/>
    <p:sldId id="293" r:id="rId30"/>
    <p:sldId id="278" r:id="rId31"/>
    <p:sldId id="295" r:id="rId32"/>
    <p:sldId id="285" r:id="rId33"/>
    <p:sldId id="269" r:id="rId34"/>
    <p:sldId id="268" r:id="rId35"/>
    <p:sldId id="306" r:id="rId36"/>
    <p:sldId id="291" r:id="rId37"/>
    <p:sldId id="301" r:id="rId38"/>
    <p:sldId id="307" r:id="rId39"/>
    <p:sldId id="289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2" autoAdjust="0"/>
    <p:restoredTop sz="83314" autoAdjust="0"/>
  </p:normalViewPr>
  <p:slideViewPr>
    <p:cSldViewPr>
      <p:cViewPr varScale="1">
        <p:scale>
          <a:sx n="96" d="100"/>
          <a:sy n="96" d="100"/>
        </p:scale>
        <p:origin x="81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134951881014856"/>
          <c:y val="0.10843955185213502"/>
          <c:w val="0.81253937007874011"/>
          <c:h val="0.62969124005130528"/>
        </c:manualLayout>
      </c:layout>
      <c:lineChart>
        <c:grouping val="standard"/>
        <c:varyColors val="0"/>
        <c:ser>
          <c:idx val="1"/>
          <c:order val="0"/>
          <c:tx>
            <c:strRef>
              <c:f>'2011'!$A$21</c:f>
              <c:strCache>
                <c:ptCount val="1"/>
                <c:pt idx="0">
                  <c:v>1961-1990</c:v>
                </c:pt>
              </c:strCache>
            </c:strRef>
          </c:tx>
          <c:marker>
            <c:symbol val="square"/>
            <c:size val="5"/>
            <c:spPr>
              <a:ln>
                <a:solidFill>
                  <a:srgbClr val="C00000"/>
                </a:solidFill>
              </a:ln>
            </c:spPr>
          </c:marker>
          <c:val>
            <c:numRef>
              <c:f>'2011'!$B$21:$M$21</c:f>
              <c:numCache>
                <c:formatCode>0</c:formatCode>
                <c:ptCount val="12"/>
                <c:pt idx="0">
                  <c:v>39.84375</c:v>
                </c:pt>
                <c:pt idx="1">
                  <c:v>86.875</c:v>
                </c:pt>
                <c:pt idx="2">
                  <c:v>130.8125</c:v>
                </c:pt>
                <c:pt idx="3">
                  <c:v>68.25</c:v>
                </c:pt>
                <c:pt idx="4">
                  <c:v>117.375</c:v>
                </c:pt>
                <c:pt idx="5">
                  <c:v>126.28125</c:v>
                </c:pt>
                <c:pt idx="6">
                  <c:v>117.1875</c:v>
                </c:pt>
                <c:pt idx="7">
                  <c:v>95.8125</c:v>
                </c:pt>
                <c:pt idx="8">
                  <c:v>58.40625</c:v>
                </c:pt>
                <c:pt idx="9">
                  <c:v>31.65625</c:v>
                </c:pt>
                <c:pt idx="10">
                  <c:v>23.84375</c:v>
                </c:pt>
                <c:pt idx="11">
                  <c:v>21.875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A03-4B88-A88F-3979C64D51A8}"/>
            </c:ext>
          </c:extLst>
        </c:ser>
        <c:ser>
          <c:idx val="2"/>
          <c:order val="1"/>
          <c:tx>
            <c:strRef>
              <c:f>'2011'!$A$24</c:f>
              <c:strCache>
                <c:ptCount val="1"/>
                <c:pt idx="0">
                  <c:v>мин </c:v>
                </c:pt>
              </c:strCache>
            </c:strRef>
          </c:tx>
          <c:marker>
            <c:symbol val="triangle"/>
            <c:size val="6"/>
            <c:spPr>
              <a:ln>
                <a:solidFill>
                  <a:schemeClr val="accent3">
                    <a:lumMod val="50000"/>
                  </a:schemeClr>
                </a:solidFill>
              </a:ln>
            </c:spPr>
          </c:marker>
          <c:val>
            <c:numRef>
              <c:f>'2011'!$B$24:$M$24</c:f>
              <c:numCache>
                <c:formatCode>General</c:formatCode>
                <c:ptCount val="12"/>
                <c:pt idx="0">
                  <c:v>22</c:v>
                </c:pt>
                <c:pt idx="1">
                  <c:v>30</c:v>
                </c:pt>
                <c:pt idx="2">
                  <c:v>51</c:v>
                </c:pt>
                <c:pt idx="3">
                  <c:v>37</c:v>
                </c:pt>
                <c:pt idx="4">
                  <c:v>73</c:v>
                </c:pt>
                <c:pt idx="5" formatCode="0">
                  <c:v>90</c:v>
                </c:pt>
                <c:pt idx="6" formatCode="0">
                  <c:v>92</c:v>
                </c:pt>
                <c:pt idx="7" formatCode="0">
                  <c:v>67</c:v>
                </c:pt>
                <c:pt idx="8" formatCode="0">
                  <c:v>31</c:v>
                </c:pt>
                <c:pt idx="9">
                  <c:v>14</c:v>
                </c:pt>
                <c:pt idx="10">
                  <c:v>8</c:v>
                </c:pt>
                <c:pt idx="11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A03-4B88-A88F-3979C64D51A8}"/>
            </c:ext>
          </c:extLst>
        </c:ser>
        <c:ser>
          <c:idx val="3"/>
          <c:order val="2"/>
          <c:tx>
            <c:strRef>
              <c:f>'2011'!$A$26</c:f>
              <c:strCache>
                <c:ptCount val="1"/>
                <c:pt idx="0">
                  <c:v>мак </c:v>
                </c:pt>
              </c:strCache>
            </c:strRef>
          </c:tx>
          <c:marker>
            <c:symbol val="none"/>
          </c:marker>
          <c:val>
            <c:numRef>
              <c:f>'2011'!$B$26:$M$26</c:f>
              <c:numCache>
                <c:formatCode>General</c:formatCode>
                <c:ptCount val="12"/>
                <c:pt idx="0">
                  <c:v>53</c:v>
                </c:pt>
                <c:pt idx="1">
                  <c:v>133</c:v>
                </c:pt>
                <c:pt idx="2">
                  <c:v>233</c:v>
                </c:pt>
                <c:pt idx="3">
                  <c:v>158</c:v>
                </c:pt>
                <c:pt idx="4">
                  <c:v>155</c:v>
                </c:pt>
                <c:pt idx="5" formatCode="0">
                  <c:v>178</c:v>
                </c:pt>
                <c:pt idx="6" formatCode="0">
                  <c:v>151</c:v>
                </c:pt>
                <c:pt idx="7" formatCode="0">
                  <c:v>127</c:v>
                </c:pt>
                <c:pt idx="8" formatCode="0">
                  <c:v>80</c:v>
                </c:pt>
                <c:pt idx="9">
                  <c:v>54</c:v>
                </c:pt>
                <c:pt idx="10">
                  <c:v>44</c:v>
                </c:pt>
                <c:pt idx="11">
                  <c:v>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A03-4B88-A88F-3979C64D51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2792520"/>
        <c:axId val="1"/>
      </c:lineChart>
      <c:catAx>
        <c:axId val="262792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 algn="ctr"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ru-RU" sz="1000" b="1" i="0" u="none" strike="noStrike" baseline="0">
                    <a:solidFill>
                      <a:srgbClr val="000000"/>
                    </a:solidFill>
                    <a:latin typeface="Calibri"/>
                  </a:rPr>
                  <a:t>Rk МДж/м</a:t>
                </a:r>
                <a:r>
                  <a:rPr lang="ru-RU" sz="1000" b="1" i="0" u="none" strike="noStrike" baseline="30000">
                    <a:solidFill>
                      <a:srgbClr val="000000"/>
                    </a:solidFill>
                    <a:latin typeface="Calibri"/>
                  </a:rPr>
                  <a:t>2</a:t>
                </a:r>
              </a:p>
            </c:rich>
          </c:tx>
          <c:layout>
            <c:manualLayout>
              <c:xMode val="edge"/>
              <c:yMode val="edge"/>
              <c:x val="6.6666666666666666E-2"/>
              <c:y val="2.8020444812819453E-2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26279252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E126E-24C2-4A51-BA4D-3DC4988841EF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EA90E-C184-46DB-8324-694FCC643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278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базе многолетних (1955—2018 гг.) актинометрических наблюдений МО МГУ: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дана оценка значимости факторов, определяющих изменения коротковолновой и длинноволновой частей радиационного баланса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определены климатические нормы, пределы суточной, годовой, многолетней изменчивости радиационных характеристик и факторов, определяющих их изменчивость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проведена параметризация коротковолновых и длинноволновых потоков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создана прикладная эмпирическая модель изменчивости компонент радиационного баланса земной поверхности в безоблачной и облачной атмосфере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некоторые аспекты радиационного климата рассмотрены с учетом требований потребителей актинометрической информации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проведено сравнение спутниковых данных с соответствующими данными наземных наблюдений МО МГУ, необходимых для расчета радиационного баланса.  Дана оценка возможности их использования для его определения.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EA90E-C184-46DB-8324-694FCC64359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306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Такие закономерности в изменении Q носят  глобальный характер и описаны в научной литературе как периоды “</a:t>
            </a:r>
            <a:r>
              <a:rPr lang="ru-RU" dirty="0" err="1"/>
              <a:t>global</a:t>
            </a:r>
            <a:r>
              <a:rPr lang="ru-RU" dirty="0"/>
              <a:t> </a:t>
            </a:r>
            <a:r>
              <a:rPr lang="ru-RU" dirty="0" err="1"/>
              <a:t>dimming</a:t>
            </a:r>
            <a:r>
              <a:rPr lang="ru-RU" dirty="0"/>
              <a:t>” и  “</a:t>
            </a:r>
            <a:r>
              <a:rPr lang="ru-RU" dirty="0" err="1"/>
              <a:t>brightening</a:t>
            </a:r>
            <a:r>
              <a:rPr lang="ru-RU" dirty="0"/>
              <a:t>”.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EA90E-C184-46DB-8324-694FCC64359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853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EA90E-C184-46DB-8324-694FCC64359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060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приход суммарной радиации оказывает влияние альбедо поверхности, проявляется оно при наличии снежного покрова.  Альбедо существенно влияет на изменчивость отраженной радиации.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EA90E-C184-46DB-8324-694FCC64359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839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Уменьшение числа дней с устойчивым снежным покровом  происходило как за счет позднего установления, так  и за счет раннего схода снежного покрова. В современный период бесснежный ноябрь стал нормой.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EA90E-C184-46DB-8324-694FCC64359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719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Существенные  изменения отражающих свойств подстилающей поверхности происходят в зимние и переходные месяцы – в период установления и схода снежного покрова. В последние годы меняются даты схода и установления устойчивого снежного покрова.  Дата окончательного схода снежного покрова смещается на все более ранние сроки, а установление на все более поздние сроки.   В связи с этим  в эти месяцы и возрастает   поглощенная радиация. В зимние месяцы увеличилась повторяемость значений альбедо менее 50%, в некоторые годы последнего десятилетия альбедо в декабре уменьшалось до 23%.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EA90E-C184-46DB-8324-694FCC64359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372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отличие от приходящих потоков солнечной радиации, в годовом ходе отраженной радиации отмечается два максимума.  Весенний максимум  </a:t>
            </a:r>
            <a:r>
              <a:rPr lang="ru-RU" dirty="0" err="1"/>
              <a:t>Rк</a:t>
            </a:r>
            <a:r>
              <a:rPr lang="ru-RU" dirty="0"/>
              <a:t> наблюдается в марте -апреле, когда суммарная радиация прибывает пропорционально росту высоты Солнца, а альбедо подстилающей поверхности  при сохранении снежного покрова, остается высоким.  Летний максимум наступает вслед за максимальными значениями суммарной радиации в июне-июле. В зависимости от состояния снежного покрова, весенний максимум может быть основным или второстепенным.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EA90E-C184-46DB-8324-694FCC64359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0081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Число дней в году с отрицательными суточными суммами радиационного баланса уменьшилось. В 1963 г.  максимальное число таких дней составило 137, минимальное,  отмеченное в последнее десятилетие 3 раза, – 75 . Величина и знак радиационного  баланса определяют тепловое состояние земной поверхности и приземного слоя воздуха. Следовательно, с увеличением числа дней с положительной суточной суммой радиационного баланса увеличивается период, когда земная поверхность </a:t>
            </a:r>
            <a:r>
              <a:rPr lang="ru-RU" b="1" dirty="0"/>
              <a:t>получает тепла больше, чем отдает</a:t>
            </a:r>
            <a:r>
              <a:rPr lang="ru-RU" dirty="0"/>
              <a:t>. Устойчивая тенденция уменьшения числа дней с отрицательной суточной суммой радиационного баланса стала одной из главных проявлений в современных изменениях радиационного климата Москвы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EA90E-C184-46DB-8324-694FCC64359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0052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Существенное увеличение В началось с середины 1990-х годов, причем наибольший рост значений радиационного баланса  отмечен в ночные часы зимних месяцев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EA90E-C184-46DB-8324-694FCC64359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680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Увеличение значений В происходит как за счет роста годовых сумм поглощенной радиации, так и за счет роста годовых сумм эффективного излучения земной поверхности. Наибольшие изменения в радиационном и тепловом режиме  земной поверхности произошли в холодное время года. Становится очевидна ведущая роль длинноволновых потоков в увеличении радиационного баланса и температуры в г. Москва. </a:t>
            </a:r>
          </a:p>
          <a:p>
            <a:r>
              <a:rPr lang="ru-RU" dirty="0"/>
              <a:t>Увеличение  суточных, месячных и годовых значений эффективного излучения и его составляющих  началось в  середине 1990-х годов.  В соответствии с ростом температуры поверхности почвы увеличивается расходная часть эффективного излучения (собственное излучение земной поверхности) при этом  противоизлучение атмосферы увеличивается  значительнее и в результате определяет тенденцию изменения </a:t>
            </a:r>
            <a:r>
              <a:rPr lang="ru-RU" dirty="0" err="1"/>
              <a:t>Еэф</a:t>
            </a:r>
            <a:r>
              <a:rPr lang="ru-RU" dirty="0"/>
              <a:t>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EA90E-C184-46DB-8324-694FCC64359C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5481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Влияние облачности на длинноволновые потоки начинает проявляться   с пяти баллов. Сплошная облачность при одних и тех же температурных и влажностных условиях увеличивает поток </a:t>
            </a:r>
            <a:r>
              <a:rPr lang="ru-RU" dirty="0" err="1"/>
              <a:t>Еа</a:t>
            </a:r>
            <a:r>
              <a:rPr lang="ru-RU" dirty="0"/>
              <a:t> относительно безоблачных условий на 40-70 Вт/м2. Влияние аэрозоля существенно  на приход </a:t>
            </a:r>
            <a:r>
              <a:rPr lang="ru-RU" dirty="0" err="1"/>
              <a:t>Еа</a:t>
            </a:r>
            <a:r>
              <a:rPr lang="ru-RU" dirty="0"/>
              <a:t> при значениях АОТ более 0,6. В период дымной мглы значения </a:t>
            </a:r>
            <a:r>
              <a:rPr lang="ru-RU" dirty="0" err="1"/>
              <a:t>Еа</a:t>
            </a:r>
            <a:r>
              <a:rPr lang="ru-RU" dirty="0"/>
              <a:t> по сравнению с невозмущенным периодом увеличились на  30-50 Вт/м2. Оценка влияния углекислого газа в атмосфере, сделанная по  результатам модельных расчетов, показала, что изменения противоизлучения  при реальном увеличении количества CO2 не превышает  0,3  и 0,5  Вт/м2  , это меньше точности определения длинноволновых потоков.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EA90E-C184-46DB-8324-694FCC64359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819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Основное региональное проявление  изменения климата в Московском регионе выражено в показателях термического режима.  Важным  фактором его формирования является колебание потоков солнечной и длинноволновой радиации, приходящих к земной поверхности. </a:t>
            </a:r>
          </a:p>
          <a:p>
            <a:r>
              <a:rPr lang="ru-RU" dirty="0"/>
              <a:t>Радиационный режим поверхности характеризуется потоками: прямая солнечная радиация, поступающая на горизонтальную поверхность (S’); рассеянная солнечная радиация (D ); отражённая солнечная радиация (</a:t>
            </a:r>
            <a:r>
              <a:rPr lang="ru-RU" dirty="0" err="1"/>
              <a:t>Rк</a:t>
            </a:r>
            <a:r>
              <a:rPr lang="ru-RU" dirty="0"/>
              <a:t>); суммарная солнечная радиация (Q ); собственное излучение (</a:t>
            </a:r>
            <a:r>
              <a:rPr lang="ru-RU" dirty="0" err="1"/>
              <a:t>Еп</a:t>
            </a:r>
            <a:r>
              <a:rPr lang="ru-RU" dirty="0"/>
              <a:t>); противоизлучение атмосферы (</a:t>
            </a:r>
            <a:r>
              <a:rPr lang="ru-RU" dirty="0" err="1"/>
              <a:t>Еа</a:t>
            </a:r>
            <a:r>
              <a:rPr lang="ru-RU" dirty="0"/>
              <a:t>); эффективное излучение (</a:t>
            </a:r>
            <a:r>
              <a:rPr lang="ru-RU" dirty="0" err="1"/>
              <a:t>Еэф</a:t>
            </a:r>
            <a:r>
              <a:rPr lang="ru-RU" dirty="0"/>
              <a:t>).  Результирующая величина всех потоков, с учетом  направления, называется радиационным балансом подстилающей поверхности (В). К основным факторам, определяющим  их изменчивость относятся: продолжительность солнечного сияния (ПСС), высота Солнца (h), условия облачности, влагосодержание атмосферы (w), количество аэрозолей и парниковых газов, состояние подстилающей поверхности, ее температура (</a:t>
            </a:r>
            <a:r>
              <a:rPr lang="ru-RU" dirty="0" err="1"/>
              <a:t>Tп</a:t>
            </a:r>
            <a:r>
              <a:rPr lang="ru-RU" dirty="0"/>
              <a:t>) и альбедо (А)</a:t>
            </a:r>
          </a:p>
          <a:p>
            <a:r>
              <a:rPr lang="ru-RU" dirty="0"/>
              <a:t>Временные ряды  радиационных параметров атмосферы аппроксимировались линейными функциями  и полиномиальными уравнениями второго порядка. Статистическая значимость линейного тренда оценивалась с помощью критерия Стьюдента за весь период наблюдений и современный период. Значимым считался тренд, доверительная вероятность которого  Р=95%.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EA90E-C184-46DB-8324-694FCC64359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47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Важной приходной частью радиационного баланса является противоизлучение атмосферы.  Приход </a:t>
            </a:r>
            <a:r>
              <a:rPr lang="ru-RU" dirty="0" err="1"/>
              <a:t>Еа</a:t>
            </a:r>
            <a:r>
              <a:rPr lang="ru-RU" dirty="0"/>
              <a:t>  определяет радиационной режим в  темное время суток и является ведущей составляющей В </a:t>
            </a:r>
            <a:r>
              <a:rPr lang="ru-RU" dirty="0" err="1"/>
              <a:t>в</a:t>
            </a:r>
            <a:r>
              <a:rPr lang="ru-RU" dirty="0"/>
              <a:t> холодный период года. С его увеличением большинство ученых связывают современное потепление климата. Противоизлучение атмосферы в отличие от остальных составляющих общего радиационного баланса с увеличением  облачности, аэрозольной оптической толщины, влагосодержания растет. За весь период наблюдений отмечается значимой рост противоизлучения атмосферы.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EA90E-C184-46DB-8324-694FCC64359C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5059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Радиационный баланс  является  основным фактором в формировании теплового режима поверхности почвы (</a:t>
            </a:r>
            <a:r>
              <a:rPr lang="ru-RU" dirty="0" err="1"/>
              <a:t>Тп</a:t>
            </a:r>
            <a:r>
              <a:rPr lang="ru-RU" dirty="0"/>
              <a:t>), между этими параметрами функциональная зависимость.</a:t>
            </a:r>
            <a:endParaRPr lang="en-US" dirty="0"/>
          </a:p>
          <a:p>
            <a:r>
              <a:rPr lang="ru-RU" dirty="0"/>
              <a:t>Анализ годового хода коэффициентов корреляции между аномалиями температуры воздуха и аномалиями потоков радиации, выраженных в процентах от текущего базового периода, показал, что при формировании температурного режима  в летние месяцы большее значение имеет коротковолновая солнечная радиация. Между аномалиями температуры и аномалиями балла общей облачности наблюдается обратная связь - облачность уменьшает приход солнечной радиации. В зимний период и в переходные сезоны при увеличении облачности между аномалиями Q и аномалиями температуры отмечается обратная связь, а между аномалиями температуры и аномалиями количества общей облачности - прямая. Коэффициенты корреляции между аномалиями температуры воздуха и аномалиями противоизлучения атмосферы значимы во все месяцы года. При этом увеличение количества облаков, обусловленное процессами адвекции, ведет к увеличению длинноволновых потоков.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EA90E-C184-46DB-8324-694FCC64359C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5738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EA90E-C184-46DB-8324-694FCC64359C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542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качестве характеристики аэрозольной мутности атмосферы в МО МГУ используется аэрозольная оптическая толщина атмосферы (АОТ) для эффективной длины волны солнечного спектра 550 </a:t>
            </a:r>
            <a:r>
              <a:rPr lang="ru-RU" dirty="0" err="1"/>
              <a:t>нм</a:t>
            </a:r>
            <a:r>
              <a:rPr lang="ru-RU" dirty="0"/>
              <a:t>, рассчитанная по данным измерений интегральной прямой солнечной радиации, измеренной стандартным актинометром с учетом параметра Ангстрема (n). Расчетная методика для ее определения  была разработана в 1990 году совместно с сотрудниками ИФА.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EA90E-C184-46DB-8324-694FCC64359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680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Период начала работы МО МГУ совпал с активной вулканической деятельностью, что определило практически постоянное присутствие в атмосфере стратосферного, вулканического аэрозоля Конец XX столетия ознаменовался двумя самыми мощными взрывными извержениями вулканов, оказавшими глобальное влияние на загрязнение атмосферы: Эль-</a:t>
            </a:r>
            <a:r>
              <a:rPr lang="ru-RU" dirty="0" err="1"/>
              <a:t>Чичон</a:t>
            </a:r>
            <a:r>
              <a:rPr lang="ru-RU" dirty="0"/>
              <a:t> (1982) и </a:t>
            </a:r>
            <a:r>
              <a:rPr lang="ru-RU" dirty="0" err="1"/>
              <a:t>Пинатубо</a:t>
            </a:r>
            <a:r>
              <a:rPr lang="ru-RU" dirty="0"/>
              <a:t> (1991). После их извержения отмечено самое значительное увеличение АОТ (на 35—40 %), условия низкой прозрачности атмосферы сохранялись в течении двух лет после извержений . В дальнейшем извержения вулканов приводили к увеличению АОТ только в региональных масштабах. </a:t>
            </a:r>
          </a:p>
          <a:p>
            <a:r>
              <a:rPr lang="ru-RU" dirty="0"/>
              <a:t>Абсолютные максимумы АОТ отмечены в июле, августе и сентябре 1972, 2002, 2010 годов, когда в Москве наблюдалась дымная мгла от лесных и торфяных пожаров. Действие дымового аэрозоля кратковременно, он быстро вымывается из атмосферы и не сказывается на климатических изменениях радиационных потоков.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EA90E-C184-46DB-8324-694FCC64359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280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Антропогенная составляющая в многолетней изменчивости АОТ на протяжении 65 лет наблюдений менялась. По данным наблюдений с 1955 года до 1987 года во все сезоны кроме зимы наблюдалась тенденция увеличения аэрозольной мутности атмосферы и тенденция к увеличению разности (до 30%) между средними годовыми значениями АОТ в Москве и пригороде .</a:t>
            </a:r>
            <a:r>
              <a:rPr lang="ru-RU" baseline="0" dirty="0"/>
              <a:t> </a:t>
            </a:r>
            <a:r>
              <a:rPr lang="ru-RU" dirty="0"/>
              <a:t>В конце 80-х начале 90-х годов  произошло существенное сокращение промышленных предприятий, как в самой Москве, так и в целом по России. В этот же период закончился переход теплоснабжения Москвы с угля на природный газ, что привело и к уменьшению содержания сульфатов в атмосферных осадках. С 1994 года, после полного очищения атмосферы от вулканического аэрозоля и уменьшения промышленной нагрузки, началось стабильное повышение прозрачности атмосферы в Москве.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EA90E-C184-46DB-8324-694FCC64359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119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состоянии облачного покрова в соответствие с сезонными и суточными колебаниями притока солнечной радиации к земной поверхности, изменениями температурного  и влажностного режима происходят внутригодовые и суточные изменения. Особенности глобальных процессов каждого года определяют межгодовую изменчивость облачности.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EA90E-C184-46DB-8324-694FCC64359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172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Основным фактором, регулирующим режим коротковолновой и длинноволновой радиации в атмосфере, является облачность. Еще 10 – 15 лет назад к числу значимых проявлений изменения климата относили рост общей и нижней облачности, что определяло  тенденцию к уменьшению ПСС и Q. В настоящее время при сохранении тенденции к увеличению общей облачности проявилась тенденция уменьшения количества облаков нижнего яруса,  такая тенденция отмечается и на других территориях.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EA90E-C184-46DB-8324-694FCC64359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614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соответствии с межгодовой изменчивостью облачности в изменении годовых величин ПСС  выделяются несколько периодов с разнонаправленными тенденциями.  До середины 70 –х годов и  с конца 90-х  прошлого века отмечен рост, продолжающийся до настоящего времени, в период с  середины 70 –х далее до конца 90-х годов – падение ПСС. При линейной аппроксимации годовых значений ПСС за весь период наблюдений  отмечается значимая положительная  тенденция с увеличением на 20 часов в 10 лет. С 2000 года тенденция к росту усилилась (35 часов в 10 лет) . Наблюдаются увеличение (до 47%) отношения наблюдавшейся годовой ПСС к теоретически возможной продолжительности солнечного сияния и уменьшение числа дней без Солнца.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EA90E-C184-46DB-8324-694FCC64359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616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Уменьшение количества облаков  нижнего яруса, увеличение ПСС и прозрачности атмосферы для солнечных лучей привели к значительному увеличению прямой и существенному уменьшению рассеянной солнечной радиации. Для современного периода стало характерным увеличение доли прямой  радиации в суммарном потоке.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EA90E-C184-46DB-8324-694FCC64359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787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D963-B5B1-4172-B4FF-1136D22F096A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A98B-3848-4F55-83FA-7F5776842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276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D963-B5B1-4172-B4FF-1136D22F096A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A98B-3848-4F55-83FA-7F5776842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59574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0CDE-590E-4A1A-AF94-8CB29056ABC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129D-951E-4406-A96E-8A8B4F59A2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8509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0CDE-590E-4A1A-AF94-8CB29056ABC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129D-951E-4406-A96E-8A8B4F59A2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2906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0CDE-590E-4A1A-AF94-8CB29056ABC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129D-951E-4406-A96E-8A8B4F59A2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7152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0CDE-590E-4A1A-AF94-8CB29056ABC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129D-951E-4406-A96E-8A8B4F59A2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58962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0CDE-590E-4A1A-AF94-8CB29056ABC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129D-951E-4406-A96E-8A8B4F59A2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2995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0CDE-590E-4A1A-AF94-8CB29056ABC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129D-951E-4406-A96E-8A8B4F59A2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678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0CDE-590E-4A1A-AF94-8CB29056ABC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129D-951E-4406-A96E-8A8B4F59A2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1097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0CDE-590E-4A1A-AF94-8CB29056ABC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129D-951E-4406-A96E-8A8B4F59A2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3678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0CDE-590E-4A1A-AF94-8CB29056ABC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129D-951E-4406-A96E-8A8B4F59A2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455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0CDE-590E-4A1A-AF94-8CB29056ABC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129D-951E-4406-A96E-8A8B4F59A2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704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D963-B5B1-4172-B4FF-1136D22F096A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A98B-3848-4F55-83FA-7F5776842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08175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0CDE-590E-4A1A-AF94-8CB29056ABC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129D-951E-4406-A96E-8A8B4F59A2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628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95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118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348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454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659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934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796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422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D963-B5B1-4172-B4FF-1136D22F096A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A98B-3848-4F55-83FA-7F5776842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1288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576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881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125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47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830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21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773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578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2007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59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D963-B5B1-4172-B4FF-1136D22F096A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A98B-3848-4F55-83FA-7F5776842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9262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2805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552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5827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1243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4375-4114-4C6F-AC74-2B102C18E8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300A-BBFA-4EEB-B1C1-E262C6528F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211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4375-4114-4C6F-AC74-2B102C18E8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300A-BBFA-4EEB-B1C1-E262C6528F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9258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4375-4114-4C6F-AC74-2B102C18E8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300A-BBFA-4EEB-B1C1-E262C6528F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5193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4375-4114-4C6F-AC74-2B102C18E8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300A-BBFA-4EEB-B1C1-E262C6528F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4825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4375-4114-4C6F-AC74-2B102C18E8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300A-BBFA-4EEB-B1C1-E262C6528F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40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4375-4114-4C6F-AC74-2B102C18E8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300A-BBFA-4EEB-B1C1-E262C6528F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021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D963-B5B1-4172-B4FF-1136D22F096A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A98B-3848-4F55-83FA-7F5776842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738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4375-4114-4C6F-AC74-2B102C18E8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300A-BBFA-4EEB-B1C1-E262C6528F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5213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4375-4114-4C6F-AC74-2B102C18E8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300A-BBFA-4EEB-B1C1-E262C6528F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6943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4375-4114-4C6F-AC74-2B102C18E8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300A-BBFA-4EEB-B1C1-E262C6528F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5404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4375-4114-4C6F-AC74-2B102C18E8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300A-BBFA-4EEB-B1C1-E262C6528F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1218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4375-4114-4C6F-AC74-2B102C18E8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300A-BBFA-4EEB-B1C1-E262C6528F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300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4917-2AD3-4BFD-BF1A-94B396CF2E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4807B-D6ED-48B5-A194-716638F75A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613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4917-2AD3-4BFD-BF1A-94B396CF2E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4807B-D6ED-48B5-A194-716638F75A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445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4917-2AD3-4BFD-BF1A-94B396CF2E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4807B-D6ED-48B5-A194-716638F75A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1710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4917-2AD3-4BFD-BF1A-94B396CF2E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4807B-D6ED-48B5-A194-716638F75A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6712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4917-2AD3-4BFD-BF1A-94B396CF2E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4807B-D6ED-48B5-A194-716638F75A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80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D963-B5B1-4172-B4FF-1136D22F096A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A98B-3848-4F55-83FA-7F5776842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3797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4917-2AD3-4BFD-BF1A-94B396CF2E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4807B-D6ED-48B5-A194-716638F75A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1424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4917-2AD3-4BFD-BF1A-94B396CF2E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4807B-D6ED-48B5-A194-716638F75A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5649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4917-2AD3-4BFD-BF1A-94B396CF2E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4807B-D6ED-48B5-A194-716638F75A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2351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4917-2AD3-4BFD-BF1A-94B396CF2E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4807B-D6ED-48B5-A194-716638F75A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693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4917-2AD3-4BFD-BF1A-94B396CF2E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4807B-D6ED-48B5-A194-716638F75A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4573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4917-2AD3-4BFD-BF1A-94B396CF2E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4807B-D6ED-48B5-A194-716638F75A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7612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999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0198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2926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4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D963-B5B1-4172-B4FF-1136D22F096A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A98B-3848-4F55-83FA-7F5776842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2216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873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3275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848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793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6230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3654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377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4375-4114-4C6F-AC74-2B102C18E8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300A-BBFA-4EEB-B1C1-E262C6528F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8910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4375-4114-4C6F-AC74-2B102C18E8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300A-BBFA-4EEB-B1C1-E262C6528F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5904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4375-4114-4C6F-AC74-2B102C18E8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300A-BBFA-4EEB-B1C1-E262C6528F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937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D963-B5B1-4172-B4FF-1136D22F096A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A98B-3848-4F55-83FA-7F5776842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3892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4375-4114-4C6F-AC74-2B102C18E8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300A-BBFA-4EEB-B1C1-E262C6528F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8782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4375-4114-4C6F-AC74-2B102C18E8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300A-BBFA-4EEB-B1C1-E262C6528F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3427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4375-4114-4C6F-AC74-2B102C18E8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300A-BBFA-4EEB-B1C1-E262C6528F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8107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4375-4114-4C6F-AC74-2B102C18E8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300A-BBFA-4EEB-B1C1-E262C6528F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05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4375-4114-4C6F-AC74-2B102C18E8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300A-BBFA-4EEB-B1C1-E262C6528F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0587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4375-4114-4C6F-AC74-2B102C18E8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300A-BBFA-4EEB-B1C1-E262C6528F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3113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4375-4114-4C6F-AC74-2B102C18E8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300A-BBFA-4EEB-B1C1-E262C6528F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9344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4375-4114-4C6F-AC74-2B102C18E8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E300A-BBFA-4EEB-B1C1-E262C6528F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2551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4917-2AD3-4BFD-BF1A-94B396CF2E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4807B-D6ED-48B5-A194-716638F75A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0592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4917-2AD3-4BFD-BF1A-94B396CF2E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4807B-D6ED-48B5-A194-716638F75A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67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D963-B5B1-4172-B4FF-1136D22F096A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A98B-3848-4F55-83FA-7F5776842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3832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4917-2AD3-4BFD-BF1A-94B396CF2E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4807B-D6ED-48B5-A194-716638F75A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6650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4917-2AD3-4BFD-BF1A-94B396CF2E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4807B-D6ED-48B5-A194-716638F75A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6827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4917-2AD3-4BFD-BF1A-94B396CF2E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4807B-D6ED-48B5-A194-716638F75A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3146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4917-2AD3-4BFD-BF1A-94B396CF2E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4807B-D6ED-48B5-A194-716638F75A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9646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4917-2AD3-4BFD-BF1A-94B396CF2E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4807B-D6ED-48B5-A194-716638F75A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1444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4917-2AD3-4BFD-BF1A-94B396CF2E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4807B-D6ED-48B5-A194-716638F75A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0565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4917-2AD3-4BFD-BF1A-94B396CF2E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4807B-D6ED-48B5-A194-716638F75A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0935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4917-2AD3-4BFD-BF1A-94B396CF2E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4807B-D6ED-48B5-A194-716638F75A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331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4917-2AD3-4BFD-BF1A-94B396CF2E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4807B-D6ED-48B5-A194-716638F75A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0342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D963-B5B1-4172-B4FF-1136D22F09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A98B-3848-4F55-83FA-7F5776842A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28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D963-B5B1-4172-B4FF-1136D22F096A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A98B-3848-4F55-83FA-7F5776842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1274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D963-B5B1-4172-B4FF-1136D22F09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A98B-3848-4F55-83FA-7F5776842A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7254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D963-B5B1-4172-B4FF-1136D22F09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A98B-3848-4F55-83FA-7F5776842A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4452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D963-B5B1-4172-B4FF-1136D22F09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A98B-3848-4F55-83FA-7F5776842A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9620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D963-B5B1-4172-B4FF-1136D22F09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A98B-3848-4F55-83FA-7F5776842A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7855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D963-B5B1-4172-B4FF-1136D22F09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A98B-3848-4F55-83FA-7F5776842A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6895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D963-B5B1-4172-B4FF-1136D22F09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A98B-3848-4F55-83FA-7F5776842A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1069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D963-B5B1-4172-B4FF-1136D22F09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A98B-3848-4F55-83FA-7F5776842A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469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D963-B5B1-4172-B4FF-1136D22F09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A98B-3848-4F55-83FA-7F5776842A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3636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D963-B5B1-4172-B4FF-1136D22F09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A98B-3848-4F55-83FA-7F5776842A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2586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D963-B5B1-4172-B4FF-1136D22F09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A98B-3848-4F55-83FA-7F5776842A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594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4D963-B5B1-4172-B4FF-1136D22F096A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8A98B-3848-4F55-83FA-7F5776842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12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80CDE-590E-4A1A-AF94-8CB29056ABC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1129D-951E-4406-A96E-8A8B4F59A2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42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547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20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14375-4114-4C6F-AC74-2B102C18E8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E300A-BBFA-4EEB-B1C1-E262C6528F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0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C4917-2AD3-4BFD-BF1A-94B396CF2E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4807B-D6ED-48B5-A194-716638F75A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7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F6B40-C2E1-40EA-B73A-B071DD8B8F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829F5-E744-4846-8C5E-9D8B49AB449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3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14375-4114-4C6F-AC74-2B102C18E8D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E300A-BBFA-4EEB-B1C1-E262C6528F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0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C4917-2AD3-4BFD-BF1A-94B396CF2E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4807B-D6ED-48B5-A194-716638F75A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856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4D963-B5B1-4172-B4FF-1136D22F09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8A98B-3848-4F55-83FA-7F5776842A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3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chart" Target="../charts/chart1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60648"/>
            <a:ext cx="91440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3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Современные тенденции изменений   радиационных параметров атмосферы и составляющих радиационного баланса в Москве</a:t>
            </a:r>
            <a:endParaRPr lang="ru-RU" sz="23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в.н.с</a:t>
            </a:r>
            <a:r>
              <a:rPr lang="ru-RU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b="1" i="1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Горбаренко</a:t>
            </a:r>
            <a:r>
              <a:rPr lang="ru-RU" b="1" i="1" dirty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Е.В.</a:t>
            </a:r>
          </a:p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baseline="300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b="1" i="1" baseline="30000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i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МГУ им. </a:t>
            </a:r>
            <a:r>
              <a:rPr lang="ru-RU" sz="1400" i="1" dirty="0" err="1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М.В.Ломоносова</a:t>
            </a:r>
            <a:r>
              <a:rPr lang="ru-RU" sz="1400" i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, Географический факультет, каф. метеорологии и</a:t>
            </a:r>
            <a:r>
              <a:rPr lang="en-US" sz="1400" i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ru-RU" sz="1400" i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климатологии</a:t>
            </a:r>
            <a:endParaRPr lang="ru-RU" sz="14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915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667" y="231076"/>
            <a:ext cx="3781470" cy="33100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8" name="Picture 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667" y="3717031"/>
            <a:ext cx="3781470" cy="3037831"/>
          </a:xfrm>
          <a:prstGeom prst="rect">
            <a:avLst/>
          </a:prstGeom>
          <a:solidFill>
            <a:srgbClr val="B4B392">
              <a:lumMod val="20000"/>
              <a:lumOff val="80000"/>
            </a:srgbClr>
          </a:solidFill>
          <a:ln>
            <a:noFill/>
          </a:ln>
          <a:effectLst/>
        </p:spPr>
      </p:pic>
      <p:pic>
        <p:nvPicPr>
          <p:cNvPr id="2050" name="Picture 2" descr="C:\Users\User\Downloads\IMG-20200906-WA00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19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08761"/>
            <a:ext cx="49320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МО МГУ наряду с наблюдениями в метеорологические сроки с 1954 года, с 1965 году начались  ежечасные наблюдения параметров  облачности в  светлое время суток. </a:t>
            </a:r>
          </a:p>
        </p:txBody>
      </p:sp>
    </p:spTree>
    <p:extLst>
      <p:ext uri="{BB962C8B-B14F-4D97-AF65-F5344CB8AC3E}">
        <p14:creationId xmlns:p14="http://schemas.microsoft.com/office/powerpoint/2010/main" val="27023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108520" y="101823"/>
            <a:ext cx="95050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ru-RU" sz="2000" b="1" dirty="0">
                <a:solidFill>
                  <a:srgbClr val="1F497D">
                    <a:lumMod val="75000"/>
                  </a:srgbClr>
                </a:solidFill>
              </a:rPr>
              <a:t>Многолетние изменения</a:t>
            </a:r>
            <a:r>
              <a:rPr lang="en-US" sz="2000" b="1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ru-RU" sz="2000" b="1" dirty="0">
                <a:solidFill>
                  <a:srgbClr val="1F497D">
                    <a:lumMod val="75000"/>
                  </a:srgbClr>
                </a:solidFill>
              </a:rPr>
              <a:t>балла облаков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0" y="4008722"/>
            <a:ext cx="5143483" cy="263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777" y="711513"/>
            <a:ext cx="6264696" cy="3254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989" y="4196489"/>
            <a:ext cx="3599254" cy="244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78125" y="851085"/>
            <a:ext cx="202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Общая облачность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84168" y="1844824"/>
            <a:ext cx="2126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Нижняя облачность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3321AC-3C13-4837-A30A-A669FAE70508}"/>
              </a:ext>
            </a:extLst>
          </p:cNvPr>
          <p:cNvSpPr txBox="1"/>
          <p:nvPr/>
        </p:nvSpPr>
        <p:spPr>
          <a:xfrm>
            <a:off x="5466557" y="3966055"/>
            <a:ext cx="35221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/>
              <a:t>ЗАВИСИМОСТЬ СУММАРНОЙ РАДИАЦИИ ОТ БАЛЛА ОБЛАЧНОСТИ</a:t>
            </a:r>
          </a:p>
        </p:txBody>
      </p:sp>
    </p:spTree>
    <p:extLst>
      <p:ext uri="{BB962C8B-B14F-4D97-AF65-F5344CB8AC3E}">
        <p14:creationId xmlns:p14="http://schemas.microsoft.com/office/powerpoint/2010/main" val="2456420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5" y="908720"/>
            <a:ext cx="2444056" cy="325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569" y="1054957"/>
            <a:ext cx="6159772" cy="367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2677" y="4941168"/>
            <a:ext cx="78488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ПСС определяется астрономическими факторами и  режимом облачности.</a:t>
            </a:r>
          </a:p>
          <a:p>
            <a:r>
              <a:rPr lang="ru-RU" dirty="0"/>
              <a:t>Рост продолжительности солнечного сияния вызван значительным (более чем в 2 раза) уменьшением повторяемости сплошной облачности. Эта тенденция в годовых значениях проявилась в основном за счет статистически значимого роста ПСС в весенние и летние месяцы года. Тенденция к уменьшению ПСС наблюдается в январе, феврале и сентябре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3686" y="384576"/>
            <a:ext cx="8741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Многолетние изменения продолжительности солнечного сияния </a:t>
            </a:r>
          </a:p>
        </p:txBody>
      </p:sp>
    </p:spTree>
    <p:extLst>
      <p:ext uri="{BB962C8B-B14F-4D97-AF65-F5344CB8AC3E}">
        <p14:creationId xmlns:p14="http://schemas.microsoft.com/office/powerpoint/2010/main" val="1428538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596" y="4653136"/>
            <a:ext cx="2054404" cy="2079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38"/>
            <a:ext cx="1602330" cy="1598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0" y="164734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dirty="0">
                <a:solidFill>
                  <a:srgbClr val="1F497D">
                    <a:lumMod val="75000"/>
                  </a:srgbClr>
                </a:solidFill>
              </a:rPr>
              <a:t>Изменение годовых сумм прямой S, рассеянной D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5589240"/>
            <a:ext cx="6264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a typeface="Times New Roman"/>
              </a:rPr>
              <a:t>В последнее десятилетие наблюдается  рост доли прямой  радиации в суммарном потоке: в 1999, 2002, 2007, 2011, 2014, 2015 и 2018 гг.  это соотношение  превысило 50% .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1647825"/>
            <a:ext cx="7102475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452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Изменение годовых сумм суммарной Q радиации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24" y="986627"/>
            <a:ext cx="7937490" cy="355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6429" y="4797152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многолетней изменчивости  суммарной солнечной радиации выделяются два периода: уменьшение в начале  наблюдений в МО МГУ и смена тенденции на противоположную в   конце 1980-х годов . Для современного периода характерно (пока еще не значимое) увеличение суммарной интегральной радиации в Москве. </a:t>
            </a:r>
          </a:p>
        </p:txBody>
      </p:sp>
    </p:spTree>
    <p:extLst>
      <p:ext uri="{BB962C8B-B14F-4D97-AF65-F5344CB8AC3E}">
        <p14:creationId xmlns:p14="http://schemas.microsoft.com/office/powerpoint/2010/main" val="4082490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eurglo_64_89y"/>
          <p:cNvPicPr>
            <a:picLocks noChangeAspect="1" noChangeArrowheads="1"/>
          </p:cNvPicPr>
          <p:nvPr/>
        </p:nvPicPr>
        <p:blipFill>
          <a:blip r:embed="rId3"/>
          <a:srcRect l="21822" r="10912" b="17525"/>
          <a:stretch>
            <a:fillRect/>
          </a:stretch>
        </p:blipFill>
        <p:spPr bwMode="auto">
          <a:xfrm>
            <a:off x="571472" y="1000108"/>
            <a:ext cx="3311231" cy="3227374"/>
          </a:xfrm>
          <a:prstGeom prst="rect">
            <a:avLst/>
          </a:prstGeom>
          <a:noFill/>
        </p:spPr>
      </p:pic>
      <p:pic>
        <p:nvPicPr>
          <p:cNvPr id="32771" name="Picture 3" descr="eurglo_year_90_10"/>
          <p:cNvPicPr>
            <a:picLocks noChangeAspect="1" noChangeArrowheads="1"/>
          </p:cNvPicPr>
          <p:nvPr/>
        </p:nvPicPr>
        <p:blipFill>
          <a:blip r:embed="rId4"/>
          <a:srcRect l="21822" r="19640" b="29208"/>
          <a:stretch>
            <a:fillRect/>
          </a:stretch>
        </p:blipFill>
        <p:spPr bwMode="auto">
          <a:xfrm>
            <a:off x="4286248" y="1071546"/>
            <a:ext cx="3591285" cy="3204779"/>
          </a:xfrm>
          <a:prstGeom prst="rect">
            <a:avLst/>
          </a:prstGeom>
          <a:noFill/>
        </p:spPr>
      </p:pic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1071538" y="4143380"/>
            <a:ext cx="5143536" cy="571500"/>
            <a:chOff x="1701" y="594"/>
            <a:chExt cx="7688" cy="900"/>
          </a:xfrm>
        </p:grpSpPr>
        <p:sp>
          <p:nvSpPr>
            <p:cNvPr id="32785" name="AutoShape 17"/>
            <p:cNvSpPr>
              <a:spLocks noChangeAspect="1" noChangeArrowheads="1" noTextEdit="1"/>
            </p:cNvSpPr>
            <p:nvPr/>
          </p:nvSpPr>
          <p:spPr bwMode="auto">
            <a:xfrm>
              <a:off x="1701" y="594"/>
              <a:ext cx="7688" cy="9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784" name="AutoShape 16"/>
            <p:cNvSpPr>
              <a:spLocks noChangeArrowheads="1"/>
            </p:cNvSpPr>
            <p:nvPr/>
          </p:nvSpPr>
          <p:spPr bwMode="auto">
            <a:xfrm>
              <a:off x="7441" y="1086"/>
              <a:ext cx="180" cy="180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783" name="Rectangle 15"/>
            <p:cNvSpPr>
              <a:spLocks noChangeArrowheads="1"/>
            </p:cNvSpPr>
            <p:nvPr/>
          </p:nvSpPr>
          <p:spPr bwMode="auto">
            <a:xfrm>
              <a:off x="5753" y="1086"/>
              <a:ext cx="180" cy="1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782" name="Text Box 14"/>
            <p:cNvSpPr txBox="1">
              <a:spLocks noChangeArrowheads="1"/>
            </p:cNvSpPr>
            <p:nvPr/>
          </p:nvSpPr>
          <p:spPr bwMode="auto">
            <a:xfrm>
              <a:off x="7637" y="998"/>
              <a:ext cx="1300" cy="36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dirty="0">
                  <a:solidFill>
                    <a:prstClr val="black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менее 95%</a:t>
              </a:r>
              <a:endPara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81" name="Rectangle 13"/>
            <p:cNvSpPr>
              <a:spLocks noChangeArrowheads="1"/>
            </p:cNvSpPr>
            <p:nvPr/>
          </p:nvSpPr>
          <p:spPr bwMode="auto">
            <a:xfrm>
              <a:off x="1881" y="774"/>
              <a:ext cx="540" cy="180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333399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780" name="Rectangle 12"/>
            <p:cNvSpPr>
              <a:spLocks noChangeArrowheads="1"/>
            </p:cNvSpPr>
            <p:nvPr/>
          </p:nvSpPr>
          <p:spPr bwMode="auto">
            <a:xfrm>
              <a:off x="2457" y="774"/>
              <a:ext cx="540" cy="18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779" name="Rectangle 11"/>
            <p:cNvSpPr>
              <a:spLocks noChangeArrowheads="1"/>
            </p:cNvSpPr>
            <p:nvPr/>
          </p:nvSpPr>
          <p:spPr bwMode="auto">
            <a:xfrm>
              <a:off x="3033" y="774"/>
              <a:ext cx="540" cy="180"/>
            </a:xfrm>
            <a:prstGeom prst="rect">
              <a:avLst/>
            </a:prstGeom>
            <a:solidFill>
              <a:srgbClr val="CAD1E0">
                <a:alpha val="61000"/>
              </a:srgbClr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778" name="Rectangle 10"/>
            <p:cNvSpPr>
              <a:spLocks noChangeArrowheads="1"/>
            </p:cNvSpPr>
            <p:nvPr/>
          </p:nvSpPr>
          <p:spPr bwMode="auto">
            <a:xfrm>
              <a:off x="3609" y="774"/>
              <a:ext cx="540" cy="180"/>
            </a:xfrm>
            <a:prstGeom prst="rect">
              <a:avLst/>
            </a:prstGeom>
            <a:solidFill>
              <a:srgbClr val="FEDBC6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777" name="Rectangle 9"/>
            <p:cNvSpPr>
              <a:spLocks noChangeArrowheads="1"/>
            </p:cNvSpPr>
            <p:nvPr/>
          </p:nvSpPr>
          <p:spPr bwMode="auto">
            <a:xfrm>
              <a:off x="4185" y="774"/>
              <a:ext cx="540" cy="18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776" name="Rectangle 8"/>
            <p:cNvSpPr>
              <a:spLocks noChangeArrowheads="1"/>
            </p:cNvSpPr>
            <p:nvPr/>
          </p:nvSpPr>
          <p:spPr bwMode="auto">
            <a:xfrm>
              <a:off x="4761" y="774"/>
              <a:ext cx="540" cy="18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775" name="Text Box 7"/>
            <p:cNvSpPr txBox="1">
              <a:spLocks noChangeArrowheads="1"/>
            </p:cNvSpPr>
            <p:nvPr/>
          </p:nvSpPr>
          <p:spPr bwMode="auto">
            <a:xfrm>
              <a:off x="1881" y="1006"/>
              <a:ext cx="3780" cy="36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dirty="0">
                  <a:solidFill>
                    <a:prstClr val="black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     -5       -2          0          2          5%</a:t>
              </a:r>
              <a:endPara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74" name="Text Box 6"/>
            <p:cNvSpPr txBox="1">
              <a:spLocks noChangeArrowheads="1"/>
            </p:cNvSpPr>
            <p:nvPr/>
          </p:nvSpPr>
          <p:spPr bwMode="auto">
            <a:xfrm>
              <a:off x="5601" y="594"/>
              <a:ext cx="3340" cy="36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dirty="0">
                  <a:solidFill>
                    <a:prstClr val="black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Доверительная вероятность:         </a:t>
              </a:r>
              <a:endPara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5" name="Прямоугольник 34"/>
          <p:cNvSpPr/>
          <p:nvPr/>
        </p:nvSpPr>
        <p:spPr>
          <a:xfrm>
            <a:off x="571472" y="285728"/>
            <a:ext cx="8001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Относительные тренды средних за год значений суммарной радиации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000100" y="1071546"/>
            <a:ext cx="18573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1964-1989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5000628" y="1285860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1990-2010</a:t>
            </a:r>
          </a:p>
        </p:txBody>
      </p:sp>
      <p:sp>
        <p:nvSpPr>
          <p:cNvPr id="32807" name="Rectangle 39"/>
          <p:cNvSpPr>
            <a:spLocks noChangeArrowheads="1"/>
          </p:cNvSpPr>
          <p:nvPr/>
        </p:nvSpPr>
        <p:spPr bwMode="auto">
          <a:xfrm>
            <a:off x="0" y="1"/>
            <a:ext cx="850109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714612" y="5357826"/>
            <a:ext cx="5786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Long-term changes of solar radiation in Europe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Samukova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E.A.,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Gorbarenko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E.V.,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Erokhina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A.E.</a:t>
            </a:r>
          </a:p>
        </p:txBody>
      </p:sp>
    </p:spTree>
    <p:extLst>
      <p:ext uri="{BB962C8B-B14F-4D97-AF65-F5344CB8AC3E}">
        <p14:creationId xmlns:p14="http://schemas.microsoft.com/office/powerpoint/2010/main" val="1079774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3200" b="1" dirty="0"/>
              <a:t>Влияние альбедо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35745"/>
            <a:ext cx="3744416" cy="2885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712" y="3135745"/>
            <a:ext cx="3851919" cy="2885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2109049"/>
            <a:ext cx="8028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Зависимость суммарной интегральной радиации (кВт/м</a:t>
            </a:r>
            <a:r>
              <a:rPr lang="ru-RU" b="1" baseline="30000" dirty="0">
                <a:solidFill>
                  <a:prstClr val="black"/>
                </a:solidFill>
              </a:rPr>
              <a:t>2</a:t>
            </a:r>
            <a:r>
              <a:rPr lang="ru-RU" b="1" dirty="0">
                <a:solidFill>
                  <a:prstClr val="black"/>
                </a:solidFill>
              </a:rPr>
              <a:t>) от высоты солнца при разном альбедо подстилающей поверхности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2044" y="2755380"/>
            <a:ext cx="4592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сплошной покров слоисто-кучевых облаков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228184" y="2755380"/>
            <a:ext cx="1303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ясное небо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092" y="222681"/>
            <a:ext cx="2501782" cy="181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44" y="185784"/>
            <a:ext cx="2515866" cy="185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905" y="6021288"/>
            <a:ext cx="90215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prstClr val="black"/>
                </a:solidFill>
              </a:rPr>
              <a:t>При ясном небе  влияние альбедо невелико, при сплошной облачности за счет многократного </a:t>
            </a:r>
            <a:r>
              <a:rPr lang="ru-RU" sz="1600" dirty="0" err="1">
                <a:solidFill>
                  <a:prstClr val="black"/>
                </a:solidFill>
              </a:rPr>
              <a:t>переотражения</a:t>
            </a:r>
            <a:r>
              <a:rPr lang="ru-RU" sz="1600" dirty="0">
                <a:solidFill>
                  <a:prstClr val="black"/>
                </a:solidFill>
              </a:rPr>
              <a:t> от подстилающей поверхности и облаков  влияние альбедо значительно, увеличение Q   может составить до 80% от  величины Q  без снега </a:t>
            </a:r>
          </a:p>
        </p:txBody>
      </p:sp>
    </p:spTree>
    <p:extLst>
      <p:ext uri="{BB962C8B-B14F-4D97-AF65-F5344CB8AC3E}">
        <p14:creationId xmlns:p14="http://schemas.microsoft.com/office/powerpoint/2010/main" val="2032390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2861"/>
            <a:ext cx="6401120" cy="3556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9"/>
            <a:ext cx="2097087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023D23-5A71-420D-9B29-0B589BCC0C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7379" y="332656"/>
            <a:ext cx="4896544" cy="23602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57AC97-D608-4CB1-901F-5A3743132870}"/>
              </a:ext>
            </a:extLst>
          </p:cNvPr>
          <p:cNvSpPr txBox="1"/>
          <p:nvPr/>
        </p:nvSpPr>
        <p:spPr>
          <a:xfrm>
            <a:off x="3851920" y="0"/>
            <a:ext cx="3101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Дата схода снежного покрова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8333A7-22B0-404A-90F6-75CDEE982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6019" y="5157192"/>
            <a:ext cx="2775345" cy="167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83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32874"/>
            <a:ext cx="6840759" cy="807676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defRPr/>
            </a:pPr>
            <a:r>
              <a:rPr lang="ru-RU" sz="2400" b="1" dirty="0">
                <a:solidFill>
                  <a:srgbClr val="1F497D">
                    <a:lumMod val="75000"/>
                  </a:srgbClr>
                </a:solidFill>
                <a:ea typeface="+mn-ea"/>
                <a:cs typeface="+mn-cs"/>
              </a:rPr>
              <a:t>Многолетние изменения альбедо подстилающей поверхности в центральные месяцы года</a:t>
            </a:r>
            <a:br>
              <a:rPr lang="ru-RU" sz="2400" b="1" dirty="0">
                <a:solidFill>
                  <a:srgbClr val="1F497D">
                    <a:lumMod val="75000"/>
                  </a:srgbClr>
                </a:solidFill>
                <a:ea typeface="+mn-ea"/>
                <a:cs typeface="+mn-cs"/>
              </a:rPr>
            </a:b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449520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794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4CFD9E-6DE5-41A3-BF29-68C19696F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00" y="332656"/>
            <a:ext cx="8229600" cy="70609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Годовой ход альбедо подстилающей поверхности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781849-7AAA-4FC6-A13E-BD66877C7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49499"/>
            <a:ext cx="5184576" cy="453476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01C79A-1B53-4A93-AA20-55E3FCDE66D0}"/>
              </a:ext>
            </a:extLst>
          </p:cNvPr>
          <p:cNvSpPr/>
          <p:nvPr/>
        </p:nvSpPr>
        <p:spPr>
          <a:xfrm>
            <a:off x="5868144" y="1493223"/>
            <a:ext cx="29523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Интересной особенностью радиационного режима 2019 года стало состояние снежного покрова, вернее, его отсутствие в декабре. Декабрьское значение альбедо 18%, характеризует отражательные свойства зеленой травы, месячная сумма отраженной радиации и альбедо подстилающей поверхности стали минимальными значениями за весь период наблюдений </a:t>
            </a:r>
          </a:p>
        </p:txBody>
      </p:sp>
    </p:spTree>
    <p:extLst>
      <p:ext uri="{BB962C8B-B14F-4D97-AF65-F5344CB8AC3E}">
        <p14:creationId xmlns:p14="http://schemas.microsoft.com/office/powerpoint/2010/main" val="3510645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" descr="obs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7" y="-2306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1521" y="260648"/>
            <a:ext cx="88924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dirty="0">
                <a:solidFill>
                  <a:srgbClr val="4F81BD">
                    <a:lumMod val="20000"/>
                    <a:lumOff val="80000"/>
                  </a:srgbClr>
                </a:solidFill>
              </a:rPr>
              <a:t>Метеорологическая обсерватория МГУ</a:t>
            </a:r>
          </a:p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при кафедре метеорологии и климатологии Географического факультета МГУ </a:t>
            </a:r>
            <a:r>
              <a:rPr lang="ru-RU" dirty="0">
                <a:solidFill>
                  <a:prstClr val="white"/>
                </a:solidFill>
                <a:latin typeface="Times New Roman"/>
                <a:ea typeface="Times New Roman"/>
              </a:rPr>
              <a:t>с 1954 года</a:t>
            </a: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 входит в национальную и мировую сеть наземных актинометрических наблюдений, все измерения проводятся  в соответствии с принятыми международными и отечественными нормами, установленными ВМО и Росгидрометом.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2041" y="5589240"/>
            <a:ext cx="85689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передаются в  Главную Геофизическую Обсерваторию им.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А.И.Воейкова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(ГГО) для включения в национальный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режимно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-справочный банк данных «Актинометрия»; в Мировой центр радиационных данных (МЦРД)</a:t>
            </a:r>
          </a:p>
        </p:txBody>
      </p:sp>
    </p:spTree>
    <p:extLst>
      <p:ext uri="{BB962C8B-B14F-4D97-AF65-F5344CB8AC3E}">
        <p14:creationId xmlns:p14="http://schemas.microsoft.com/office/powerpoint/2010/main" val="3446262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937" y="2110842"/>
            <a:ext cx="3466728" cy="778098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1F497D">
                    <a:lumMod val="75000"/>
                  </a:srgbClr>
                </a:solidFill>
              </a:rPr>
              <a:t>Изменение годовых сумм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80928"/>
            <a:ext cx="7384220" cy="306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2713"/>
            <a:ext cx="2557668" cy="196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63588" y="5762278"/>
            <a:ext cx="741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Существенные для </a:t>
            </a:r>
            <a:r>
              <a:rPr lang="ru-RU" dirty="0" err="1"/>
              <a:t>Rк</a:t>
            </a:r>
            <a:r>
              <a:rPr lang="ru-RU" dirty="0"/>
              <a:t> изменения отражающих свойств подстилающей поверхности происходят в зимние и переходные месяцы – в период установления и схода снежного покрова. 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46767D9F-2E2A-49E7-BD17-046FF932D5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4731330"/>
              </p:ext>
            </p:extLst>
          </p:nvPr>
        </p:nvGraphicFramePr>
        <p:xfrm>
          <a:off x="5220072" y="224644"/>
          <a:ext cx="3797115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C62E5A3-7905-418C-A34A-3FF1A224384C}"/>
              </a:ext>
            </a:extLst>
          </p:cNvPr>
          <p:cNvSpPr txBox="1"/>
          <p:nvPr/>
        </p:nvSpPr>
        <p:spPr>
          <a:xfrm>
            <a:off x="6291447" y="39978"/>
            <a:ext cx="1654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Годовой ход </a:t>
            </a:r>
            <a:r>
              <a:rPr lang="en-US" dirty="0" err="1"/>
              <a:t>Rk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9215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404664"/>
            <a:ext cx="73561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Многолетние изменения числа дней с отрицательными значениями суточных       сумм радиационного баланса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150" y="32208"/>
            <a:ext cx="1762308" cy="14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1891"/>
            <a:ext cx="9149038" cy="4181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550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335033"/>
            <a:ext cx="8285511" cy="4262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3" y="260648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Изменение годовых сумм радиационного баланса земной поверхности,   отклонений их от нормы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6110" y="1152128"/>
            <a:ext cx="88717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 Самый значительный рост за весь период наблюдений отмечен для средних годовых значений радиационного баланса. Ежегодное существенное увеличение В началось с середины 1990-х годов, в последнее десятилетие скорость роста его годовых значений увеличилась в 2 раза</a:t>
            </a:r>
          </a:p>
        </p:txBody>
      </p:sp>
    </p:spTree>
    <p:extLst>
      <p:ext uri="{BB962C8B-B14F-4D97-AF65-F5344CB8AC3E}">
        <p14:creationId xmlns:p14="http://schemas.microsoft.com/office/powerpoint/2010/main" val="3782579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5005459" cy="2840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53306"/>
            <a:ext cx="3408089" cy="275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63" y="601117"/>
            <a:ext cx="5130371" cy="293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11871" y="5373216"/>
            <a:ext cx="32496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Тенденция увеличения В имеет годовой и суточный ход. Наибольший рост В наблюдается в ночные часы зимних месяцев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580112" y="575978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dirty="0">
                <a:solidFill>
                  <a:prstClr val="black"/>
                </a:solidFill>
              </a:rPr>
              <a:t>Годовой ход коэффициента корреляции между месячными суммами радиационного баланса, поглощенной радиации </a:t>
            </a:r>
            <a:r>
              <a:rPr lang="en-US" sz="1600" b="1" dirty="0">
                <a:solidFill>
                  <a:prstClr val="black"/>
                </a:solidFill>
              </a:rPr>
              <a:t>1</a:t>
            </a:r>
            <a:r>
              <a:rPr lang="ru-RU" sz="1600" b="1" dirty="0">
                <a:solidFill>
                  <a:prstClr val="black"/>
                </a:solidFill>
              </a:rPr>
              <a:t> и эффективного излучения </a:t>
            </a:r>
            <a:r>
              <a:rPr lang="en-US" sz="1600" b="1" dirty="0">
                <a:solidFill>
                  <a:prstClr val="black"/>
                </a:solidFill>
              </a:rPr>
              <a:t>2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6592"/>
            <a:ext cx="9036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Межгодовая изменчивость поглощенной радиации и эффективного излучения 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542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739" y="3902583"/>
            <a:ext cx="5184576" cy="276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1" y="116632"/>
            <a:ext cx="3595140" cy="2226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1" y="2430465"/>
            <a:ext cx="3595140" cy="215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1" y="4674417"/>
            <a:ext cx="3595140" cy="2154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50118" y="3311938"/>
            <a:ext cx="5526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prstClr val="black"/>
                </a:solidFill>
              </a:rPr>
              <a:t>Коэффициенты корреляции между эффективным излучением</a:t>
            </a:r>
            <a:r>
              <a:rPr lang="en-US" sz="1600" b="1" i="1" dirty="0">
                <a:solidFill>
                  <a:prstClr val="black"/>
                </a:solidFill>
              </a:rPr>
              <a:t> </a:t>
            </a:r>
            <a:r>
              <a:rPr lang="ru-RU" sz="1600" b="1" i="1" dirty="0">
                <a:solidFill>
                  <a:prstClr val="black"/>
                </a:solidFill>
              </a:rPr>
              <a:t> и метеорологическими  параметрами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99114" y="776609"/>
            <a:ext cx="50653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prstClr val="black"/>
                </a:solidFill>
              </a:rPr>
              <a:t>Составляющие эффективного излучения (собственное излучение  (</a:t>
            </a:r>
            <a:r>
              <a:rPr lang="ru-RU" sz="1600" dirty="0" err="1">
                <a:solidFill>
                  <a:prstClr val="black"/>
                </a:solidFill>
              </a:rPr>
              <a:t>Еп</a:t>
            </a:r>
            <a:r>
              <a:rPr lang="ru-RU" sz="1600" dirty="0">
                <a:solidFill>
                  <a:prstClr val="black"/>
                </a:solidFill>
              </a:rPr>
              <a:t>=</a:t>
            </a:r>
            <a:r>
              <a:rPr lang="el-GR" sz="1600" dirty="0">
                <a:solidFill>
                  <a:prstClr val="black"/>
                </a:solidFill>
              </a:rPr>
              <a:t>δσ</a:t>
            </a:r>
            <a:r>
              <a:rPr lang="en-US" sz="1600" dirty="0">
                <a:solidFill>
                  <a:prstClr val="black"/>
                </a:solidFill>
              </a:rPr>
              <a:t>T</a:t>
            </a:r>
            <a:r>
              <a:rPr lang="ru-RU" sz="1600" baseline="-25000" dirty="0">
                <a:solidFill>
                  <a:prstClr val="black"/>
                </a:solidFill>
              </a:rPr>
              <a:t>п</a:t>
            </a:r>
            <a:r>
              <a:rPr lang="ru-RU" sz="1600" baseline="30000" dirty="0">
                <a:solidFill>
                  <a:prstClr val="black"/>
                </a:solidFill>
              </a:rPr>
              <a:t>4</a:t>
            </a:r>
            <a:r>
              <a:rPr lang="ru-RU" sz="1600" dirty="0">
                <a:solidFill>
                  <a:prstClr val="black"/>
                </a:solidFill>
              </a:rPr>
              <a:t> ) и противоизлучение атмосферы (</a:t>
            </a:r>
            <a:r>
              <a:rPr lang="ru-RU" sz="1600" dirty="0" err="1">
                <a:solidFill>
                  <a:prstClr val="black"/>
                </a:solidFill>
              </a:rPr>
              <a:t>Еа</a:t>
            </a:r>
            <a:r>
              <a:rPr lang="en-US" sz="1600" dirty="0">
                <a:solidFill>
                  <a:prstClr val="black"/>
                </a:solidFill>
              </a:rPr>
              <a:t>=E</a:t>
            </a:r>
            <a:r>
              <a:rPr lang="ru-RU" sz="1600" dirty="0">
                <a:solidFill>
                  <a:prstClr val="black"/>
                </a:solidFill>
              </a:rPr>
              <a:t>эф-</a:t>
            </a:r>
            <a:r>
              <a:rPr lang="ru-RU" sz="1600" dirty="0" err="1">
                <a:solidFill>
                  <a:prstClr val="black"/>
                </a:solidFill>
              </a:rPr>
              <a:t>Еп</a:t>
            </a:r>
            <a:r>
              <a:rPr lang="ru-RU" sz="1600" dirty="0">
                <a:solidFill>
                  <a:prstClr val="black"/>
                </a:solidFill>
              </a:rPr>
              <a:t>)) зависят от температуры почвы и воздуха, облачности,  влажности воздуха, от аэрозольной оптической толщины атмосферы. Потоки имеют противоположные направления, поэтому значительные изменения метеорологических величин  не вызывают соответствующих изменений в величине эффективного излучения.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63206" y="13027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Зависимость длинноволновых потоков  от различных  метеорологических  величин</a:t>
            </a:r>
          </a:p>
        </p:txBody>
      </p:sp>
    </p:spTree>
    <p:extLst>
      <p:ext uri="{BB962C8B-B14F-4D97-AF65-F5344CB8AC3E}">
        <p14:creationId xmlns:p14="http://schemas.microsoft.com/office/powerpoint/2010/main" val="2024489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48072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Зависимость противоизлучения атмосферы от различных факторов</a:t>
            </a:r>
            <a:endParaRPr lang="ru-RU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006" y="844306"/>
            <a:ext cx="2808312" cy="2137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72" y="764704"/>
            <a:ext cx="2984198" cy="220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036" y="806509"/>
            <a:ext cx="3023582" cy="219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89040"/>
            <a:ext cx="6912768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63169" y="3274541"/>
            <a:ext cx="5985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F497D">
                    <a:lumMod val="75000"/>
                  </a:srgbClr>
                </a:solidFill>
              </a:rPr>
              <a:t>Изменение годовых сумм  противоизлучения атмосферы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0594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30B66D-8C0E-40F9-B508-3DAB1DF43354}"/>
              </a:ext>
            </a:extLst>
          </p:cNvPr>
          <p:cNvSpPr txBox="1"/>
          <p:nvPr/>
        </p:nvSpPr>
        <p:spPr>
          <a:xfrm>
            <a:off x="5736605" y="595205"/>
            <a:ext cx="3333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Зависимость между радиационным балансом </a:t>
            </a:r>
          </a:p>
          <a:p>
            <a:r>
              <a:rPr lang="ru-RU" sz="1200" b="1" dirty="0"/>
              <a:t> и температурой поверхности почвы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EC44F008-05AF-4C29-B5B4-304D00B12A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852218"/>
              </p:ext>
            </p:extLst>
          </p:nvPr>
        </p:nvGraphicFramePr>
        <p:xfrm>
          <a:off x="1095142" y="4697287"/>
          <a:ext cx="6953715" cy="1196086"/>
        </p:xfrm>
        <a:graphic>
          <a:graphicData uri="http://schemas.openxmlformats.org/drawingml/2006/table">
            <a:tbl>
              <a:tblPr firstRow="1" firstCol="1" bandRow="1"/>
              <a:tblGrid>
                <a:gridCol w="765658">
                  <a:extLst>
                    <a:ext uri="{9D8B030D-6E8A-4147-A177-3AD203B41FA5}">
                      <a16:colId xmlns:a16="http://schemas.microsoft.com/office/drawing/2014/main" val="4185962350"/>
                    </a:ext>
                  </a:extLst>
                </a:gridCol>
                <a:gridCol w="465472">
                  <a:extLst>
                    <a:ext uri="{9D8B030D-6E8A-4147-A177-3AD203B41FA5}">
                      <a16:colId xmlns:a16="http://schemas.microsoft.com/office/drawing/2014/main" val="909664329"/>
                    </a:ext>
                  </a:extLst>
                </a:gridCol>
                <a:gridCol w="465472">
                  <a:extLst>
                    <a:ext uri="{9D8B030D-6E8A-4147-A177-3AD203B41FA5}">
                      <a16:colId xmlns:a16="http://schemas.microsoft.com/office/drawing/2014/main" val="3082975075"/>
                    </a:ext>
                  </a:extLst>
                </a:gridCol>
                <a:gridCol w="465472">
                  <a:extLst>
                    <a:ext uri="{9D8B030D-6E8A-4147-A177-3AD203B41FA5}">
                      <a16:colId xmlns:a16="http://schemas.microsoft.com/office/drawing/2014/main" val="4052219848"/>
                    </a:ext>
                  </a:extLst>
                </a:gridCol>
                <a:gridCol w="465472">
                  <a:extLst>
                    <a:ext uri="{9D8B030D-6E8A-4147-A177-3AD203B41FA5}">
                      <a16:colId xmlns:a16="http://schemas.microsoft.com/office/drawing/2014/main" val="1264627383"/>
                    </a:ext>
                  </a:extLst>
                </a:gridCol>
                <a:gridCol w="465472">
                  <a:extLst>
                    <a:ext uri="{9D8B030D-6E8A-4147-A177-3AD203B41FA5}">
                      <a16:colId xmlns:a16="http://schemas.microsoft.com/office/drawing/2014/main" val="2386447708"/>
                    </a:ext>
                  </a:extLst>
                </a:gridCol>
                <a:gridCol w="465472">
                  <a:extLst>
                    <a:ext uri="{9D8B030D-6E8A-4147-A177-3AD203B41FA5}">
                      <a16:colId xmlns:a16="http://schemas.microsoft.com/office/drawing/2014/main" val="2739717557"/>
                    </a:ext>
                  </a:extLst>
                </a:gridCol>
                <a:gridCol w="465472">
                  <a:extLst>
                    <a:ext uri="{9D8B030D-6E8A-4147-A177-3AD203B41FA5}">
                      <a16:colId xmlns:a16="http://schemas.microsoft.com/office/drawing/2014/main" val="3180095476"/>
                    </a:ext>
                  </a:extLst>
                </a:gridCol>
                <a:gridCol w="465472">
                  <a:extLst>
                    <a:ext uri="{9D8B030D-6E8A-4147-A177-3AD203B41FA5}">
                      <a16:colId xmlns:a16="http://schemas.microsoft.com/office/drawing/2014/main" val="378046000"/>
                    </a:ext>
                  </a:extLst>
                </a:gridCol>
                <a:gridCol w="465472">
                  <a:extLst>
                    <a:ext uri="{9D8B030D-6E8A-4147-A177-3AD203B41FA5}">
                      <a16:colId xmlns:a16="http://schemas.microsoft.com/office/drawing/2014/main" val="4092746240"/>
                    </a:ext>
                  </a:extLst>
                </a:gridCol>
                <a:gridCol w="465472">
                  <a:extLst>
                    <a:ext uri="{9D8B030D-6E8A-4147-A177-3AD203B41FA5}">
                      <a16:colId xmlns:a16="http://schemas.microsoft.com/office/drawing/2014/main" val="1305078160"/>
                    </a:ext>
                  </a:extLst>
                </a:gridCol>
                <a:gridCol w="465472">
                  <a:extLst>
                    <a:ext uri="{9D8B030D-6E8A-4147-A177-3AD203B41FA5}">
                      <a16:colId xmlns:a16="http://schemas.microsoft.com/office/drawing/2014/main" val="50736032"/>
                    </a:ext>
                  </a:extLst>
                </a:gridCol>
                <a:gridCol w="465472">
                  <a:extLst>
                    <a:ext uri="{9D8B030D-6E8A-4147-A177-3AD203B41FA5}">
                      <a16:colId xmlns:a16="http://schemas.microsoft.com/office/drawing/2014/main" val="221733612"/>
                    </a:ext>
                  </a:extLst>
                </a:gridCol>
                <a:gridCol w="602393">
                  <a:extLst>
                    <a:ext uri="{9D8B030D-6E8A-4147-A177-3AD203B41FA5}">
                      <a16:colId xmlns:a16="http://schemas.microsoft.com/office/drawing/2014/main" val="58663707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VII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VIII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IX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XI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XII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01323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-0,806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-0,804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-0,558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-0,061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0,557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0,736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0,348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0,609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0,233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-0,586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-0,813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907226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0,549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0,683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0,080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0,566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0,764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0,785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0,357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0,567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0,582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0,656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0,642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0,672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6351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Bk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-0,533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-0,351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0,439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-0,121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0,773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0,447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-0,012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-0,320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0,398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092861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Ea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0,853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0,874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0,837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0,860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0,852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0,699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0,654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0,685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0,896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740298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общ.обл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0,225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0,333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-0,339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-0,490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-0,496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-0,342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-0,436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-0,081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0,558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0,674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0,022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6259371"/>
                  </a:ext>
                </a:extLst>
              </a:tr>
            </a:tbl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19D3DB8-BB48-4C0F-AB81-B85952E8CD99}"/>
              </a:ext>
            </a:extLst>
          </p:cNvPr>
          <p:cNvSpPr/>
          <p:nvPr/>
        </p:nvSpPr>
        <p:spPr>
          <a:xfrm>
            <a:off x="899592" y="4447369"/>
            <a:ext cx="78488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Годовой ход коэффициентов корреляции аномалий температуры с аномалиями  радиационных параметров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13EC47-AB23-4966-852E-9D4D996AB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321" y="1313145"/>
            <a:ext cx="2890697" cy="225987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64196BB-F5AD-4EDA-BD35-7296575FE445}"/>
              </a:ext>
            </a:extLst>
          </p:cNvPr>
          <p:cNvSpPr/>
          <p:nvPr/>
        </p:nvSpPr>
        <p:spPr>
          <a:xfrm>
            <a:off x="997996" y="5912179"/>
            <a:ext cx="63904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При формировании температурного режима в летние месяцы основное значение имеет коротковолновая солнечная радиация; в зимний период и в переходные сезоны возрастает роль противоизлучения атмосферы и адвекции.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14ED3D-6265-41D5-8975-E92AF1F6B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98" y="1695934"/>
            <a:ext cx="5907123" cy="270245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9B9C9DC-D073-4B34-86DB-6B447C11067F}"/>
              </a:ext>
            </a:extLst>
          </p:cNvPr>
          <p:cNvSpPr/>
          <p:nvPr/>
        </p:nvSpPr>
        <p:spPr>
          <a:xfrm>
            <a:off x="100803" y="1075676"/>
            <a:ext cx="59805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Межгодовая изменчивость годовых сумм радиационного баланса и средних годовых температур почвы и воздуха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874588-8CFA-401D-B7FF-F5CDF1BEEECD}"/>
              </a:ext>
            </a:extLst>
          </p:cNvPr>
          <p:cNvSpPr txBox="1"/>
          <p:nvPr/>
        </p:nvSpPr>
        <p:spPr>
          <a:xfrm>
            <a:off x="1014223" y="94581"/>
            <a:ext cx="7584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Влияние радиационных параметров в формировании теплового режима</a:t>
            </a:r>
          </a:p>
        </p:txBody>
      </p:sp>
    </p:spTree>
    <p:extLst>
      <p:ext uri="{BB962C8B-B14F-4D97-AF65-F5344CB8AC3E}">
        <p14:creationId xmlns:p14="http://schemas.microsoft.com/office/powerpoint/2010/main" val="3911202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26" y="915319"/>
            <a:ext cx="2902059" cy="21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23" y="947798"/>
            <a:ext cx="2954556" cy="2193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644" y="946678"/>
            <a:ext cx="2658958" cy="2193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10" y="3598758"/>
            <a:ext cx="2708314" cy="231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991" y="3730046"/>
            <a:ext cx="2747736" cy="236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616" y="3665263"/>
            <a:ext cx="2645081" cy="242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3" y="51881"/>
            <a:ext cx="87825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Сравнение радиационных потоков за три климатических нормы и современный период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25189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89807"/>
            <a:ext cx="8535863" cy="629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4657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D2EDDC-5EC6-4F9B-B3F8-233ACF849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" y="19473"/>
            <a:ext cx="9144000" cy="685799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A7DFE88-B5BF-476B-81A8-C0148B0A3B5D}"/>
              </a:ext>
            </a:extLst>
          </p:cNvPr>
          <p:cNvSpPr/>
          <p:nvPr/>
        </p:nvSpPr>
        <p:spPr>
          <a:xfrm>
            <a:off x="179512" y="19473"/>
            <a:ext cx="895657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Анализ многолетних изменений радиационных потоков и факторов, определяющих их приход и перераспределение в атмосфере, который был проведен на  65-летних однородных рядах метеорологических и актинометрических данных МО МГУ,  позволяет говорить о </a:t>
            </a:r>
            <a:r>
              <a:rPr lang="ru-RU" b="1" dirty="0">
                <a:solidFill>
                  <a:srgbClr val="C00000"/>
                </a:solidFill>
              </a:rPr>
              <a:t>климатических изменениях </a:t>
            </a:r>
            <a:r>
              <a:rPr lang="ru-RU" dirty="0"/>
              <a:t>некоторых из них. </a:t>
            </a:r>
          </a:p>
          <a:p>
            <a:r>
              <a:rPr lang="ru-RU" dirty="0"/>
              <a:t> К числу таких изменений можно отнести: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уменьшение аэрозольной мутности атмосферы,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увеличение влагосодержания атмосферы,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уменьшение рассеянной и увеличение прямой солнечной радиации,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уменьшения периода со снежным покровом,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уменьшение альбедо и отраженной радиации,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увеличение противоизлучения атмосферы,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рост общего радиационного баланса</a:t>
            </a:r>
            <a:r>
              <a:rPr lang="ru-RU" dirty="0"/>
              <a:t>. </a:t>
            </a:r>
          </a:p>
          <a:p>
            <a:r>
              <a:rPr lang="ru-RU" dirty="0"/>
              <a:t>Наметилась тенденция уменьшения балла облачности. Стабильное снижение балла  нижней облачности определило увеличение продолжительности солнечного сияния и рост суммарной солнечной радиации. </a:t>
            </a:r>
          </a:p>
        </p:txBody>
      </p:sp>
    </p:spTree>
    <p:extLst>
      <p:ext uri="{BB962C8B-B14F-4D97-AF65-F5344CB8AC3E}">
        <p14:creationId xmlns:p14="http://schemas.microsoft.com/office/powerpoint/2010/main" val="1531504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at\фото\Универ 2013\у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3" y="1"/>
            <a:ext cx="9131177" cy="693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404664"/>
            <a:ext cx="71642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65 лет (с 1955 г.) в МО МГУ ведутся наблюдения за приходом солнечной радиации и прозрачностью атмосферы, разработаны новые приборы, оригинальные методы сбора и обработки данных, методики определения радиационных параметров атмосферы, накоплен уникальный материал. Но  уникальность обсерватории не только в данных и методиках, но и в людях, которые преданно и честно, сменяя друг друга и передавая свой опыт и знания, вели и  ведут наблюдения, анализируют полученные результаты, гарантируя своим отношением к работе достоверность информации. Благодаря их труду в МО МГУ сформировалась «Актинометрическая школа МГУ», признанная как в России, так и за рубежом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67817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 descr="P109034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71538" y="5857892"/>
            <a:ext cx="4293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Спасибо за внимание ! </a:t>
            </a:r>
          </a:p>
        </p:txBody>
      </p:sp>
    </p:spTree>
    <p:extLst>
      <p:ext uri="{BB962C8B-B14F-4D97-AF65-F5344CB8AC3E}">
        <p14:creationId xmlns:p14="http://schemas.microsoft.com/office/powerpoint/2010/main" val="589376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E:\User\shil\Эстония\photo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94"/>
            <a:ext cx="6521378" cy="2420888"/>
          </a:xfrm>
          <a:prstGeom prst="rect">
            <a:avLst/>
          </a:prstGeom>
          <a:noFill/>
          <a:ln w="3175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5" name="Рисунок 4" descr="DSC_04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9740" y="5000454"/>
            <a:ext cx="2990375" cy="18149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65774" y="2445882"/>
            <a:ext cx="56166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ctr"/>
            <a:r>
              <a:rPr lang="ru-RU" b="1" dirty="0">
                <a:solidFill>
                  <a:srgbClr val="C00000"/>
                </a:solidFill>
                <a:ea typeface="Times New Roman"/>
              </a:rPr>
              <a:t>Научные сотрудники </a:t>
            </a:r>
          </a:p>
          <a:p>
            <a:pPr lvl="0" indent="450215"/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М.С. Аверкиев</a:t>
            </a:r>
            <a:r>
              <a:rPr lang="en-US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А.А. </a:t>
            </a:r>
            <a:r>
              <a:rPr lang="ru-RU" dirty="0" err="1">
                <a:solidFill>
                  <a:prstClr val="black"/>
                </a:solidFill>
                <a:latin typeface="Times New Roman"/>
                <a:ea typeface="Times New Roman"/>
              </a:rPr>
              <a:t>Лучшев</a:t>
            </a:r>
            <a:r>
              <a:rPr lang="en-US" dirty="0">
                <a:solidFill>
                  <a:prstClr val="black"/>
                </a:solidFill>
                <a:latin typeface="Times New Roman"/>
                <a:ea typeface="Times New Roman"/>
              </a:rPr>
              <a:t>,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 В.А. Белинский</a:t>
            </a:r>
            <a:r>
              <a:rPr lang="en-US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</a:p>
          <a:p>
            <a:pPr lvl="0" indent="450215"/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М.П. </a:t>
            </a:r>
            <a:r>
              <a:rPr lang="ru-RU" dirty="0" err="1">
                <a:solidFill>
                  <a:prstClr val="black"/>
                </a:solidFill>
                <a:latin typeface="Times New Roman"/>
                <a:ea typeface="Times New Roman"/>
              </a:rPr>
              <a:t>Гараджа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Е.И. </a:t>
            </a:r>
            <a:r>
              <a:rPr lang="ru-RU" dirty="0" err="1">
                <a:solidFill>
                  <a:prstClr val="black"/>
                </a:solidFill>
                <a:latin typeface="Times New Roman"/>
                <a:ea typeface="Times New Roman"/>
              </a:rPr>
              <a:t>Незваль</a:t>
            </a:r>
            <a:r>
              <a:rPr lang="en-US" dirty="0">
                <a:solidFill>
                  <a:prstClr val="black"/>
                </a:solidFill>
                <a:latin typeface="Times New Roman"/>
                <a:ea typeface="Times New Roman"/>
              </a:rPr>
              <a:t>,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 Н.П</a:t>
            </a:r>
            <a:r>
              <a:rPr lang="en-US" dirty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 Никольская</a:t>
            </a:r>
            <a:r>
              <a:rPr lang="en-US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</a:p>
          <a:p>
            <a:pPr lvl="0" indent="450215"/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Т.В. </a:t>
            </a:r>
            <a:r>
              <a:rPr lang="ru-RU" dirty="0" err="1">
                <a:solidFill>
                  <a:prstClr val="black"/>
                </a:solidFill>
                <a:latin typeface="Times New Roman"/>
                <a:ea typeface="Times New Roman"/>
              </a:rPr>
              <a:t>Евневич</a:t>
            </a:r>
            <a:r>
              <a:rPr lang="en-US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Г.М. Абакумова</a:t>
            </a:r>
            <a:r>
              <a:rPr lang="en-US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О.А. </a:t>
            </a:r>
            <a:r>
              <a:rPr lang="ru-RU" dirty="0" err="1">
                <a:solidFill>
                  <a:prstClr val="black"/>
                </a:solidFill>
                <a:latin typeface="Times New Roman"/>
                <a:ea typeface="Times New Roman"/>
              </a:rPr>
              <a:t>Шиловцева</a:t>
            </a:r>
            <a:r>
              <a:rPr lang="en-US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</a:p>
          <a:p>
            <a:pPr lvl="0" indent="450215"/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Н.Е. Чубарова</a:t>
            </a:r>
            <a:r>
              <a:rPr lang="en-US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Е.В. </a:t>
            </a:r>
            <a:r>
              <a:rPr lang="ru-RU" dirty="0" err="1">
                <a:solidFill>
                  <a:prstClr val="black"/>
                </a:solidFill>
                <a:latin typeface="Times New Roman"/>
                <a:ea typeface="Times New Roman"/>
              </a:rPr>
              <a:t>Горбаренко</a:t>
            </a:r>
            <a:r>
              <a:rPr lang="en-US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Е.Ю. Жданова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939794" y="2577631"/>
            <a:ext cx="3160321" cy="2185214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endParaRPr lang="ru-RU" dirty="0"/>
          </a:p>
          <a:p>
            <a:pPr lvl="0"/>
            <a:r>
              <a:rPr lang="ru-RU" sz="1600" b="1" dirty="0" err="1">
                <a:solidFill>
                  <a:srgbClr val="000000"/>
                </a:solidFill>
              </a:rPr>
              <a:t>А.А.Исаев</a:t>
            </a:r>
            <a:r>
              <a:rPr lang="ru-RU" sz="1600" b="1" dirty="0">
                <a:solidFill>
                  <a:srgbClr val="000000"/>
                </a:solidFill>
              </a:rPr>
              <a:t> о наблюдателях-</a:t>
            </a:r>
            <a:r>
              <a:rPr lang="ru-RU" sz="1600" b="1" dirty="0" err="1">
                <a:solidFill>
                  <a:srgbClr val="000000"/>
                </a:solidFill>
              </a:rPr>
              <a:t>актинометристах</a:t>
            </a:r>
            <a:r>
              <a:rPr lang="ru-RU" sz="1600" b="1" dirty="0">
                <a:solidFill>
                  <a:srgbClr val="000000"/>
                </a:solidFill>
              </a:rPr>
              <a:t>: </a:t>
            </a:r>
          </a:p>
          <a:p>
            <a:pPr lvl="0"/>
            <a:r>
              <a:rPr lang="ru-RU" sz="1400" dirty="0" err="1">
                <a:solidFill>
                  <a:srgbClr val="000000"/>
                </a:solidFill>
                <a:latin typeface="Times New Roman"/>
              </a:rPr>
              <a:t>Актинометрист</a:t>
            </a:r>
            <a:r>
              <a:rPr lang="ru-RU" sz="1400" dirty="0">
                <a:solidFill>
                  <a:srgbClr val="000000"/>
                </a:solidFill>
                <a:latin typeface="Times New Roman"/>
              </a:rPr>
              <a:t>-наблюдатель «Радик»)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Хоть длинны 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актиногрядки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каждом спектре свой урод.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у 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Радиков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 порядке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 такой они народ!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4445166"/>
            <a:ext cx="18613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Мастера 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по приборам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Высоцкий А.В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Котельников В.Г.,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Розенталь В.А.,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Голубицкий Д.Т.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26265" y="5661247"/>
            <a:ext cx="405125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Руководители группы наблюдений</a:t>
            </a:r>
          </a:p>
          <a:p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Шумаковский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Е.К.,  Товстолес В.М.,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Летова Л.И., Бунина Н.А.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4994"/>
            <a:ext cx="3664019" cy="255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861047"/>
            <a:ext cx="3866385" cy="2068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7493" y="112276"/>
            <a:ext cx="5946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Актинометрическая школа МГУ </a:t>
            </a:r>
          </a:p>
        </p:txBody>
      </p:sp>
    </p:spTree>
    <p:extLst>
      <p:ext uri="{BB962C8B-B14F-4D97-AF65-F5344CB8AC3E}">
        <p14:creationId xmlns:p14="http://schemas.microsoft.com/office/powerpoint/2010/main" val="3632128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004" cy="7190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0364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ea typeface="Calibri"/>
            </a:endParaRPr>
          </a:p>
          <a:p>
            <a:endParaRPr lang="ru-RU" b="1" dirty="0">
              <a:ea typeface="Calibri"/>
            </a:endParaRPr>
          </a:p>
          <a:p>
            <a:endParaRPr lang="ru-RU" b="1" dirty="0">
              <a:ea typeface="Calibri"/>
            </a:endParaRPr>
          </a:p>
          <a:p>
            <a:endParaRPr lang="ru-RU" b="1" dirty="0">
              <a:ea typeface="Calibri"/>
            </a:endParaRPr>
          </a:p>
          <a:p>
            <a:endParaRPr lang="ru-RU" b="1" dirty="0">
              <a:ea typeface="Calibri"/>
            </a:endParaRPr>
          </a:p>
          <a:p>
            <a:endParaRPr lang="ru-RU" b="1" dirty="0">
              <a:ea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ea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ea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ea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ea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ea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ea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ea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ea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Times New Roman"/>
              <a:ea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150130" y="260648"/>
            <a:ext cx="50585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представленном докладе на основе сравнения норм и средних за разные периоды осреднения, интерпретации формы и значимости трендов проведена оценка тенденций многолетней изменчивости радиационных параметров, потоков солнечного и земного излучений и основных факторов, определяющих их изменчивость.</a:t>
            </a:r>
            <a:endParaRPr lang="en-US" b="1" dirty="0"/>
          </a:p>
        </p:txBody>
      </p:sp>
      <p:pic>
        <p:nvPicPr>
          <p:cNvPr id="7170" name="Picture 2" descr="C:\Users\cat\лич\Горбаренк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1697539" cy="226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523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27404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Безоблачная атмосфера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0431" y="548681"/>
            <a:ext cx="67518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4" y="685973"/>
            <a:ext cx="4248472" cy="27626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4" y="3835663"/>
            <a:ext cx="3162292" cy="18764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03" y="3764713"/>
            <a:ext cx="2886110" cy="1929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342" y="3791352"/>
            <a:ext cx="2673826" cy="19186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37789" y="586266"/>
            <a:ext cx="46443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prstClr val="black"/>
                </a:solidFill>
              </a:rPr>
              <a:t>Периодические изменения коротковолновых составляющих В определяются высотой Солнца, длиной светового дня и связаны точной функциональной зависимостью с широтой места, склонением Солнца и временем суток. В безоблачной атмосфере важным фактором является </a:t>
            </a:r>
            <a:r>
              <a:rPr lang="ru-RU" b="1" dirty="0">
                <a:solidFill>
                  <a:prstClr val="black"/>
                </a:solidFill>
              </a:rPr>
              <a:t>прозрачность атмосферы для солнечных лучей и ее основная аэрозольная составляющая – аэрозольная оптическая толщина (АОТ550.)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1764" y="5758819"/>
            <a:ext cx="85520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Зависимости прямой солнечной и суммарной радиации от синуса высоты Солнца при различных условиях прозрачности безоблачной атмосферы: </a:t>
            </a:r>
          </a:p>
          <a:p>
            <a:r>
              <a:rPr lang="ru-RU" dirty="0">
                <a:solidFill>
                  <a:prstClr val="black"/>
                </a:solidFill>
              </a:rPr>
              <a:t>1― низкая прозрачность, 2 ― средняя прозрачность, 3 ― высокая прозрачность.</a:t>
            </a:r>
          </a:p>
        </p:txBody>
      </p:sp>
    </p:spTree>
    <p:extLst>
      <p:ext uri="{BB962C8B-B14F-4D97-AF65-F5344CB8AC3E}">
        <p14:creationId xmlns:p14="http://schemas.microsoft.com/office/powerpoint/2010/main" val="1008074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16632"/>
            <a:ext cx="79135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1F497D">
                    <a:lumMod val="75000"/>
                  </a:srgbClr>
                </a:solidFill>
              </a:rPr>
              <a:t>Многолетние изменения средних месячных значений АОТ550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08" y="692696"/>
            <a:ext cx="198022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5289483" y="894057"/>
            <a:ext cx="1289346" cy="158417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6156176" y="1117293"/>
            <a:ext cx="792088" cy="34203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6804248" y="1988840"/>
            <a:ext cx="792088" cy="201622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2651480" y="836712"/>
            <a:ext cx="3852428" cy="200268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33" y="1185971"/>
            <a:ext cx="8645525" cy="490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3568" y="432392"/>
            <a:ext cx="52505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ea typeface="Calibri"/>
              </a:rPr>
              <a:t>Изменчивость  АОТ 550 : для </a:t>
            </a:r>
            <a:r>
              <a:rPr lang="ru-RU" dirty="0">
                <a:solidFill>
                  <a:prstClr val="black"/>
                </a:solidFill>
                <a:ea typeface="Times New Roman"/>
              </a:rPr>
              <a:t>суточных значений от 0,01 до 3,29; средних месячных от 0,01 до 1,43; средних годовых от 0,10 до 0,35.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3233" y="6027003"/>
            <a:ext cx="87512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a typeface="Calibri"/>
                <a:cs typeface="Times New Roman"/>
              </a:rPr>
              <a:t>В условиях дымной мглы п</a:t>
            </a:r>
            <a:r>
              <a:rPr lang="ru-RU" sz="1600" dirty="0">
                <a:solidFill>
                  <a:srgbClr val="000000"/>
                </a:solidFill>
                <a:ea typeface="Calibri"/>
                <a:cs typeface="Times New Roman"/>
              </a:rPr>
              <a:t>о сравнению с «чистыми условиями» прямая солнечная  радиации уменьшалась от 35 до 95%, более чем на 50% увеличивалась рассеянная радиация, в результате суммарная радиация уменьшалась на 10-30%.  </a:t>
            </a:r>
            <a:r>
              <a:rPr lang="ru-RU" sz="1600" dirty="0">
                <a:ea typeface="Calibri"/>
                <a:cs typeface="Times New Roman"/>
              </a:rPr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147672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25" y="116632"/>
            <a:ext cx="8442523" cy="489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746349"/>
            <a:ext cx="3168352" cy="203632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0574" y="5015170"/>
            <a:ext cx="52121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prstClr val="black"/>
                </a:solidFill>
                <a:latin typeface="Times New Roman"/>
              </a:rPr>
              <a:t>XXI</a:t>
            </a:r>
            <a:r>
              <a:rPr lang="ru-RU" sz="1600" dirty="0">
                <a:solidFill>
                  <a:prstClr val="black"/>
                </a:solidFill>
                <a:latin typeface="Times New Roman"/>
              </a:rPr>
              <a:t> век характеризуется существенным повышением прозрачности атмосферы и изменением режима АОТ550 в Москве. Все минимальные месячные и годовые значения приходятся на </a:t>
            </a:r>
            <a:r>
              <a:rPr lang="en-US" sz="1600" dirty="0">
                <a:solidFill>
                  <a:prstClr val="black"/>
                </a:solidFill>
                <a:latin typeface="Times New Roman"/>
              </a:rPr>
              <a:t>XXI</a:t>
            </a:r>
            <a:r>
              <a:rPr lang="ru-RU" sz="1600" dirty="0">
                <a:solidFill>
                  <a:prstClr val="black"/>
                </a:solidFill>
                <a:latin typeface="Times New Roman"/>
              </a:rPr>
              <a:t> век. 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</a:rPr>
              <a:t>Среднегодовые значения в 2017 и 2018 годах (0.08) стали абсолютными минимума за весь период наблюдений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8922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4509120"/>
            <a:ext cx="75366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ea typeface="Calibri"/>
              </a:rPr>
              <a:t>Главным естественным фактором, регулирующим радиационный режим атмосферы, является </a:t>
            </a:r>
            <a:r>
              <a:rPr lang="ru-RU" b="1" dirty="0">
                <a:ea typeface="Calibri"/>
              </a:rPr>
              <a:t>облачность</a:t>
            </a:r>
            <a:r>
              <a:rPr lang="ru-RU" dirty="0">
                <a:ea typeface="Calibri"/>
              </a:rPr>
              <a:t> </a:t>
            </a:r>
            <a:r>
              <a:rPr lang="ru-RU" dirty="0"/>
              <a:t>При облачности и  диске солнца не закрытом облаками </a:t>
            </a:r>
            <a:r>
              <a:rPr lang="en-US" dirty="0"/>
              <a:t>Q</a:t>
            </a:r>
            <a:r>
              <a:rPr lang="ru-RU" dirty="0"/>
              <a:t> может превышать соответствующие значения при ясном небе на 2-10%, при 10-бальной слоисто-кучевой облачности ослабление радиации может достигать 35―47 %, при дождевых облаках оно составляет 50―60 %, а при мощных дождевых облаках может достигать  98 %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Облачная атмосфера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79" y="580624"/>
            <a:ext cx="416086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80624"/>
            <a:ext cx="3648172" cy="35283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76256" y="580624"/>
            <a:ext cx="17281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</a:rPr>
              <a:t>1- ясное небо</a:t>
            </a:r>
          </a:p>
          <a:p>
            <a:pPr lvl="0"/>
            <a:r>
              <a:rPr lang="ru-RU" sz="1400" dirty="0">
                <a:solidFill>
                  <a:prstClr val="black"/>
                </a:solidFill>
              </a:rPr>
              <a:t>2- средние условия </a:t>
            </a:r>
          </a:p>
          <a:p>
            <a:pPr lvl="0"/>
            <a:r>
              <a:rPr lang="ru-RU" sz="1400" dirty="0">
                <a:solidFill>
                  <a:prstClr val="black"/>
                </a:solidFill>
              </a:rPr>
              <a:t>облачности</a:t>
            </a:r>
          </a:p>
          <a:p>
            <a:pPr lvl="0"/>
            <a:r>
              <a:rPr lang="ru-RU" sz="1400" dirty="0">
                <a:solidFill>
                  <a:prstClr val="black"/>
                </a:solidFill>
              </a:rPr>
              <a:t>3 – пасмурное небо</a:t>
            </a:r>
          </a:p>
        </p:txBody>
      </p:sp>
    </p:spTree>
    <p:extLst>
      <p:ext uri="{BB962C8B-B14F-4D97-AF65-F5344CB8AC3E}">
        <p14:creationId xmlns:p14="http://schemas.microsoft.com/office/powerpoint/2010/main" val="11937966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3231</Words>
  <Application>Microsoft Office PowerPoint</Application>
  <PresentationFormat>Экран (4:3)</PresentationFormat>
  <Paragraphs>270</Paragraphs>
  <Slides>30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30</vt:i4>
      </vt:variant>
    </vt:vector>
  </HeadingPairs>
  <TitlesOfParts>
    <vt:vector size="43" baseType="lpstr">
      <vt:lpstr>Arial</vt:lpstr>
      <vt:lpstr>Calibri</vt:lpstr>
      <vt:lpstr>Times New Roman</vt:lpstr>
      <vt:lpstr>Тема Office</vt:lpstr>
      <vt:lpstr>1_Тема Office</vt:lpstr>
      <vt:lpstr>2_Тема Office</vt:lpstr>
      <vt:lpstr>4_Тема Office</vt:lpstr>
      <vt:lpstr>6_Тема Office</vt:lpstr>
      <vt:lpstr>7_Тема Office</vt:lpstr>
      <vt:lpstr>9_Тема Office</vt:lpstr>
      <vt:lpstr>10_Тема Office</vt:lpstr>
      <vt:lpstr>3_Тема Office</vt:lpstr>
      <vt:lpstr>5_Тема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Безоблачная атмосфера </vt:lpstr>
      <vt:lpstr>Презентация PowerPoint</vt:lpstr>
      <vt:lpstr>Презентация PowerPoint</vt:lpstr>
      <vt:lpstr>Облачная атмосфера</vt:lpstr>
      <vt:lpstr>Презентация PowerPoint</vt:lpstr>
      <vt:lpstr>Презентация PowerPoint</vt:lpstr>
      <vt:lpstr>Презентация PowerPoint</vt:lpstr>
      <vt:lpstr>Презентация PowerPoint</vt:lpstr>
      <vt:lpstr>Изменение годовых сумм суммарной Q радиации </vt:lpstr>
      <vt:lpstr>Презентация PowerPoint</vt:lpstr>
      <vt:lpstr>Влияние альбедо</vt:lpstr>
      <vt:lpstr>Презентация PowerPoint</vt:lpstr>
      <vt:lpstr>Многолетние изменения альбедо подстилающей поверхности в центральные месяцы года </vt:lpstr>
      <vt:lpstr>Годовой ход альбедо подстилающей поверхности</vt:lpstr>
      <vt:lpstr>Изменение годовых сумм</vt:lpstr>
      <vt:lpstr>Презентация PowerPoint</vt:lpstr>
      <vt:lpstr>Презентация PowerPoint</vt:lpstr>
      <vt:lpstr>Презентация PowerPoint</vt:lpstr>
      <vt:lpstr>Презентация PowerPoint</vt:lpstr>
      <vt:lpstr>Зависимость противоизлучения атмосферы от различных факторов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116</cp:revision>
  <dcterms:created xsi:type="dcterms:W3CDTF">2019-11-13T14:55:44Z</dcterms:created>
  <dcterms:modified xsi:type="dcterms:W3CDTF">2020-10-21T15:57:07Z</dcterms:modified>
</cp:coreProperties>
</file>